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70" r:id="rId2"/>
    <p:sldId id="379" r:id="rId3"/>
    <p:sldId id="371" r:id="rId4"/>
    <p:sldId id="332" r:id="rId5"/>
    <p:sldId id="333" r:id="rId6"/>
    <p:sldId id="348" r:id="rId7"/>
    <p:sldId id="338" r:id="rId8"/>
    <p:sldId id="372" r:id="rId9"/>
    <p:sldId id="337" r:id="rId10"/>
    <p:sldId id="353" r:id="rId11"/>
    <p:sldId id="368" r:id="rId12"/>
    <p:sldId id="335" r:id="rId13"/>
    <p:sldId id="369" r:id="rId14"/>
    <p:sldId id="334" r:id="rId15"/>
    <p:sldId id="367" r:id="rId16"/>
    <p:sldId id="360" r:id="rId17"/>
    <p:sldId id="364" r:id="rId18"/>
    <p:sldId id="339" r:id="rId19"/>
    <p:sldId id="381" r:id="rId20"/>
    <p:sldId id="341" r:id="rId21"/>
    <p:sldId id="340" r:id="rId22"/>
    <p:sldId id="373" r:id="rId23"/>
    <p:sldId id="376" r:id="rId24"/>
    <p:sldId id="342" r:id="rId25"/>
    <p:sldId id="386" r:id="rId26"/>
    <p:sldId id="343" r:id="rId27"/>
    <p:sldId id="377" r:id="rId28"/>
    <p:sldId id="356" r:id="rId29"/>
    <p:sldId id="365" r:id="rId30"/>
    <p:sldId id="383" r:id="rId31"/>
    <p:sldId id="385" r:id="rId32"/>
    <p:sldId id="359" r:id="rId33"/>
    <p:sldId id="362" r:id="rId34"/>
    <p:sldId id="355" r:id="rId35"/>
    <p:sldId id="346" r:id="rId36"/>
    <p:sldId id="378" r:id="rId37"/>
    <p:sldId id="347" r:id="rId3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ole Viens" initials="I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BC0000"/>
    <a:srgbClr val="600000"/>
    <a:srgbClr val="38004C"/>
    <a:srgbClr val="66008A"/>
    <a:srgbClr val="990033"/>
    <a:srgbClr val="D9D8C5"/>
    <a:srgbClr val="D2D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085" autoAdjust="0"/>
    <p:restoredTop sz="53728" autoAdjust="0"/>
  </p:normalViewPr>
  <p:slideViewPr>
    <p:cSldViewPr showGuides="1"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 showGuides="1">
      <p:cViewPr>
        <p:scale>
          <a:sx n="75" d="100"/>
          <a:sy n="75" d="100"/>
        </p:scale>
        <p:origin x="-3390" y="2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02T15:22:45.937" idx="3">
    <p:pos x="10" y="10"/>
    <p:text>DRAFT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02T15:22:45.937" idx="6">
    <p:pos x="10" y="10"/>
    <p:text>DRAFT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3-02T15:22:45.937" idx="4">
    <p:pos x="10" y="10"/>
    <p:text>DRAFT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3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273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3" y="9428273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0B4D300-30E1-4ACD-8C16-45EEA892D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20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3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6629" y="210791"/>
            <a:ext cx="3672408" cy="27548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4" y="3523159"/>
            <a:ext cx="5436909" cy="565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73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3" y="9428273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A7FA100-0DB4-465F-83C5-9EDFE6310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81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D126E7-E990-40CF-8D39-23FA4CD62B2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766" y="4732784"/>
            <a:ext cx="5436909" cy="4466649"/>
          </a:xfrm>
          <a:noFill/>
        </p:spPr>
        <p:txBody>
          <a:bodyPr/>
          <a:lstStyle/>
          <a:p>
            <a:pPr eaLnBrk="1" hangingPunct="1"/>
            <a:endParaRPr lang="en-CA" sz="1000" b="1" noProof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B80B08-A88C-4007-AFDD-7F7F76E9EF59}" type="slidenum">
              <a:rPr lang="en-US" sz="1200" b="0" smtClean="0"/>
              <a:pPr eaLnBrk="1" hangingPunct="1"/>
              <a:t>10</a:t>
            </a:fld>
            <a:endParaRPr lang="en-US" sz="1200" b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533" y="3307135"/>
            <a:ext cx="5436909" cy="5762793"/>
          </a:xfrm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3EFF1-A489-4D77-9FF6-908D6B1FF11C}" type="slidenum">
              <a:rPr lang="en-US" sz="1200" b="0" smtClean="0"/>
              <a:pPr eaLnBrk="1" hangingPunct="1"/>
              <a:t>11</a:t>
            </a:fld>
            <a:endParaRPr lang="en-US" sz="1200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F3A46-E878-45C5-B6DD-9B60FE122CBD}" type="slidenum">
              <a:rPr lang="en-US" sz="1200" b="0" smtClean="0"/>
              <a:pPr eaLnBrk="1" hangingPunct="1"/>
              <a:t>12</a:t>
            </a:fld>
            <a:endParaRPr lang="en-US" sz="1200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CA" b="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2F3A46-E878-45C5-B6DD-9B60FE122CBD}" type="slidenum">
              <a:rPr lang="en-US" sz="1200" b="0" smtClean="0"/>
              <a:pPr eaLnBrk="1" hangingPunct="1"/>
              <a:t>13</a:t>
            </a:fld>
            <a:endParaRPr lang="en-US" sz="1200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•"/>
            </a:pPr>
            <a:endParaRPr lang="en-CA" sz="1050" noProof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DC53A-B357-4444-8D57-F5D11F8E09F7}" type="slidenum">
              <a:rPr lang="en-US" sz="1200" b="0" smtClean="0"/>
              <a:pPr eaLnBrk="1" hangingPunct="1"/>
              <a:t>14</a:t>
            </a:fld>
            <a:endParaRPr lang="en-US" sz="1200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DC53A-B357-4444-8D57-F5D11F8E09F7}" type="slidenum">
              <a:rPr lang="en-US" sz="1200" b="0" smtClean="0"/>
              <a:pPr eaLnBrk="1" hangingPunct="1"/>
              <a:t>15</a:t>
            </a:fld>
            <a:endParaRPr lang="en-US" sz="1200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baseline="0" noProof="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16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17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95FB2A-8908-49E9-AF0A-450972B2D7E0}" type="slidenum">
              <a:rPr lang="en-US" sz="1200" b="0" smtClean="0"/>
              <a:pPr eaLnBrk="1" hangingPunct="1"/>
              <a:t>18</a:t>
            </a:fld>
            <a:endParaRPr lang="en-US" sz="1200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95FB2A-8908-49E9-AF0A-450972B2D7E0}" type="slidenum">
              <a:rPr lang="en-US" sz="1200" b="0" smtClean="0"/>
              <a:pPr eaLnBrk="1" hangingPunct="1"/>
              <a:t>19</a:t>
            </a:fld>
            <a:endParaRPr lang="en-US" sz="1200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D126E7-E990-40CF-8D39-23FA4CD62B2B}" type="slidenum">
              <a:rPr lang="en-US" sz="1200" b="0" smtClean="0"/>
              <a:pPr eaLnBrk="1" hangingPunct="1"/>
              <a:t>2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766" y="4732784"/>
            <a:ext cx="5436909" cy="4466649"/>
          </a:xfrm>
          <a:noFill/>
        </p:spPr>
        <p:txBody>
          <a:bodyPr/>
          <a:lstStyle/>
          <a:p>
            <a:pPr eaLnBrk="1" hangingPunct="1"/>
            <a:endParaRPr lang="en-CA" noProof="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20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baseline="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baseline="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227FBB-7EF2-4472-8914-471B499C6000}" type="slidenum">
              <a:rPr lang="en-US" sz="1200" b="0" smtClean="0"/>
              <a:pPr eaLnBrk="1" hangingPunct="1"/>
              <a:t>21</a:t>
            </a:fld>
            <a:endParaRPr lang="en-US" sz="1200" b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96" y="4715831"/>
            <a:ext cx="5510796" cy="4015746"/>
          </a:xfrm>
          <a:noFill/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en-CA" dirty="0" smtClean="0"/>
          </a:p>
          <a:p>
            <a:pPr marL="228600" indent="-228600" eaLnBrk="1" hangingPunct="1">
              <a:lnSpc>
                <a:spcPct val="80000"/>
              </a:lnSpc>
            </a:pPr>
            <a:endParaRPr lang="en-CA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22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CA" b="0" u="sng" noProof="0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9849D0-7EAD-4F32-BB86-B09F70E45256}" type="slidenum">
              <a:rPr lang="en-US" sz="1200" b="0" smtClean="0"/>
              <a:pPr eaLnBrk="1" hangingPunct="1"/>
              <a:t>23</a:t>
            </a:fld>
            <a:endParaRPr lang="en-US" sz="1200" b="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lnSpc>
                <a:spcPct val="80000"/>
              </a:lnSpc>
              <a:buFontTx/>
              <a:buChar char="-"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CBD50-21CD-4C4F-9D5A-1523BC1F1B4D}" type="slidenum">
              <a:rPr lang="en-US" sz="1200" b="0" smtClean="0"/>
              <a:pPr eaLnBrk="1" hangingPunct="1"/>
              <a:t>24</a:t>
            </a:fld>
            <a:endParaRPr lang="en-US" sz="1200" b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D20000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CBD50-21CD-4C4F-9D5A-1523BC1F1B4D}" type="slidenum">
              <a:rPr lang="en-US" sz="1200" b="0" smtClean="0"/>
              <a:pPr eaLnBrk="1" hangingPunct="1"/>
              <a:t>25</a:t>
            </a:fld>
            <a:endParaRPr lang="en-US" sz="1200" b="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rgbClr val="D20000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C0BD2-59FC-4B8A-99A0-8F65F5719954}" type="slidenum">
              <a:rPr lang="en-US" sz="1200" b="0" smtClean="0"/>
              <a:pPr eaLnBrk="1" hangingPunct="1"/>
              <a:t>26</a:t>
            </a:fld>
            <a:endParaRPr lang="en-US" sz="1200" b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CA" kern="1200" dirty="0" smtClean="0">
              <a:effectLst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C0BD2-59FC-4B8A-99A0-8F65F5719954}" type="slidenum">
              <a:rPr lang="en-US" sz="1200" b="0" smtClean="0"/>
              <a:pPr eaLnBrk="1" hangingPunct="1"/>
              <a:t>27</a:t>
            </a:fld>
            <a:endParaRPr lang="en-US" sz="1200" b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b="1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14A046-2132-44B4-A29A-F113E3CBF206}" type="slidenum">
              <a:rPr lang="en-US" sz="1200" b="0" smtClean="0"/>
              <a:pPr eaLnBrk="1" hangingPunct="1"/>
              <a:t>28</a:t>
            </a:fld>
            <a:endParaRPr lang="en-US" sz="1200" b="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graphicFrame>
        <p:nvGraphicFramePr>
          <p:cNvPr id="271375" name="Group 15"/>
          <p:cNvGraphicFramePr>
            <a:graphicFrameLocks noGrp="1"/>
          </p:cNvGraphicFramePr>
          <p:nvPr/>
        </p:nvGraphicFramePr>
        <p:xfrm>
          <a:off x="-1617834" y="-2646086"/>
          <a:ext cx="6797676" cy="455989"/>
        </p:xfrm>
        <a:graphic>
          <a:graphicData uri="http://schemas.openxmlformats.org/drawingml/2006/table">
            <a:tbl>
              <a:tblPr/>
              <a:tblGrid>
                <a:gridCol w="6465181"/>
                <a:gridCol w="332495"/>
              </a:tblGrid>
              <a:tr h="455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5" marR="88665" marT="48821" marB="48821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5" marR="88665" marT="48821" marB="48821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1385" name="Group 25"/>
          <p:cNvGraphicFramePr>
            <a:graphicFrameLocks noGrp="1"/>
          </p:cNvGraphicFramePr>
          <p:nvPr/>
        </p:nvGraphicFramePr>
        <p:xfrm>
          <a:off x="-1617834" y="-2190099"/>
          <a:ext cx="202424" cy="389888"/>
        </p:xfrm>
        <a:graphic>
          <a:graphicData uri="http://schemas.openxmlformats.org/drawingml/2006/table">
            <a:tbl>
              <a:tblPr/>
              <a:tblGrid>
                <a:gridCol w="202424"/>
              </a:tblGrid>
              <a:tr h="38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512" marR="88512" marT="48485" marB="48485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97" name="Rectangle 38"/>
          <p:cNvSpPr>
            <a:spLocks noChangeArrowheads="1"/>
          </p:cNvSpPr>
          <p:nvPr/>
        </p:nvSpPr>
        <p:spPr bwMode="auto">
          <a:xfrm>
            <a:off x="-1617834" y="88647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800" b="0"/>
          </a:p>
        </p:txBody>
      </p:sp>
      <p:graphicFrame>
        <p:nvGraphicFramePr>
          <p:cNvPr id="271482" name="Group 122"/>
          <p:cNvGraphicFramePr>
            <a:graphicFrameLocks noGrp="1"/>
          </p:cNvGraphicFramePr>
          <p:nvPr/>
        </p:nvGraphicFramePr>
        <p:xfrm>
          <a:off x="-1617834" y="9736784"/>
          <a:ext cx="10138021" cy="3034271"/>
        </p:xfrm>
        <a:graphic>
          <a:graphicData uri="http://schemas.openxmlformats.org/drawingml/2006/table">
            <a:tbl>
              <a:tblPr/>
              <a:tblGrid>
                <a:gridCol w="3478990"/>
                <a:gridCol w="2210543"/>
                <a:gridCol w="2381414"/>
                <a:gridCol w="1256130"/>
                <a:gridCol w="202736"/>
                <a:gridCol w="202736"/>
                <a:gridCol w="202736"/>
                <a:gridCol w="202736"/>
              </a:tblGrid>
              <a:tr h="39059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1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 </a:t>
                      </a: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390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6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8668" marR="88668" marT="48825" marB="4882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2041" name="Picture 6" descr="Click this button to print your Session Summary page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135" y="-2596927"/>
            <a:ext cx="341731" cy="376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29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fr-CA" b="1" dirty="0" smtClean="0"/>
          </a:p>
          <a:p>
            <a:pPr eaLnBrk="1" hangingPunct="1">
              <a:lnSpc>
                <a:spcPct val="80000"/>
              </a:lnSpc>
            </a:pPr>
            <a:endParaRPr lang="fr-CA" dirty="0" smtClean="0"/>
          </a:p>
          <a:p>
            <a:pPr eaLnBrk="1" hangingPunct="1">
              <a:lnSpc>
                <a:spcPct val="80000"/>
              </a:lnSpc>
            </a:pPr>
            <a:endParaRPr lang="fr-CA" b="1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D126E7-E990-40CF-8D39-23FA4CD62B2B}" type="slidenum">
              <a:rPr lang="en-US" sz="1200" b="0" smtClean="0"/>
              <a:pPr eaLnBrk="1" hangingPunct="1"/>
              <a:t>3</a:t>
            </a:fld>
            <a:endParaRPr lang="en-US" sz="1200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5766" y="4732784"/>
            <a:ext cx="5436909" cy="4466649"/>
          </a:xfrm>
          <a:noFill/>
        </p:spPr>
        <p:txBody>
          <a:bodyPr/>
          <a:lstStyle/>
          <a:p>
            <a:pPr eaLnBrk="1" hangingPunct="1"/>
            <a:endParaRPr lang="fr-CA" u="none" noProof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30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en-CA" dirty="0" smtClean="0"/>
          </a:p>
          <a:p>
            <a:pPr eaLnBrk="1" hangingPunct="1"/>
            <a:endParaRPr lang="en-CA" u="none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4BDFF3-62A4-4E75-9E90-02E3631720A4}" type="slidenum">
              <a:rPr lang="en-US" sz="1200" b="0" smtClean="0"/>
              <a:pPr eaLnBrk="1" hangingPunct="1"/>
              <a:t>31</a:t>
            </a:fld>
            <a:endParaRPr lang="en-US" sz="1200" b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CA" u="none" noProof="0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F732F8-4502-4E9B-9532-EA29B144C3BD}" type="slidenum">
              <a:rPr lang="en-US" sz="1200" b="0" smtClean="0"/>
              <a:pPr eaLnBrk="1" hangingPunct="1"/>
              <a:t>32</a:t>
            </a:fld>
            <a:endParaRPr lang="en-US" sz="1200" b="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185F25-00D3-4A9A-B91E-329107E0959F}" type="slidenum">
              <a:rPr lang="en-US" sz="1200" b="0" smtClean="0"/>
              <a:pPr eaLnBrk="1" hangingPunct="1"/>
              <a:t>33</a:t>
            </a:fld>
            <a:endParaRPr lang="en-US" sz="1200" b="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7D5532-95F4-4007-A94F-8B964114867A}" type="slidenum">
              <a:rPr lang="en-US" sz="1200" b="0" smtClean="0"/>
              <a:pPr eaLnBrk="1" hangingPunct="1"/>
              <a:t>34</a:t>
            </a:fld>
            <a:endParaRPr lang="en-US" sz="1200" b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CA" sz="1000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7E4EC4-BB5B-4D23-B4C8-F123B0D205C0}" type="slidenum">
              <a:rPr lang="en-US" sz="1200" b="0" smtClean="0"/>
              <a:pPr eaLnBrk="1" hangingPunct="1"/>
              <a:t>35</a:t>
            </a:fld>
            <a:endParaRPr lang="en-US" sz="1200" b="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CA" noProof="0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CE0C53-DA5E-4ABE-82F0-DCC46A80F7B4}" type="slidenum">
              <a:rPr lang="en-US" sz="1200" b="0" smtClean="0"/>
              <a:pPr eaLnBrk="1" hangingPunct="1"/>
              <a:t>36</a:t>
            </a:fld>
            <a:endParaRPr lang="en-US" sz="1200" b="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BCDD46-0E52-444D-85E9-79828D245E83}" type="slidenum">
              <a:rPr lang="en-US" sz="1200" b="0" smtClean="0"/>
              <a:pPr eaLnBrk="1" hangingPunct="1"/>
              <a:t>37</a:t>
            </a:fld>
            <a:endParaRPr lang="en-US" sz="1200" b="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CA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F265D-1992-49AA-A263-8192F5E23B9B}" type="slidenum">
              <a:rPr lang="en-US" sz="1200" b="0" smtClean="0"/>
              <a:pPr eaLnBrk="1" hangingPunct="1"/>
              <a:t>4</a:t>
            </a:fld>
            <a:endParaRPr lang="en-US" sz="1200" b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2BFC19-7B3F-407D-BD7D-8A827B49597F}" type="slidenum">
              <a:rPr lang="en-US" sz="1200" b="0" smtClean="0"/>
              <a:pPr eaLnBrk="1" hangingPunct="1"/>
              <a:t>5</a:t>
            </a:fld>
            <a:endParaRPr lang="en-US" sz="1200" b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533" y="3523159"/>
            <a:ext cx="5436909" cy="4651209"/>
          </a:xfrm>
          <a:noFill/>
        </p:spPr>
        <p:txBody>
          <a:bodyPr/>
          <a:lstStyle/>
          <a:p>
            <a:pPr eaLnBrk="1" hangingPunct="1"/>
            <a:endParaRPr lang="en-CA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A3EFF1-A489-4D77-9FF6-908D6B1FF11C}" type="slidenum">
              <a:rPr lang="en-US" sz="1200" b="0" smtClean="0"/>
              <a:pPr eaLnBrk="1" hangingPunct="1"/>
              <a:t>6</a:t>
            </a:fld>
            <a:endParaRPr lang="en-US" sz="1200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997768-CF32-43C0-B885-7D742B15F06F}" type="slidenum">
              <a:rPr lang="en-US" sz="1200" b="0" smtClean="0"/>
              <a:pPr eaLnBrk="1" hangingPunct="1"/>
              <a:t>7</a:t>
            </a:fld>
            <a:endParaRPr lang="en-US" sz="1200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A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997768-CF32-43C0-B885-7D742B15F06F}" type="slidenum">
              <a:rPr lang="en-US" sz="1200" b="0" smtClean="0"/>
              <a:pPr eaLnBrk="1" hangingPunct="1"/>
              <a:t>8</a:t>
            </a:fld>
            <a:endParaRPr lang="en-US" sz="1200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sz="1200" b="0" kern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BE522-AAED-4515-85A3-C2601E37AF1F}" type="slidenum">
              <a:rPr lang="en-US" sz="1200" b="0" smtClean="0"/>
              <a:pPr eaLnBrk="1" hangingPunct="1"/>
              <a:t>9</a:t>
            </a:fld>
            <a:endParaRPr lang="en-US" sz="1200" b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27175" y="211138"/>
            <a:ext cx="3671888" cy="2754312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FB19D-5213-4D2F-BA88-3AF196F6C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6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2ADE8-AC7C-469D-89BD-DEA85A4AC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6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8DB3-322B-4C49-9434-6EE3CC8DB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18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6599B-8878-42B8-99AD-E7485CEE8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30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C02E3-D337-44AC-85BF-E9ADFDF7B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136BE-7D25-4DD2-9528-B06F176A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BB486-6F98-4441-B36B-FED4925F8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C1C82-AC5D-4B4C-81EB-DBE7F68AF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0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A3DB2-4F5C-454F-98AE-7BF877FDA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BA28-35D6-4FD5-813A-98F304AD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D83D-EFCC-4C33-8648-288FE9599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5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21AD1-1648-4E53-A4EB-DA667AE61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1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73E13-BF4A-4B9C-9BAA-D9CBD2683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3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F52730BF-5448-4704-A3DB-AA8C46EC1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Templat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1270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REATE@NSERC-CRSNG.GC.C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erc-crsng.gc.ca/professors-professeurs/grants-subs/create-foncer_eng.as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serc-crsng.gc.ca/professors-professeurs/grants-subs/create-foncer_eng.asp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erc-crsng.gc.ca/Professors-Professeurs/Grants-Subs/CREATE-FONCER_eng.asp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REATE@nserc-crsng.gc.c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r>
              <a:rPr lang="en-CA" sz="400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40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573149" y="908720"/>
            <a:ext cx="7997702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sz="3600" b="0" dirty="0" smtClean="0">
              <a:latin typeface="Verdana" pitchFamily="34" charset="0"/>
            </a:endParaRPr>
          </a:p>
          <a:p>
            <a:pPr algn="ctr" eaLnBrk="1" hangingPunct="1"/>
            <a:endParaRPr lang="en-US" sz="3600" b="0" dirty="0" smtClean="0">
              <a:latin typeface="Verdana" pitchFamily="34" charset="0"/>
            </a:endParaRPr>
          </a:p>
          <a:p>
            <a:pPr algn="ctr" eaLnBrk="1" hangingPunct="1"/>
            <a:r>
              <a:rPr lang="en-US" sz="3600" dirty="0" smtClean="0">
                <a:latin typeface="Verdana" pitchFamily="34" charset="0"/>
              </a:rPr>
              <a:t>Collaborative </a:t>
            </a:r>
            <a:r>
              <a:rPr lang="en-US" sz="3600" dirty="0">
                <a:latin typeface="Verdana" pitchFamily="34" charset="0"/>
              </a:rPr>
              <a:t>Research and</a:t>
            </a:r>
          </a:p>
          <a:p>
            <a:pPr algn="ctr" eaLnBrk="1" hangingPunct="1"/>
            <a:r>
              <a:rPr lang="en-US" sz="3600" dirty="0">
                <a:latin typeface="Verdana" pitchFamily="34" charset="0"/>
              </a:rPr>
              <a:t>Training Experience </a:t>
            </a:r>
            <a:r>
              <a:rPr lang="en-US" sz="3600" dirty="0" smtClean="0">
                <a:latin typeface="Verdana" pitchFamily="34" charset="0"/>
              </a:rPr>
              <a:t>(CREATE)</a:t>
            </a:r>
          </a:p>
          <a:p>
            <a:pPr algn="ctr" eaLnBrk="1" hangingPunct="1"/>
            <a:r>
              <a:rPr lang="en-US" sz="3600" dirty="0" smtClean="0">
                <a:latin typeface="Verdana" pitchFamily="34" charset="0"/>
              </a:rPr>
              <a:t>Program</a:t>
            </a:r>
          </a:p>
          <a:p>
            <a:pPr algn="ctr" eaLnBrk="1" hangingPunct="1"/>
            <a:endParaRPr lang="en-US" sz="3600" dirty="0" smtClean="0">
              <a:latin typeface="Verdana" pitchFamily="34" charset="0"/>
            </a:endParaRPr>
          </a:p>
          <a:p>
            <a:pPr algn="ctr" eaLnBrk="1" hangingPunct="1"/>
            <a:endParaRPr lang="en-US" sz="3600" dirty="0">
              <a:latin typeface="Verdana" pitchFamily="34" charset="0"/>
            </a:endParaRPr>
          </a:p>
          <a:p>
            <a:pPr algn="ctr" eaLnBrk="1" hangingPunct="1"/>
            <a:r>
              <a:rPr lang="en-US" sz="2000" b="0" dirty="0" smtClean="0">
                <a:latin typeface="Verdana" pitchFamily="34" charset="0"/>
              </a:rPr>
              <a:t>February 1, 2016</a:t>
            </a:r>
          </a:p>
        </p:txBody>
      </p:sp>
    </p:spTree>
    <p:extLst>
      <p:ext uri="{BB962C8B-B14F-4D97-AF65-F5344CB8AC3E}">
        <p14:creationId xmlns:p14="http://schemas.microsoft.com/office/powerpoint/2010/main" val="37296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927100"/>
          </a:xfrm>
        </p:spPr>
        <p:txBody>
          <a:bodyPr/>
          <a:lstStyle/>
          <a:p>
            <a:pPr eaLnBrk="1" hangingPunct="1"/>
            <a:r>
              <a:rPr lang="en-CA" sz="3600" b="1" kern="1200" dirty="0">
                <a:latin typeface="Verdana" pitchFamily="34" charset="0"/>
                <a:ea typeface="+mn-ea"/>
                <a:cs typeface="+mn-cs"/>
              </a:rPr>
              <a:t>Trainee stipends</a:t>
            </a:r>
            <a:endParaRPr lang="en-US" sz="3600" b="1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0244" name="Rectangle 138"/>
          <p:cNvSpPr>
            <a:spLocks noChangeArrowheads="1"/>
          </p:cNvSpPr>
          <p:nvPr/>
        </p:nvSpPr>
        <p:spPr bwMode="auto">
          <a:xfrm>
            <a:off x="755576" y="1756846"/>
            <a:ext cx="756133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292100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No minimum or maximum</a:t>
            </a:r>
          </a:p>
          <a:p>
            <a:pPr marL="292100" indent="-292100"/>
            <a:endParaRPr lang="en-CA" b="0" dirty="0" smtClean="0">
              <a:latin typeface="Verdana" pitchFamily="34" charset="0"/>
            </a:endParaRPr>
          </a:p>
          <a:p>
            <a:pPr marL="292100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May be complemented by other sources</a:t>
            </a:r>
          </a:p>
          <a:p>
            <a:pPr marL="749300" lvl="1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Supervisors</a:t>
            </a:r>
          </a:p>
          <a:p>
            <a:pPr marL="749300" lvl="1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Collaborators</a:t>
            </a:r>
          </a:p>
          <a:p>
            <a:pPr marL="749300" lvl="1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Scholarships</a:t>
            </a:r>
          </a:p>
          <a:p>
            <a:pPr lvl="1"/>
            <a:endParaRPr lang="en-CA" b="0" dirty="0" smtClean="0">
              <a:latin typeface="Verdana" pitchFamily="34" charset="0"/>
            </a:endParaRPr>
          </a:p>
          <a:p>
            <a:pPr marL="292100" indent="-292100">
              <a:buFontTx/>
              <a:buChar char="•"/>
            </a:pPr>
            <a:r>
              <a:rPr lang="en-CA" b="0" dirty="0" smtClean="0">
                <a:latin typeface="Verdana" pitchFamily="34" charset="0"/>
              </a:rPr>
              <a:t>stipend from CREATE is not a requirement for trainee participation in the initiative</a:t>
            </a:r>
          </a:p>
          <a:p>
            <a:pPr marL="292100" indent="-292100"/>
            <a:endParaRPr lang="en-CA" b="0" dirty="0" smtClean="0">
              <a:latin typeface="Verdana" pitchFamily="34" charset="0"/>
            </a:endParaRPr>
          </a:p>
          <a:p>
            <a:pPr marL="292100" indent="-292100">
              <a:buFontTx/>
              <a:buChar char="•"/>
            </a:pPr>
            <a:r>
              <a:rPr lang="en-US" b="0" dirty="0" smtClean="0">
                <a:latin typeface="Verdana" pitchFamily="34" charset="0"/>
              </a:rPr>
              <a:t>Emphasis of the initiative must be on graduate students, but undergraduate and postdoctoral trainees may also be supported</a:t>
            </a:r>
            <a:endParaRPr lang="en-US" b="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1188" y="1628775"/>
            <a:ext cx="792162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60363" indent="-360363"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endParaRPr lang="en-CA" sz="1000" b="0" dirty="0" smtClean="0">
              <a:latin typeface="Verdana" pitchFamily="34" charset="0"/>
            </a:endParaRP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CA" sz="2400" b="0" dirty="0" smtClean="0">
                <a:latin typeface="Verdana" pitchFamily="34" charset="0"/>
              </a:rPr>
              <a:t>A complementary group </a:t>
            </a:r>
            <a:r>
              <a:rPr lang="en-CA" sz="2400" b="0" dirty="0">
                <a:latin typeface="Verdana" pitchFamily="34" charset="0"/>
              </a:rPr>
              <a:t>of </a:t>
            </a:r>
            <a:r>
              <a:rPr lang="en-CA" sz="2400" b="0" dirty="0" smtClean="0">
                <a:latin typeface="Verdana" pitchFamily="34" charset="0"/>
              </a:rPr>
              <a:t>researchers</a:t>
            </a:r>
          </a:p>
          <a:p>
            <a:pPr marL="817563" lvl="1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US" sz="2400" b="0" dirty="0" smtClean="0">
                <a:latin typeface="Verdana" pitchFamily="34" charset="0"/>
              </a:rPr>
              <a:t>From eligible Canadian universities</a:t>
            </a:r>
          </a:p>
          <a:p>
            <a:pPr marL="817563" lvl="1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CA" sz="2400" b="0" dirty="0" smtClean="0">
                <a:latin typeface="Verdana" pitchFamily="34" charset="0"/>
              </a:rPr>
              <a:t>For multi-university </a:t>
            </a:r>
            <a:r>
              <a:rPr lang="en-CA" sz="2400" b="0" dirty="0">
                <a:latin typeface="Verdana" pitchFamily="34" charset="0"/>
              </a:rPr>
              <a:t>applications: </a:t>
            </a:r>
            <a:r>
              <a:rPr lang="en-CA" sz="2400" b="0" dirty="0" smtClean="0">
                <a:latin typeface="Verdana" pitchFamily="34" charset="0"/>
              </a:rPr>
              <a:t>must </a:t>
            </a:r>
            <a:r>
              <a:rPr lang="en-CA" sz="2400" b="0" dirty="0">
                <a:latin typeface="Verdana" pitchFamily="34" charset="0"/>
              </a:rPr>
              <a:t>have at least one </a:t>
            </a:r>
            <a:r>
              <a:rPr lang="en-CA" sz="2400" b="0" dirty="0" smtClean="0">
                <a:latin typeface="Verdana" pitchFamily="34" charset="0"/>
              </a:rPr>
              <a:t>co-applicant involved for trainees at that institution to be eligible to receive CREATE stipends</a:t>
            </a: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en-CA" sz="2400" b="0" dirty="0" smtClean="0">
                <a:latin typeface="Verdana" pitchFamily="34" charset="0"/>
              </a:rPr>
              <a:t>Work </a:t>
            </a:r>
            <a:r>
              <a:rPr lang="en-CA" sz="2400" b="0" dirty="0">
                <a:latin typeface="Verdana" pitchFamily="34" charset="0"/>
              </a:rPr>
              <a:t>collaboratively to offer a defined training program to a group of </a:t>
            </a:r>
            <a:r>
              <a:rPr lang="en-CA" sz="2400" b="0" dirty="0" smtClean="0">
                <a:latin typeface="Verdana" pitchFamily="34" charset="0"/>
              </a:rPr>
              <a:t>trainees</a:t>
            </a: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  <a:buFontTx/>
              <a:buChar char="•"/>
            </a:pPr>
            <a:r>
              <a:rPr lang="fr-CA" sz="2400" b="0" dirty="0" err="1" smtClean="0">
                <a:latin typeface="Verdana" pitchFamily="34" charset="0"/>
              </a:rPr>
              <a:t>Supporting</a:t>
            </a:r>
            <a:r>
              <a:rPr lang="fr-CA" sz="2400" b="0" dirty="0" smtClean="0">
                <a:latin typeface="Verdana" pitchFamily="34" charset="0"/>
              </a:rPr>
              <a:t> </a:t>
            </a:r>
            <a:r>
              <a:rPr lang="fr-CA" sz="2400" b="0" dirty="0" err="1" smtClean="0">
                <a:latin typeface="Verdana" pitchFamily="34" charset="0"/>
              </a:rPr>
              <a:t>Gender</a:t>
            </a:r>
            <a:r>
              <a:rPr lang="fr-CA" sz="2400" b="0" dirty="0" smtClean="0">
                <a:latin typeface="Verdana" pitchFamily="34" charset="0"/>
              </a:rPr>
              <a:t> </a:t>
            </a:r>
            <a:r>
              <a:rPr lang="fr-CA" sz="2400" b="0" dirty="0" err="1" smtClean="0">
                <a:latin typeface="Verdana" pitchFamily="34" charset="0"/>
              </a:rPr>
              <a:t>Representation</a:t>
            </a:r>
            <a:r>
              <a:rPr lang="fr-CA" sz="2400" b="0" dirty="0" smtClean="0">
                <a:latin typeface="Verdana" pitchFamily="34" charset="0"/>
              </a:rPr>
              <a:t> and </a:t>
            </a:r>
            <a:r>
              <a:rPr lang="fr-CA" sz="2400" b="0" dirty="0" err="1" smtClean="0">
                <a:latin typeface="Verdana" pitchFamily="34" charset="0"/>
              </a:rPr>
              <a:t>Advancement</a:t>
            </a:r>
            <a:endParaRPr lang="en-CA" sz="2400" b="0" dirty="0">
              <a:latin typeface="Verdana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51520" y="981075"/>
            <a:ext cx="86409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70000"/>
            </a:pPr>
            <a:r>
              <a:rPr lang="en-CA" sz="3200" dirty="0" smtClean="0">
                <a:latin typeface="Verdana" pitchFamily="34" charset="0"/>
              </a:rPr>
              <a:t>Teams leading CREATE initiatives</a:t>
            </a:r>
            <a:endParaRPr lang="en-US" sz="32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503362" y="1830388"/>
            <a:ext cx="8137276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1313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5887" lvl="1" indent="0" algn="ctr" eaLnBrk="1" hangingPunct="1">
              <a:lnSpc>
                <a:spcPct val="125000"/>
              </a:lnSpc>
              <a:spcAft>
                <a:spcPct val="50000"/>
              </a:spcAft>
            </a:pPr>
            <a:r>
              <a:rPr lang="en-CA" sz="2000" dirty="0" smtClean="0">
                <a:latin typeface="Verdana" pitchFamily="34" charset="0"/>
              </a:rPr>
              <a:t>Conditions</a:t>
            </a: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en-CA" sz="2000" b="0" dirty="0" smtClean="0">
                <a:latin typeface="Verdana" pitchFamily="34" charset="0"/>
              </a:rPr>
              <a:t>Tenable at NSERC-eligible Canadian universities</a:t>
            </a: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en-CA" sz="2000" b="0" dirty="0" smtClean="0">
                <a:latin typeface="Verdana" pitchFamily="34" charset="0"/>
              </a:rPr>
              <a:t>Lead applicant must be from an NSERC-supported field at an NSERC-eligible university</a:t>
            </a: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en-CA" sz="2000" b="0" dirty="0" smtClean="0">
                <a:latin typeface="Verdana" pitchFamily="34" charset="0"/>
              </a:rPr>
              <a:t>At least </a:t>
            </a:r>
            <a:r>
              <a:rPr lang="en-CA" sz="2000" dirty="0" smtClean="0">
                <a:latin typeface="Verdana" pitchFamily="34" charset="0"/>
              </a:rPr>
              <a:t>70% </a:t>
            </a:r>
            <a:r>
              <a:rPr lang="en-CA" sz="2000" b="0" dirty="0" smtClean="0">
                <a:latin typeface="Verdana" pitchFamily="34" charset="0"/>
              </a:rPr>
              <a:t>of the group must be in NSE                    (co-applicants may be from other fields)</a:t>
            </a:r>
          </a:p>
          <a:p>
            <a:pPr lvl="1" eaLnBrk="1" hangingPunct="1">
              <a:lnSpc>
                <a:spcPct val="125000"/>
              </a:lnSpc>
              <a:spcAft>
                <a:spcPct val="50000"/>
              </a:spcAft>
              <a:buFontTx/>
              <a:buChar char="•"/>
            </a:pPr>
            <a:r>
              <a:rPr lang="en-CA" sz="2000" b="0" dirty="0" smtClean="0">
                <a:latin typeface="Verdana" pitchFamily="34" charset="0"/>
              </a:rPr>
              <a:t>Participation in maximum of two active CREATE initiatives</a:t>
            </a:r>
          </a:p>
          <a:p>
            <a:pPr eaLnBrk="1" hangingPunct="1">
              <a:lnSpc>
                <a:spcPct val="125000"/>
              </a:lnSpc>
              <a:spcAft>
                <a:spcPct val="50000"/>
              </a:spcAft>
            </a:pPr>
            <a:endParaRPr lang="en-CA" sz="2000" b="0" dirty="0">
              <a:latin typeface="Verdana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520" y="981075"/>
            <a:ext cx="86409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70000"/>
            </a:pPr>
            <a:r>
              <a:rPr lang="en-CA" sz="3200" dirty="0" smtClean="0">
                <a:latin typeface="Verdana" pitchFamily="34" charset="0"/>
              </a:rPr>
              <a:t>Teams leading CREATE initiatives</a:t>
            </a:r>
            <a:endParaRPr lang="en-US" sz="3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/>
        </p:nvSpPr>
        <p:spPr bwMode="auto">
          <a:xfrm>
            <a:off x="1331913" y="981075"/>
            <a:ext cx="72725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smtClean="0">
                <a:latin typeface="Verdana" pitchFamily="34" charset="0"/>
              </a:rPr>
              <a:t>Program committee</a:t>
            </a:r>
            <a:endParaRPr lang="en-US" sz="3600" dirty="0">
              <a:latin typeface="Verdana" pitchFamily="34" charset="0"/>
            </a:endParaRPr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611188" y="1830388"/>
            <a:ext cx="8281292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1313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5887" lvl="1" indent="0" eaLnBrk="1" hangingPunct="1">
              <a:lnSpc>
                <a:spcPct val="125000"/>
              </a:lnSpc>
              <a:spcAft>
                <a:spcPct val="50000"/>
              </a:spcAft>
            </a:pPr>
            <a:r>
              <a:rPr lang="en-US" sz="2000" b="0" dirty="0" smtClean="0">
                <a:latin typeface="Verdana" pitchFamily="34" charset="0"/>
              </a:rPr>
              <a:t>Program </a:t>
            </a:r>
            <a:r>
              <a:rPr lang="en-US" sz="2000" b="0" dirty="0">
                <a:latin typeface="Verdana" pitchFamily="34" charset="0"/>
              </a:rPr>
              <a:t>committee </a:t>
            </a:r>
            <a:r>
              <a:rPr lang="en-US" sz="2000" b="0" dirty="0" smtClean="0">
                <a:latin typeface="Verdana" pitchFamily="34" charset="0"/>
              </a:rPr>
              <a:t>(PC) consisting of a variety of stake holders, e.g.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Potential future employers of graduates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Collaborators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Verdana" pitchFamily="34" charset="0"/>
              </a:rPr>
              <a:t>Curriculum developers</a:t>
            </a:r>
          </a:p>
          <a:p>
            <a:pPr marL="458787" lvl="1" indent="-342900" eaLnBrk="1" hangingPunct="1">
              <a:lnSpc>
                <a:spcPct val="125000"/>
              </a:lnSpc>
              <a:spcAft>
                <a:spcPct val="500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Trainees</a:t>
            </a:r>
          </a:p>
          <a:p>
            <a:pPr marL="115887" lvl="1" indent="0" eaLnBrk="1" hangingPunct="1">
              <a:lnSpc>
                <a:spcPct val="125000"/>
              </a:lnSpc>
              <a:spcAft>
                <a:spcPct val="50000"/>
              </a:spcAft>
            </a:pPr>
            <a:r>
              <a:rPr lang="en-US" sz="2000" b="0" dirty="0" smtClean="0">
                <a:latin typeface="Verdana" pitchFamily="34" charset="0"/>
              </a:rPr>
              <a:t>Program evaluation and guidance</a:t>
            </a:r>
            <a:endParaRPr lang="en-US" sz="2000" b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1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541338" y="908050"/>
            <a:ext cx="80756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>
                <a:latin typeface="Verdana" pitchFamily="34" charset="0"/>
              </a:rPr>
              <a:t>Addressing Research Priorities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369133" y="2060575"/>
            <a:ext cx="87487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0" dirty="0" smtClean="0">
                <a:latin typeface="Verdana" pitchFamily="34" charset="0"/>
              </a:rPr>
              <a:t>At least 60</a:t>
            </a:r>
            <a:r>
              <a:rPr lang="en-US" sz="2000" b="0" dirty="0">
                <a:latin typeface="Verdana" pitchFamily="34" charset="0"/>
              </a:rPr>
              <a:t>% of CREATE funding will be directed to </a:t>
            </a:r>
            <a:r>
              <a:rPr lang="en-US" sz="2000" b="0" dirty="0" smtClean="0">
                <a:latin typeface="Verdana" pitchFamily="34" charset="0"/>
              </a:rPr>
              <a:t>priority </a:t>
            </a:r>
            <a:r>
              <a:rPr lang="en-US" sz="2000" b="0" dirty="0">
                <a:latin typeface="Verdana" pitchFamily="34" charset="0"/>
              </a:rPr>
              <a:t>areas:</a:t>
            </a: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684213" y="3141663"/>
            <a:ext cx="76327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282575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sz="2000" b="0" dirty="0">
                <a:latin typeface="Verdana" pitchFamily="34" charset="0"/>
              </a:rPr>
              <a:t>Environmental science and technologies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sz="2000" b="0" dirty="0">
                <a:latin typeface="Verdana" pitchFamily="34" charset="0"/>
              </a:rPr>
              <a:t>Natural resources and energy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fr-CA" sz="2000" b="0" dirty="0" err="1">
                <a:latin typeface="Verdana" pitchFamily="34" charset="0"/>
              </a:rPr>
              <a:t>Manufacturing</a:t>
            </a:r>
            <a:endParaRPr lang="en-US" sz="2000" b="0" dirty="0">
              <a:latin typeface="Verdana" pitchFamily="34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sz="2000" b="0" dirty="0">
                <a:latin typeface="Verdana" pitchFamily="34" charset="0"/>
              </a:rPr>
              <a:t>Information and communications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3463419" y="764704"/>
            <a:ext cx="232948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dirty="0" smtClean="0">
                <a:latin typeface="Verdana" pitchFamily="34" charset="0"/>
              </a:rPr>
              <a:t>Streams</a:t>
            </a:r>
            <a:endParaRPr lang="en-US" sz="3600" dirty="0">
              <a:latin typeface="Verdana" pitchFamily="34" charset="0"/>
            </a:endParaRPr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463851" y="1916832"/>
            <a:ext cx="820871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282575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4625" lvl="1" indent="0" eaLnBrk="1" hangingPunct="1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Regular stream CREATE </a:t>
            </a:r>
            <a:r>
              <a:rPr lang="en-US" sz="2000" b="0" dirty="0" smtClean="0">
                <a:latin typeface="Verdana" pitchFamily="34" charset="0"/>
              </a:rPr>
              <a:t>may involve any collaborations:     academic/government/industry/NGO, Canadian/international</a:t>
            </a:r>
          </a:p>
          <a:p>
            <a:pPr marL="174625" lvl="1" indent="0" eaLnBrk="1" hangingPunct="1">
              <a:spcBef>
                <a:spcPct val="50000"/>
              </a:spcBef>
            </a:pPr>
            <a:endParaRPr lang="en-US" sz="2000" b="0" dirty="0" smtClean="0">
              <a:latin typeface="Verdana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CREATE + Germany’s DFG-IRTG: </a:t>
            </a:r>
            <a:r>
              <a:rPr lang="en-US" sz="2000" b="0" dirty="0" smtClean="0">
                <a:latin typeface="Verdana" pitchFamily="34" charset="0"/>
              </a:rPr>
              <a:t>for collaboration with German researchers</a:t>
            </a:r>
            <a:endParaRPr lang="en-US" sz="2000" dirty="0" smtClean="0">
              <a:latin typeface="Verdana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CREATE + Sao Paulo’s FAPESP: </a:t>
            </a:r>
            <a:r>
              <a:rPr lang="en-US" sz="2000" b="0" dirty="0" smtClean="0">
                <a:latin typeface="Verdana" pitchFamily="34" charset="0"/>
              </a:rPr>
              <a:t>for collaboration with Sao Paulo researchers</a:t>
            </a:r>
          </a:p>
          <a:p>
            <a:pPr marL="174625" lvl="1" indent="0" eaLnBrk="1" hangingPunct="1">
              <a:spcBef>
                <a:spcPct val="50000"/>
              </a:spcBef>
            </a:pPr>
            <a:endParaRPr lang="en-US" sz="2000" b="0" dirty="0">
              <a:latin typeface="Verdana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r>
              <a:rPr lang="en-US" sz="2000" dirty="0" smtClean="0">
                <a:latin typeface="Verdana" pitchFamily="34" charset="0"/>
              </a:rPr>
              <a:t>Industrial stream CREATE: </a:t>
            </a:r>
            <a:r>
              <a:rPr lang="en-US" sz="2000" b="0" dirty="0" smtClean="0">
                <a:latin typeface="Verdana" pitchFamily="34" charset="0"/>
              </a:rPr>
              <a:t>required industrial participation</a:t>
            </a:r>
            <a:endParaRPr lang="en-US" sz="2000" dirty="0" smtClean="0">
              <a:latin typeface="Verdana" pitchFamily="34" charset="0"/>
            </a:endParaRPr>
          </a:p>
          <a:p>
            <a:pPr marL="174625" lvl="1" indent="0" eaLnBrk="1" hangingPunct="1">
              <a:spcBef>
                <a:spcPct val="50000"/>
              </a:spcBef>
            </a:pPr>
            <a:endParaRPr lang="en-US" sz="2000" b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fr-CA" sz="3600" b="1" kern="1200" dirty="0" err="1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Industrial</a:t>
            </a:r>
            <a:r>
              <a:rPr lang="fr-CA" sz="3600" b="1" kern="1200" dirty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 Stream</a:t>
            </a:r>
            <a:endParaRPr lang="en-US" sz="3600" b="1" kern="1200" dirty="0">
              <a:solidFill>
                <a:schemeClr val="tx1"/>
              </a:solidFill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2800" smtClean="0">
                <a:latin typeface="+mj-lt"/>
              </a:rPr>
              <a:t>				</a:t>
            </a:r>
          </a:p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28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2800" smtClean="0">
                <a:latin typeface="+mj-lt"/>
                <a:cs typeface="Arial" charset="0"/>
              </a:rPr>
              <a:t>			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98376" y="1484784"/>
            <a:ext cx="814724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 to 50% of 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CREATE grants are dedicated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industrial stream 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applications.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en-US" sz="2800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Increased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emphasis on preparing trainees for non-academic careers; enhanced academic-industrial collaboration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Requires participation of industrial collaborators on the program committee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Requires industrial internships of at least 20% of their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1200" smtClean="0">
                <a:latin typeface="+mj-lt"/>
              </a:rPr>
              <a:t>				</a:t>
            </a:r>
          </a:p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sz="12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latin typeface="+mj-lt"/>
              </a:rPr>
              <a:t>				</a:t>
            </a:r>
          </a:p>
          <a:p>
            <a:pPr eaLnBrk="1" fontAlgn="t" hangingPunct="1">
              <a:spcBef>
                <a:spcPct val="0"/>
              </a:spcBef>
              <a:buFontTx/>
              <a:buNone/>
            </a:pPr>
            <a:r>
              <a:rPr lang="en-US" sz="1200" smtClean="0">
                <a:latin typeface="+mj-lt"/>
                <a:cs typeface="Arial" charset="0"/>
              </a:rPr>
              <a:t>			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179512" y="1916832"/>
            <a:ext cx="8856984" cy="4093915"/>
          </a:xfrm>
        </p:spPr>
        <p:txBody>
          <a:bodyPr/>
          <a:lstStyle/>
          <a:p>
            <a:r>
              <a:rPr lang="en-CA" sz="28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Canadian-based businesses, able to exploit the research results for the economic benefit of Canada.</a:t>
            </a:r>
          </a:p>
          <a:p>
            <a:endParaRPr lang="en-CA" sz="10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CA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companies </a:t>
            </a:r>
            <a:r>
              <a:rPr lang="en-CA" sz="28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eligible if activities related to the proposed research take place in Canada (e.g. R&amp;D, manufacturing); if their participation will result in a benefit to Canada.</a:t>
            </a:r>
            <a:endParaRPr lang="en-CA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38"/>
          <p:cNvSpPr txBox="1">
            <a:spLocks noChangeArrowheads="1"/>
          </p:cNvSpPr>
          <p:nvPr/>
        </p:nvSpPr>
        <p:spPr bwMode="auto">
          <a:xfrm>
            <a:off x="457200" y="620688"/>
            <a:ext cx="8229600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A" sz="3600" dirty="0" err="1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Industrial</a:t>
            </a:r>
            <a:r>
              <a:rPr lang="fr-CA" sz="3600" dirty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 </a:t>
            </a:r>
            <a:r>
              <a:rPr lang="fr-CA" sz="3600" dirty="0" err="1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rPr>
              <a:t>collaborators</a:t>
            </a:r>
            <a:endParaRPr lang="en-US" sz="3600" dirty="0">
              <a:solidFill>
                <a:schemeClr val="tx1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395536" y="6206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Application Procedures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539750" y="2124075"/>
            <a:ext cx="7632650" cy="116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50000"/>
              </a:spcBef>
            </a:pPr>
            <a:r>
              <a:rPr lang="en-US" sz="2800" b="0" dirty="0">
                <a:latin typeface="Verdana" pitchFamily="34" charset="0"/>
              </a:rPr>
              <a:t>Phase 1: </a:t>
            </a:r>
            <a:r>
              <a:rPr lang="en-US" sz="2800" dirty="0">
                <a:latin typeface="Verdana" pitchFamily="34" charset="0"/>
              </a:rPr>
              <a:t>Letter of Intent</a:t>
            </a:r>
            <a:r>
              <a:rPr lang="en-US" sz="2800" b="0" dirty="0">
                <a:latin typeface="Verdana" pitchFamily="34" charset="0"/>
              </a:rPr>
              <a:t> </a:t>
            </a:r>
            <a:endParaRPr lang="en-US" sz="2800" b="0" dirty="0" smtClean="0">
              <a:latin typeface="Verdan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800" b="0" dirty="0" smtClean="0">
                <a:latin typeface="Verdana" pitchFamily="34" charset="0"/>
              </a:rPr>
              <a:t>Phase </a:t>
            </a:r>
            <a:r>
              <a:rPr lang="en-US" sz="2800" b="0" dirty="0">
                <a:latin typeface="Verdana" pitchFamily="34" charset="0"/>
              </a:rPr>
              <a:t>2: </a:t>
            </a:r>
            <a:r>
              <a:rPr lang="en-US" sz="2800" dirty="0">
                <a:latin typeface="Verdana" pitchFamily="34" charset="0"/>
              </a:rPr>
              <a:t>Application</a:t>
            </a:r>
            <a:r>
              <a:rPr lang="en-US" sz="2800" b="0" dirty="0">
                <a:latin typeface="Verdana" pitchFamily="34" charset="0"/>
              </a:rPr>
              <a:t> </a:t>
            </a:r>
            <a:r>
              <a:rPr lang="en-US" sz="2800" b="0" dirty="0" smtClean="0">
                <a:latin typeface="Verdana" pitchFamily="34" charset="0"/>
              </a:rPr>
              <a:t>(if invited</a:t>
            </a:r>
            <a:r>
              <a:rPr lang="en-US" sz="2800" b="0" dirty="0">
                <a:latin typeface="Verdana" pitchFamily="34" charset="0"/>
              </a:rPr>
              <a:t>) </a:t>
            </a:r>
            <a:endParaRPr lang="en-US" sz="2800" b="0" dirty="0" smtClean="0">
              <a:latin typeface="Verdana" pitchFamily="34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sz="2800" b="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738213" y="2706506"/>
            <a:ext cx="7632650" cy="116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sz="2400" b="0" dirty="0" smtClean="0">
                <a:latin typeface="Verdana" pitchFamily="34" charset="0"/>
              </a:rPr>
              <a:t>Internal selection at university (quota based)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en-US" sz="2400" b="0" dirty="0" smtClean="0">
                <a:latin typeface="Verdana" pitchFamily="34" charset="0"/>
              </a:rPr>
              <a:t>CREATE Selection Committee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en-US" sz="2400" b="0" dirty="0">
              <a:latin typeface="Verdana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Phase 1: Letter of Intent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Selection process &amp; criteria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001711" y="3835238"/>
            <a:ext cx="76027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39775" indent="-449263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Tx/>
              <a:buChar char="•"/>
            </a:pPr>
            <a:r>
              <a:rPr lang="en-US" sz="2400" b="0" dirty="0" smtClean="0">
                <a:latin typeface="Verdana" pitchFamily="34" charset="0"/>
              </a:rPr>
              <a:t>Merit </a:t>
            </a:r>
            <a:r>
              <a:rPr lang="en-US" sz="2400" b="0" dirty="0">
                <a:latin typeface="Verdana" pitchFamily="34" charset="0"/>
              </a:rPr>
              <a:t>of proposed training program </a:t>
            </a:r>
            <a:r>
              <a:rPr lang="en-US" sz="2400" b="0" dirty="0" smtClean="0">
                <a:latin typeface="Verdana" pitchFamily="34" charset="0"/>
              </a:rPr>
              <a:t>(60</a:t>
            </a:r>
            <a:r>
              <a:rPr lang="en-US" sz="2400" b="0" dirty="0">
                <a:latin typeface="Verdana" pitchFamily="34" charset="0"/>
              </a:rPr>
              <a:t>%)</a:t>
            </a:r>
          </a:p>
          <a:p>
            <a:pPr lvl="1" eaLnBrk="1" hangingPunct="1">
              <a:buFontTx/>
              <a:buChar char="•"/>
            </a:pPr>
            <a:r>
              <a:rPr lang="en-US" sz="2400" b="0" dirty="0">
                <a:latin typeface="Verdana" pitchFamily="34" charset="0"/>
              </a:rPr>
              <a:t>Excellence of the research team </a:t>
            </a:r>
            <a:r>
              <a:rPr lang="en-US" sz="2400" b="0" dirty="0" smtClean="0">
                <a:latin typeface="Verdana" pitchFamily="34" charset="0"/>
              </a:rPr>
              <a:t>(40</a:t>
            </a:r>
            <a:r>
              <a:rPr lang="en-US" sz="2400" b="0" dirty="0">
                <a:latin typeface="Verdana" pitchFamily="34" charset="0"/>
              </a:rPr>
              <a:t>%)</a:t>
            </a:r>
          </a:p>
        </p:txBody>
      </p:sp>
    </p:spTree>
    <p:extLst>
      <p:ext uri="{BB962C8B-B14F-4D97-AF65-F5344CB8AC3E}">
        <p14:creationId xmlns:p14="http://schemas.microsoft.com/office/powerpoint/2010/main" val="10902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r>
              <a:rPr lang="en-CA" sz="400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40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-1208" y="908720"/>
            <a:ext cx="9146415" cy="485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dirty="0" smtClean="0">
                <a:latin typeface="Verdana" pitchFamily="34" charset="0"/>
              </a:rPr>
              <a:t>Welcome</a:t>
            </a:r>
          </a:p>
          <a:p>
            <a:pPr algn="ctr" eaLnBrk="1" hangingPunct="1"/>
            <a:endParaRPr lang="en-US" sz="3600" dirty="0" smtClean="0"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Leader: Teresa Jurewicz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</a:t>
            </a:r>
            <a:r>
              <a:rPr lang="en-CA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Officer (post-award): Lauren Remmler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Officer (competition): Paule Boulanger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</a:t>
            </a:r>
            <a:r>
              <a:rPr lang="en-CA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Assistant: Lise </a:t>
            </a:r>
            <a:r>
              <a:rPr lang="en-CA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Bériault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endParaRPr lang="en-US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20000"/>
              </a:spcBef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CREATE@NSERC-CRSNG.GC.CA</a:t>
            </a:r>
            <a:endParaRPr lang="en-CA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1" hangingPunct="1"/>
            <a:endParaRPr lang="en-US" sz="3600" dirty="0" smtClean="0"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Phase 1: Letter of Intent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52413" y="2406650"/>
            <a:ext cx="8712200" cy="3516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Verdana" pitchFamily="34" charset="0"/>
              </a:rPr>
              <a:t>Form 187: </a:t>
            </a:r>
            <a:r>
              <a:rPr lang="en-CA" sz="2400" dirty="0"/>
              <a:t>Letter of Intent to Apply for </a:t>
            </a:r>
            <a:r>
              <a:rPr lang="en-CA" sz="2400" dirty="0" smtClean="0"/>
              <a:t>a CREATE</a:t>
            </a:r>
            <a:endParaRPr lang="en-US" sz="2400" dirty="0" smtClean="0"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 smtClean="0">
                <a:latin typeface="Verdana" pitchFamily="34" charset="0"/>
              </a:rPr>
              <a:t>List co-applicants </a:t>
            </a:r>
            <a:r>
              <a:rPr lang="en-US" b="0" dirty="0">
                <a:latin typeface="Verdana" pitchFamily="34" charset="0"/>
              </a:rPr>
              <a:t>(min 1, max 10)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>
                <a:latin typeface="Verdana" pitchFamily="34" charset="0"/>
              </a:rPr>
              <a:t>Collaborators </a:t>
            </a:r>
            <a:endParaRPr lang="en-US" b="0" dirty="0" smtClean="0"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 smtClean="0">
                <a:latin typeface="Verdana" pitchFamily="34" charset="0"/>
              </a:rPr>
              <a:t>Referee suggestions (6) </a:t>
            </a:r>
          </a:p>
          <a:p>
            <a:pPr lvl="2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r>
              <a:rPr lang="en-US" b="0" dirty="0" smtClean="0">
                <a:latin typeface="Verdana" pitchFamily="34" charset="0"/>
              </a:rPr>
              <a:t> LOIs will </a:t>
            </a:r>
            <a:r>
              <a:rPr lang="en-US" b="0" u="sng" dirty="0" smtClean="0">
                <a:latin typeface="Verdana" pitchFamily="34" charset="0"/>
              </a:rPr>
              <a:t>not</a:t>
            </a:r>
            <a:r>
              <a:rPr lang="en-US" b="0" dirty="0" smtClean="0">
                <a:latin typeface="Verdana" pitchFamily="34" charset="0"/>
              </a:rPr>
              <a:t> be sent for external review</a:t>
            </a:r>
          </a:p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endParaRPr lang="en-US" b="0" dirty="0">
              <a:latin typeface="Verdan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74205" y="2708920"/>
            <a:ext cx="8712200" cy="140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Verdana" pitchFamily="34" charset="0"/>
              </a:rPr>
              <a:t>Personal Data Form </a:t>
            </a:r>
            <a:r>
              <a:rPr lang="en-US" b="0" dirty="0">
                <a:latin typeface="Verdana" pitchFamily="34" charset="0"/>
              </a:rPr>
              <a:t>(Form 100) </a:t>
            </a:r>
            <a:endParaRPr lang="en-US" b="0" dirty="0" smtClean="0">
              <a:latin typeface="Verdana" pitchFamily="34" charset="0"/>
            </a:endParaRPr>
          </a:p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en-US" sz="1100" dirty="0" smtClean="0">
              <a:latin typeface="Verdana" pitchFamily="34" charset="0"/>
            </a:endParaRPr>
          </a:p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Verdana" pitchFamily="34" charset="0"/>
              </a:rPr>
              <a:t>Letter </a:t>
            </a:r>
            <a:r>
              <a:rPr lang="en-US" b="0" dirty="0">
                <a:latin typeface="Verdana" pitchFamily="34" charset="0"/>
              </a:rPr>
              <a:t>from VP </a:t>
            </a:r>
            <a:r>
              <a:rPr lang="en-US" b="0" dirty="0" smtClean="0">
                <a:latin typeface="Verdana" pitchFamily="34" charset="0"/>
              </a:rPr>
              <a:t>Research of the lead university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Phase 1: Letter of Intent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Phase 1: Letter of Intent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50825" y="2081848"/>
            <a:ext cx="87122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Verdana" pitchFamily="34" charset="0"/>
              </a:rPr>
              <a:t>Outline </a:t>
            </a:r>
            <a:r>
              <a:rPr lang="en-US" sz="2400" dirty="0">
                <a:latin typeface="Verdana" pitchFamily="34" charset="0"/>
              </a:rPr>
              <a:t>of Training Program (2 pages</a:t>
            </a:r>
            <a:r>
              <a:rPr lang="en-US" sz="2400" dirty="0" smtClean="0">
                <a:latin typeface="Verdana" pitchFamily="34" charset="0"/>
              </a:rPr>
              <a:t>)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Objectives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Novelty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How trainees would be better prepared for careers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Involvement of stakeholders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Description of potential future employers, assessment of job prospects for trainees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44463" y="6921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Phase 1: Letter of Intent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250825" y="1998994"/>
            <a:ext cx="8712200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lvl="1" indent="-45720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CA" sz="2400" dirty="0">
                <a:latin typeface="Verdana" pitchFamily="34" charset="0"/>
              </a:rPr>
              <a:t>Excellence of Proposed Team </a:t>
            </a:r>
            <a:r>
              <a:rPr lang="en-CA" sz="2400" dirty="0" smtClean="0">
                <a:latin typeface="Verdana" pitchFamily="34" charset="0"/>
              </a:rPr>
              <a:t>(</a:t>
            </a:r>
            <a:r>
              <a:rPr lang="en-CA" sz="2400" dirty="0">
                <a:latin typeface="Verdana" pitchFamily="34" charset="0"/>
              </a:rPr>
              <a:t>2 pages)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Complementarities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Expertise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Roles, responsibilities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Training experience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b="0" dirty="0"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Tx/>
              <a:buChar char="•"/>
            </a:pPr>
            <a:endParaRPr lang="en-US" b="0" dirty="0">
              <a:latin typeface="Verdan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itchFamily="34" charset="0"/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2: Full application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827584" y="2616888"/>
            <a:ext cx="8006430" cy="342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sz="2800" dirty="0" smtClean="0">
                <a:latin typeface="Verdana" pitchFamily="34" charset="0"/>
              </a:rPr>
              <a:t>Only if invited</a:t>
            </a:r>
            <a:endParaRPr lang="en-US" sz="2800" dirty="0">
              <a:latin typeface="Verdana" pitchFamily="34" charset="0"/>
            </a:endParaRPr>
          </a:p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b="0" dirty="0" smtClean="0">
                <a:latin typeface="Verdana" pitchFamily="34" charset="0"/>
              </a:rPr>
              <a:t>Criteria:</a:t>
            </a:r>
          </a:p>
          <a:p>
            <a:pPr lvl="1" eaLnBrk="1" hangingPunct="1">
              <a:buFontTx/>
              <a:buChar char="•"/>
            </a:pPr>
            <a:r>
              <a:rPr lang="en-US" b="0" dirty="0">
                <a:latin typeface="Verdana" pitchFamily="34" charset="0"/>
              </a:rPr>
              <a:t>Merit of proposed training program (50%)</a:t>
            </a:r>
          </a:p>
          <a:p>
            <a:pPr lvl="1" eaLnBrk="1" hangingPunct="1">
              <a:buFontTx/>
              <a:buChar char="•"/>
            </a:pPr>
            <a:r>
              <a:rPr lang="en-US" b="0" dirty="0">
                <a:latin typeface="Verdana" pitchFamily="34" charset="0"/>
              </a:rPr>
              <a:t>Excellence of the research team (25%)</a:t>
            </a:r>
          </a:p>
          <a:p>
            <a:pPr lvl="1" eaLnBrk="1" hangingPunct="1">
              <a:buFontTx/>
              <a:buChar char="•"/>
            </a:pPr>
            <a:r>
              <a:rPr lang="en-CA" b="0" dirty="0">
                <a:latin typeface="Verdana" pitchFamily="34" charset="0"/>
              </a:rPr>
              <a:t>Program management and sustainability (25%)</a:t>
            </a:r>
            <a:endParaRPr lang="en-US" b="0" dirty="0">
              <a:latin typeface="Verdana" pitchFamily="34" charset="0"/>
            </a:endParaRPr>
          </a:p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endParaRPr lang="en-US" dirty="0">
              <a:latin typeface="Verdana" pitchFamily="34" charset="0"/>
            </a:endParaRPr>
          </a:p>
          <a:p>
            <a:pPr marL="114300" lvl="1" indent="0" eaLnBrk="1" hangingPunct="1">
              <a:lnSpc>
                <a:spcPct val="125000"/>
              </a:lnSpc>
              <a:spcBef>
                <a:spcPct val="50000"/>
              </a:spcBef>
            </a:pPr>
            <a:endParaRPr lang="en-US" dirty="0">
              <a:latin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Selection process &amp; criteria</a:t>
            </a:r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itchFamily="34" charset="0"/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2: Full application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31800" y="2390775"/>
            <a:ext cx="87122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latin typeface="Verdana" pitchFamily="34" charset="0"/>
              </a:rPr>
              <a:t>Personal </a:t>
            </a:r>
            <a:r>
              <a:rPr lang="en-US" dirty="0">
                <a:latin typeface="Verdana" pitchFamily="34" charset="0"/>
              </a:rPr>
              <a:t>data form (Form 100</a:t>
            </a:r>
            <a:r>
              <a:rPr lang="en-US" dirty="0" smtClean="0">
                <a:latin typeface="Verdana" pitchFamily="34" charset="0"/>
              </a:rPr>
              <a:t>) for the applicant </a:t>
            </a: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latin typeface="Verdana" pitchFamily="34" charset="0"/>
              </a:rPr>
              <a:t>Personal data form (Form 100) or CCV for all co-applicants (max 10)</a:t>
            </a:r>
            <a:endParaRPr lang="en-US" dirty="0"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Verdana" pitchFamily="34" charset="0"/>
              </a:rPr>
              <a:t>One letter </a:t>
            </a:r>
            <a:r>
              <a:rPr lang="en-US" dirty="0" smtClean="0">
                <a:latin typeface="Verdana" pitchFamily="34" charset="0"/>
              </a:rPr>
              <a:t>from </a:t>
            </a:r>
            <a:r>
              <a:rPr lang="en-US" dirty="0">
                <a:latin typeface="Verdana" pitchFamily="34" charset="0"/>
              </a:rPr>
              <a:t>the </a:t>
            </a:r>
            <a:r>
              <a:rPr lang="en-US" dirty="0" smtClean="0">
                <a:latin typeface="Verdana" pitchFamily="34" charset="0"/>
              </a:rPr>
              <a:t>lead applicant’s university</a:t>
            </a:r>
          </a:p>
          <a:p>
            <a:pPr marL="1257300" lvl="2" indent="-342900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Support, financial commitments</a:t>
            </a:r>
            <a:endParaRPr lang="en-US" b="0" dirty="0">
              <a:latin typeface="Verdana" pitchFamily="34" charset="0"/>
            </a:endParaRPr>
          </a:p>
          <a:p>
            <a:pPr lvl="1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latin typeface="Verdana" pitchFamily="34" charset="0"/>
              </a:rPr>
              <a:t>Up to 3 letters </a:t>
            </a:r>
            <a:r>
              <a:rPr lang="en-US" dirty="0">
                <a:latin typeface="Verdana" pitchFamily="34" charset="0"/>
              </a:rPr>
              <a:t>from </a:t>
            </a:r>
            <a:r>
              <a:rPr lang="en-US" dirty="0" smtClean="0">
                <a:latin typeface="Verdana" pitchFamily="34" charset="0"/>
              </a:rPr>
              <a:t>collaborators, </a:t>
            </a:r>
            <a:r>
              <a:rPr lang="en-US" dirty="0">
                <a:latin typeface="Verdana" pitchFamily="34" charset="0"/>
              </a:rPr>
              <a:t>if </a:t>
            </a:r>
            <a:r>
              <a:rPr lang="en-US" dirty="0" smtClean="0">
                <a:latin typeface="Verdana" pitchFamily="34" charset="0"/>
              </a:rPr>
              <a:t>applicable</a:t>
            </a:r>
          </a:p>
          <a:p>
            <a:pPr marL="1257300" lvl="2" indent="-342900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latin typeface="Verdana" pitchFamily="34" charset="0"/>
              </a:rPr>
              <a:t>Nature of support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6255" y="126365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en-US" sz="32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31800" y="2133600"/>
            <a:ext cx="8712200" cy="4393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indent="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Form 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>102 – Application for a CREATE 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grant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Application profile 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A" sz="2000" b="0" dirty="0" smtClean="0">
                <a:latin typeface="Verdana" pitchFamily="34" charset="0"/>
              </a:rPr>
              <a:t>Plain </a:t>
            </a:r>
            <a:r>
              <a:rPr lang="fr-CA" sz="2000" b="0" dirty="0" err="1">
                <a:latin typeface="Verdana" pitchFamily="34" charset="0"/>
              </a:rPr>
              <a:t>language</a:t>
            </a:r>
            <a:r>
              <a:rPr lang="fr-CA" sz="2000" b="0" dirty="0">
                <a:latin typeface="Verdana" pitchFamily="34" charset="0"/>
              </a:rPr>
              <a:t> </a:t>
            </a:r>
            <a:r>
              <a:rPr lang="fr-CA" sz="2000" b="0" dirty="0" err="1">
                <a:latin typeface="Verdana" pitchFamily="34" charset="0"/>
              </a:rPr>
              <a:t>summary</a:t>
            </a:r>
            <a:r>
              <a:rPr lang="fr-CA" sz="2000" b="0" dirty="0">
                <a:latin typeface="Verdana" pitchFamily="34" charset="0"/>
              </a:rPr>
              <a:t> of </a:t>
            </a:r>
            <a:r>
              <a:rPr lang="fr-CA" sz="2000" b="0" dirty="0" err="1" smtClean="0">
                <a:latin typeface="Verdana" pitchFamily="34" charset="0"/>
              </a:rPr>
              <a:t>proposal</a:t>
            </a:r>
            <a:endParaRPr lang="fr-CA" sz="2000" b="0" dirty="0" smtClean="0">
              <a:latin typeface="Verdana" pitchFamily="34" charset="0"/>
            </a:endParaRP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Co-applicants </a:t>
            </a:r>
            <a:r>
              <a:rPr lang="en-US" sz="2000" b="0" dirty="0">
                <a:latin typeface="Verdana" pitchFamily="34" charset="0"/>
              </a:rPr>
              <a:t>and </a:t>
            </a:r>
            <a:r>
              <a:rPr lang="en-US" sz="2000" b="0" dirty="0" smtClean="0">
                <a:latin typeface="Verdana" pitchFamily="34" charset="0"/>
              </a:rPr>
              <a:t>collaborators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Verdana" pitchFamily="34" charset="0"/>
              </a:rPr>
              <a:t>Proposed expenditures</a:t>
            </a:r>
            <a:endParaRPr lang="en-US" sz="1800" b="0" dirty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latin typeface="Verdana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000" b="0" dirty="0">
              <a:latin typeface="Verdana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itchFamily="34" charset="0"/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2: Full application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305495" y="1691680"/>
            <a:ext cx="8712200" cy="4070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indent="-3429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indent="0" eaLnBrk="1" hangingPunct="1">
              <a:lnSpc>
                <a:spcPct val="125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 Research </a:t>
            </a:r>
            <a:r>
              <a:rPr lang="en-US" dirty="0">
                <a:solidFill>
                  <a:srgbClr val="000000"/>
                </a:solidFill>
                <a:latin typeface="Verdana" pitchFamily="34" charset="0"/>
              </a:rPr>
              <a:t>training program </a:t>
            </a:r>
            <a:r>
              <a:rPr lang="en-US" dirty="0" smtClean="0">
                <a:solidFill>
                  <a:srgbClr val="000000"/>
                </a:solidFill>
                <a:latin typeface="Verdana" pitchFamily="34" charset="0"/>
              </a:rPr>
              <a:t>proposal</a:t>
            </a:r>
          </a:p>
          <a:p>
            <a:pPr lvl="1" indent="0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(free-form, 12 pages + 1 for references)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Objectives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Elements of the training program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Estimated number of trainees 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Job prospects</a:t>
            </a:r>
          </a:p>
          <a:p>
            <a:pPr marL="800100" lvl="1" eaLnBrk="1" hangingPunct="1">
              <a:lnSpc>
                <a:spcPct val="125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Verdana" pitchFamily="34" charset="0"/>
              </a:rPr>
              <a:t>Program </a:t>
            </a:r>
            <a:r>
              <a:rPr lang="en-US" b="0" dirty="0" smtClean="0">
                <a:solidFill>
                  <a:srgbClr val="000000"/>
                </a:solidFill>
                <a:latin typeface="Verdana" pitchFamily="34" charset="0"/>
              </a:rPr>
              <a:t>Committee</a:t>
            </a:r>
            <a:endParaRPr lang="en-US" sz="2000" b="0" dirty="0">
              <a:latin typeface="Verdana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itchFamily="34" charset="0"/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2: Full application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6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229600" cy="3833043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CA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Budget justification (free form, 2 pages) </a:t>
            </a:r>
            <a:endParaRPr lang="en-US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Support from other sources (free form, 2 pages)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Maximum 1 </a:t>
            </a: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 of support from lead university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of all contributions from the university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Describe the details of support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 in the training program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 to ensure sustainability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1520" y="692696"/>
            <a:ext cx="8820150" cy="998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itchFamily="34" charset="0"/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2: Full application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fr-CA" sz="3600" b="1" kern="1200" dirty="0" err="1">
                <a:latin typeface="Verdana" pitchFamily="34" charset="0"/>
                <a:ea typeface="+mn-ea"/>
                <a:cs typeface="+mn-cs"/>
              </a:rPr>
              <a:t>Additional</a:t>
            </a:r>
            <a:r>
              <a:rPr lang="fr-CA" sz="3600" b="1" kern="1200" dirty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CA" sz="3600" b="1" kern="1200" dirty="0" err="1">
                <a:latin typeface="Verdana" pitchFamily="34" charset="0"/>
                <a:ea typeface="+mn-ea"/>
                <a:cs typeface="+mn-cs"/>
              </a:rPr>
              <a:t>requirements</a:t>
            </a:r>
            <a:r>
              <a:rPr lang="fr-CA" sz="3600" b="1" kern="1200" dirty="0">
                <a:latin typeface="Verdana" pitchFamily="34" charset="0"/>
                <a:ea typeface="+mn-ea"/>
                <a:cs typeface="+mn-cs"/>
              </a:rPr>
              <a:t> for</a:t>
            </a:r>
            <a:br>
              <a:rPr lang="fr-CA" sz="3600" b="1" kern="1200" dirty="0">
                <a:latin typeface="Verdana" pitchFamily="34" charset="0"/>
                <a:ea typeface="+mn-ea"/>
                <a:cs typeface="+mn-cs"/>
              </a:rPr>
            </a:br>
            <a:r>
              <a:rPr lang="fr-CA" sz="3600" b="1" kern="1200" dirty="0" err="1">
                <a:latin typeface="Verdana" pitchFamily="34" charset="0"/>
                <a:ea typeface="+mn-ea"/>
                <a:cs typeface="+mn-cs"/>
              </a:rPr>
              <a:t>industrial</a:t>
            </a:r>
            <a:r>
              <a:rPr lang="fr-CA" sz="3600" b="1" kern="1200" dirty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CA" sz="3600" b="1" kern="1200" dirty="0" err="1">
                <a:latin typeface="Verdana" pitchFamily="34" charset="0"/>
                <a:ea typeface="+mn-ea"/>
                <a:cs typeface="+mn-cs"/>
              </a:rPr>
              <a:t>stream</a:t>
            </a:r>
            <a:r>
              <a:rPr lang="fr-CA" sz="3600" b="1" kern="1200" dirty="0">
                <a:latin typeface="Verdana" pitchFamily="34" charset="0"/>
                <a:ea typeface="+mn-ea"/>
                <a:cs typeface="+mn-cs"/>
              </a:rPr>
              <a:t> applications</a:t>
            </a:r>
            <a:endParaRPr lang="en-US" sz="3600" b="1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8" y="1988840"/>
            <a:ext cx="79724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t"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Skills identified as needed for a career in industry</a:t>
            </a:r>
          </a:p>
          <a:p>
            <a:pPr marL="457200" lvl="0" indent="-457200" fontAlgn="t">
              <a:buFont typeface="Arial" panose="020B0604020202020204" pitchFamily="34" charset="0"/>
              <a:buChar char="•"/>
              <a:defRPr/>
            </a:pPr>
            <a:endParaRPr lang="en-US" sz="11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0" indent="-457200" fontAlgn="t"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Description of improved job-readiness for industry sector</a:t>
            </a:r>
          </a:p>
          <a:p>
            <a:pPr marL="457200" lvl="0" indent="-457200" fontAlgn="t">
              <a:buFont typeface="Arial" panose="020B0604020202020204" pitchFamily="34" charset="0"/>
              <a:buChar char="•"/>
              <a:defRPr/>
            </a:pPr>
            <a:endParaRPr lang="en-US" sz="1100" b="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0" indent="-457200" fontAlgn="t">
              <a:buFont typeface="Arial" panose="020B0604020202020204" pitchFamily="34" charset="0"/>
              <a:buChar char="•"/>
              <a:defRPr/>
            </a:pP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Details about trainee internships</a:t>
            </a:r>
          </a:p>
          <a:p>
            <a:pPr lvl="0" fontAlgn="t">
              <a:defRPr/>
            </a:pPr>
            <a:endParaRPr lang="en-US" sz="2800" b="0" dirty="0"/>
          </a:p>
          <a:p>
            <a:pPr lvl="0" fontAlgn="t"/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3038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r>
              <a:rPr lang="en-CA" sz="400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40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67591" y="1268760"/>
            <a:ext cx="8092841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Verdana" pitchFamily="34" charset="0"/>
              </a:rPr>
              <a:t>Program overview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3600" b="0" dirty="0"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Verdana" pitchFamily="34" charset="0"/>
              </a:rPr>
              <a:t>Application process</a:t>
            </a:r>
          </a:p>
          <a:p>
            <a:pPr marL="571500" indent="-571500" eaLnBrk="1" hangingPunct="1">
              <a:buFontTx/>
              <a:buChar char="-"/>
            </a:pPr>
            <a:endParaRPr lang="en-US" sz="3600" b="0" dirty="0"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3600" b="0" dirty="0" smtClean="0">
                <a:latin typeface="Verdana" pitchFamily="34" charset="0"/>
              </a:rPr>
              <a:t>Selection criteria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3600" b="0" dirty="0">
              <a:latin typeface="Verdana" pitchFamily="34" charset="0"/>
            </a:endParaRPr>
          </a:p>
          <a:p>
            <a:pPr eaLnBrk="1" hangingPunct="1"/>
            <a:r>
              <a:rPr lang="en-US" sz="2000" dirty="0" smtClean="0">
                <a:latin typeface="Verdana" pitchFamily="34" charset="0"/>
                <a:hlinkClick r:id="rId3"/>
              </a:rPr>
              <a:t>http</a:t>
            </a:r>
            <a:r>
              <a:rPr lang="en-US" sz="2000" dirty="0">
                <a:latin typeface="Verdana" pitchFamily="34" charset="0"/>
                <a:hlinkClick r:id="rId3"/>
              </a:rPr>
              <a:t>://</a:t>
            </a:r>
            <a:r>
              <a:rPr lang="en-US" sz="2000" dirty="0" smtClean="0">
                <a:latin typeface="Verdana" pitchFamily="34" charset="0"/>
                <a:hlinkClick r:id="rId3"/>
              </a:rPr>
              <a:t>www.nserc-crsng.gc.ca/professors-professeurs/grants-subs/create-foncer_eng.asp</a:t>
            </a:r>
            <a:r>
              <a:rPr lang="en-US" sz="2000" dirty="0" smtClean="0">
                <a:latin typeface="Verdana" pitchFamily="34" charset="0"/>
              </a:rPr>
              <a:t> </a:t>
            </a:r>
            <a:endParaRPr lang="en-US" sz="2000" dirty="0">
              <a:latin typeface="Verdana" pitchFamily="34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2000" b="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6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Grp="1" noChangeArrowheads="1"/>
          </p:cNvSpPr>
          <p:nvPr>
            <p:ph type="title"/>
          </p:nvPr>
        </p:nvSpPr>
        <p:spPr>
          <a:xfrm>
            <a:off x="426392" y="1052736"/>
            <a:ext cx="8229600" cy="865188"/>
          </a:xfrm>
        </p:spPr>
        <p:txBody>
          <a:bodyPr/>
          <a:lstStyle/>
          <a:p>
            <a:pPr eaLnBrk="1" hangingPunct="1"/>
            <a:r>
              <a:rPr lang="fr-CA" sz="3200" b="1" kern="1200" dirty="0" err="1">
                <a:latin typeface="Verdana" pitchFamily="34" charset="0"/>
                <a:ea typeface="+mn-ea"/>
                <a:cs typeface="+mn-cs"/>
              </a:rPr>
              <a:t>Additional</a:t>
            </a:r>
            <a:r>
              <a:rPr lang="fr-CA" sz="3200" b="1" kern="1200" dirty="0">
                <a:latin typeface="Verdana" pitchFamily="34" charset="0"/>
                <a:ea typeface="+mn-ea"/>
                <a:cs typeface="+mn-cs"/>
              </a:rPr>
              <a:t> application </a:t>
            </a:r>
            <a:r>
              <a:rPr lang="fr-CA" sz="3200" b="1" kern="1200" dirty="0" err="1">
                <a:latin typeface="Verdana" pitchFamily="34" charset="0"/>
                <a:ea typeface="+mn-ea"/>
                <a:cs typeface="+mn-cs"/>
              </a:rPr>
              <a:t>requirements</a:t>
            </a:r>
            <a:r>
              <a:rPr lang="fr-CA" sz="3200" b="1" kern="1200" dirty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CA" sz="3200" b="1" kern="1200" dirty="0" smtClean="0">
                <a:latin typeface="Verdana" pitchFamily="34" charset="0"/>
                <a:ea typeface="+mn-ea"/>
                <a:cs typeface="+mn-cs"/>
              </a:rPr>
              <a:t>for </a:t>
            </a:r>
            <a:r>
              <a:rPr lang="fr-CA" sz="3200" b="1" kern="1200" dirty="0" err="1" smtClean="0">
                <a:latin typeface="Verdana" pitchFamily="34" charset="0"/>
                <a:ea typeface="+mn-ea"/>
                <a:cs typeface="+mn-cs"/>
              </a:rPr>
              <a:t>industrial</a:t>
            </a:r>
            <a:r>
              <a:rPr lang="fr-CA" sz="3200" b="1" kern="1200" dirty="0" smtClean="0">
                <a:latin typeface="Verdana" pitchFamily="34" charset="0"/>
                <a:ea typeface="+mn-ea"/>
                <a:cs typeface="+mn-cs"/>
              </a:rPr>
              <a:t> </a:t>
            </a:r>
            <a:r>
              <a:rPr lang="fr-CA" sz="3200" b="1" kern="1200" dirty="0" err="1">
                <a:latin typeface="Verdana" pitchFamily="34" charset="0"/>
                <a:ea typeface="+mn-ea"/>
                <a:cs typeface="+mn-cs"/>
              </a:rPr>
              <a:t>stream</a:t>
            </a:r>
            <a:endParaRPr lang="en-US" sz="3200" b="1" kern="1200" dirty="0"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1688" y="2708920"/>
            <a:ext cx="7972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>
              <a:defRPr/>
            </a:pPr>
            <a:r>
              <a:rPr lang="fr-CA" sz="2400" u="sng" dirty="0" err="1" smtClean="0"/>
              <a:t>Letter</a:t>
            </a:r>
            <a:r>
              <a:rPr lang="fr-CA" sz="2400" u="sng" dirty="0" smtClean="0"/>
              <a:t> of </a:t>
            </a:r>
            <a:r>
              <a:rPr lang="fr-CA" sz="2400" u="sng" dirty="0" err="1" smtClean="0"/>
              <a:t>Intent</a:t>
            </a:r>
            <a:r>
              <a:rPr lang="fr-CA" sz="2400" u="sng" dirty="0" smtClean="0"/>
              <a:t> (phase 1)</a:t>
            </a:r>
          </a:p>
          <a:p>
            <a:pPr lvl="0" fontAlgn="t">
              <a:defRPr/>
            </a:pPr>
            <a:endParaRPr lang="fr-CA" sz="2400" u="sng" dirty="0" smtClean="0"/>
          </a:p>
          <a:p>
            <a:pPr marL="342900" lvl="0" indent="-342900" fontAlgn="t">
              <a:buFont typeface="Wingdings" panose="05000000000000000000" pitchFamily="2" charset="2"/>
              <a:buChar char="q"/>
              <a:defRPr/>
            </a:pPr>
            <a:r>
              <a:rPr lang="en-US" sz="2400" dirty="0" smtClean="0"/>
              <a:t>ONE e-mail/letter </a:t>
            </a:r>
            <a:r>
              <a:rPr lang="en-US" sz="2400" b="0" dirty="0"/>
              <a:t>from industry partner confirming:</a:t>
            </a:r>
          </a:p>
          <a:p>
            <a:pPr marL="342900" indent="-34290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/>
              <a:t>Willingness to </a:t>
            </a:r>
            <a:r>
              <a:rPr lang="en-US" b="0" dirty="0" smtClean="0"/>
              <a:t>participate on the </a:t>
            </a:r>
            <a:r>
              <a:rPr lang="en-US" dirty="0" smtClean="0"/>
              <a:t>program committee</a:t>
            </a:r>
          </a:p>
          <a:p>
            <a:pPr marL="342900" indent="-34290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Intent </a:t>
            </a:r>
            <a:r>
              <a:rPr lang="en-US" b="0" dirty="0"/>
              <a:t>to host </a:t>
            </a:r>
            <a:r>
              <a:rPr lang="en-US" dirty="0"/>
              <a:t>internships</a:t>
            </a:r>
            <a:endParaRPr lang="en-US" b="0" dirty="0"/>
          </a:p>
          <a:p>
            <a:pPr lvl="0" fontAlgn="t"/>
            <a:r>
              <a:rPr lang="fr-CA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47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8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/>
          <a:lstStyle/>
          <a:p>
            <a:pPr eaLnBrk="1" hangingPunct="1"/>
            <a:r>
              <a:rPr lang="fr-CA" sz="3200" b="1" kern="1200" dirty="0" err="1">
                <a:latin typeface="Verdana" pitchFamily="34" charset="0"/>
              </a:rPr>
              <a:t>Additional</a:t>
            </a:r>
            <a:r>
              <a:rPr lang="fr-CA" sz="3200" b="1" kern="1200" dirty="0">
                <a:latin typeface="Verdana" pitchFamily="34" charset="0"/>
              </a:rPr>
              <a:t> application </a:t>
            </a:r>
            <a:r>
              <a:rPr lang="fr-CA" sz="3200" b="1" kern="1200" dirty="0" err="1">
                <a:latin typeface="Verdana" pitchFamily="34" charset="0"/>
              </a:rPr>
              <a:t>requirements</a:t>
            </a:r>
            <a:r>
              <a:rPr lang="fr-CA" sz="3200" b="1" kern="1200" dirty="0">
                <a:latin typeface="Verdana" pitchFamily="34" charset="0"/>
              </a:rPr>
              <a:t> for </a:t>
            </a:r>
            <a:r>
              <a:rPr lang="fr-CA" sz="3200" b="1" kern="1200" dirty="0" err="1">
                <a:latin typeface="Verdana" pitchFamily="34" charset="0"/>
              </a:rPr>
              <a:t>industrial</a:t>
            </a:r>
            <a:r>
              <a:rPr lang="fr-CA" sz="3200" b="1" kern="1200" dirty="0">
                <a:latin typeface="Verdana" pitchFamily="34" charset="0"/>
              </a:rPr>
              <a:t> </a:t>
            </a:r>
            <a:r>
              <a:rPr lang="fr-CA" sz="3200" b="1" kern="1200" dirty="0" err="1">
                <a:latin typeface="Verdana" pitchFamily="34" charset="0"/>
              </a:rPr>
              <a:t>stream</a:t>
            </a:r>
            <a:endParaRPr lang="en-US" sz="3200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755576" y="1988840"/>
            <a:ext cx="79004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t">
              <a:defRPr/>
            </a:pPr>
            <a:r>
              <a:rPr lang="fr-CA" sz="20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 (phase 2)</a:t>
            </a:r>
          </a:p>
          <a:p>
            <a:pPr lvl="0" fontAlgn="t">
              <a:defRPr/>
            </a:pPr>
            <a:endParaRPr lang="fr-CA" sz="20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fontAlgn="t">
              <a:buFont typeface="Wingdings" panose="05000000000000000000" pitchFamily="2" charset="2"/>
              <a:buChar char="q"/>
            </a:pP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 3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letter(s) 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industry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artner(s) confirming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 to </a:t>
            </a:r>
            <a:r>
              <a:rPr lang="en-US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participate on the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committee, </a:t>
            </a:r>
            <a:r>
              <a:rPr lang="en-US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confirmed name of the industrial member</a:t>
            </a:r>
          </a:p>
          <a:p>
            <a:pPr marL="342900" lvl="0" indent="-342900" fontAlgn="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 to host trainee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internships</a:t>
            </a:r>
            <a:r>
              <a:rPr lang="en-US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at least </a:t>
            </a:r>
            <a:r>
              <a:rPr lang="en-US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20% of the duration of trainees’ studies. </a:t>
            </a:r>
            <a:r>
              <a:rPr lang="en-CA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Agreements </a:t>
            </a:r>
            <a:r>
              <a:rPr lang="en-C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must be in place and should be guaranteed </a:t>
            </a:r>
            <a:r>
              <a:rPr lang="en-CA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(may be dependent on success of application).</a:t>
            </a:r>
            <a:endParaRPr lang="en-US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fontAlgn="t"/>
            <a:r>
              <a:rPr lang="fr-CA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84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17718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CA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 1</a:t>
            </a:r>
          </a:p>
          <a:p>
            <a:pPr marL="0" indent="0" eaLnBrk="1" hangingPunct="1">
              <a:buNone/>
            </a:pP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Pre-proposal </a:t>
            </a:r>
            <a:r>
              <a:rPr lang="en-C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</a:t>
            </a:r>
            <a:r>
              <a:rPr lang="en-CA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DFG</a:t>
            </a:r>
          </a:p>
          <a:p>
            <a:pPr marL="0" indent="0" eaLnBrk="1" hangingPunct="1">
              <a:buNone/>
            </a:pP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en-US" sz="2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 2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German researchers submit full application to DFG</a:t>
            </a:r>
            <a:endParaRPr lang="en-CA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Canadian researchers submit full application to NSERC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	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4" name="Rectangle 38"/>
          <p:cNvSpPr txBox="1">
            <a:spLocks noChangeArrowheads="1"/>
          </p:cNvSpPr>
          <p:nvPr/>
        </p:nvSpPr>
        <p:spPr bwMode="auto">
          <a:xfrm>
            <a:off x="457200" y="692150"/>
            <a:ext cx="82296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3200" dirty="0">
                <a:latin typeface="Verdana" pitchFamily="34" charset="0"/>
              </a:rPr>
              <a:t>Application procedures for </a:t>
            </a:r>
          </a:p>
          <a:p>
            <a:pPr eaLnBrk="1" hangingPunct="1"/>
            <a:r>
              <a:rPr lang="en-CA" sz="3200" dirty="0">
                <a:latin typeface="Verdana" pitchFamily="34" charset="0"/>
              </a:rPr>
              <a:t>DFG collaborations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LOI at NSERC with brief joint plan</a:t>
            </a:r>
          </a:p>
          <a:p>
            <a:pPr eaLnBrk="1" hangingPunct="1">
              <a:defRPr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 at NSERC and FAPESP review</a:t>
            </a:r>
          </a:p>
          <a:p>
            <a:pPr eaLnBrk="1" hangingPunct="1">
              <a:defRPr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Selection process</a:t>
            </a:r>
          </a:p>
          <a:p>
            <a:pPr eaLnBrk="1" hangingPunct="1">
              <a:defRPr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 decision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>
                <a:latin typeface="+mj-lt"/>
              </a:rPr>
              <a:t> </a:t>
            </a:r>
          </a:p>
        </p:txBody>
      </p:sp>
      <p:sp>
        <p:nvSpPr>
          <p:cNvPr id="6" name="Rectangle 38"/>
          <p:cNvSpPr txBox="1">
            <a:spLocks noChangeArrowheads="1"/>
          </p:cNvSpPr>
          <p:nvPr/>
        </p:nvSpPr>
        <p:spPr bwMode="auto">
          <a:xfrm>
            <a:off x="457200" y="692150"/>
            <a:ext cx="82296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3200" dirty="0">
                <a:latin typeface="Verdana" pitchFamily="34" charset="0"/>
              </a:rPr>
              <a:t>Application procedures for </a:t>
            </a:r>
          </a:p>
          <a:p>
            <a:pPr eaLnBrk="1" hangingPunct="1"/>
            <a:r>
              <a:rPr lang="en-CA" sz="3200" dirty="0">
                <a:latin typeface="Verdana" pitchFamily="34" charset="0"/>
              </a:rPr>
              <a:t>FAPESP collaborations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1223962" y="1052736"/>
            <a:ext cx="71644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smtClean="0">
                <a:latin typeface="Verdana" pitchFamily="34" charset="0"/>
              </a:rPr>
              <a:t>   Competition statistics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707533"/>
              </p:ext>
            </p:extLst>
          </p:nvPr>
        </p:nvGraphicFramePr>
        <p:xfrm>
          <a:off x="971600" y="2060848"/>
          <a:ext cx="654240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178"/>
                <a:gridCol w="1047550"/>
                <a:gridCol w="1047550"/>
                <a:gridCol w="1106563"/>
                <a:gridCol w="1106563"/>
              </a:tblGrid>
              <a:tr h="444561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150000"/>
                        </a:lnSpc>
                      </a:pP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2016</a:t>
                      </a:r>
                      <a:endParaRPr lang="en-CA" dirty="0" smtClean="0"/>
                    </a:p>
                  </a:txBody>
                  <a:tcPr/>
                </a:tc>
              </a:tr>
              <a:tr h="494511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150000"/>
                        </a:lnSpc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LOIs received:	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  125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114</a:t>
                      </a:r>
                    </a:p>
                  </a:txBody>
                  <a:tcPr/>
                </a:tc>
              </a:tr>
              <a:tr h="629378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itchFamily="34" charset="0"/>
                        </a:rPr>
                        <a:t>Candidates invited:	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48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smtClean="0">
                          <a:latin typeface="Verdana" pitchFamily="34" charset="0"/>
                        </a:rPr>
                        <a:t>52</a:t>
                      </a:r>
                      <a:endParaRPr lang="en-US" sz="1800" b="0" dirty="0" smtClean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629378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itchFamily="34" charset="0"/>
                        </a:rPr>
                        <a:t>Applications received: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48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47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52</a:t>
                      </a:r>
                    </a:p>
                  </a:txBody>
                  <a:tcPr/>
                </a:tc>
              </a:tr>
              <a:tr h="899112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latin typeface="Verdana" pitchFamily="34" charset="0"/>
                        </a:rPr>
                        <a:t>Grants awarded: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17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Verdana" pitchFamily="34" charset="0"/>
                        </a:rPr>
                        <a:t>Up to 17</a:t>
                      </a:r>
                      <a:endParaRPr lang="en-CA" dirty="0" smtClean="0"/>
                    </a:p>
                    <a:p>
                      <a:pPr algn="ctr"/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11560" y="1196975"/>
            <a:ext cx="705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dirty="0" smtClean="0">
                <a:latin typeface="Verdana" pitchFamily="34" charset="0"/>
              </a:rPr>
              <a:t>Important </a:t>
            </a:r>
            <a:r>
              <a:rPr lang="en-US" sz="3200" dirty="0">
                <a:latin typeface="Verdana" pitchFamily="34" charset="0"/>
              </a:rPr>
              <a:t>Dates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2349500"/>
            <a:ext cx="83883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March/April:	Letter of Intent deadline (Univ.)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May   1:		Letter of Intent deadline (NSERC)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June 30:		Invitation to submit application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September 22:	Application deadline (NSERC</a:t>
            </a:r>
            <a:r>
              <a:rPr lang="en-US" sz="2400" b="0" dirty="0" smtClean="0">
                <a:latin typeface="Verdana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 smtClean="0">
                <a:latin typeface="Verdana" pitchFamily="34" charset="0"/>
              </a:rPr>
              <a:t>March:		Notification of results</a:t>
            </a:r>
            <a:endParaRPr lang="en-US" sz="2400" b="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980" y="0"/>
            <a:ext cx="62183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908720"/>
            <a:ext cx="273630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dirty="0" smtClean="0">
                <a:latin typeface="Verdana" pitchFamily="34" charset="0"/>
              </a:rPr>
              <a:t>Program description:</a:t>
            </a:r>
          </a:p>
          <a:p>
            <a:pPr algn="ctr" eaLnBrk="1" hangingPunct="1"/>
            <a:r>
              <a:rPr lang="en-US" sz="1600" dirty="0" smtClean="0">
                <a:latin typeface="Verdana" pitchFamily="34" charset="0"/>
                <a:hlinkClick r:id="rId4"/>
              </a:rPr>
              <a:t>http://www.nserc-crsng.gc.ca/professors-professeurs/grants-subs/create-foncer_eng.asp</a:t>
            </a:r>
            <a:endParaRPr lang="en-US" sz="1600" dirty="0" smtClean="0">
              <a:latin typeface="Verdana" pitchFamily="34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 rot="5400000">
            <a:off x="3705294" y="6238939"/>
            <a:ext cx="396044" cy="432048"/>
          </a:xfrm>
          <a:prstGeom prst="triangle">
            <a:avLst/>
          </a:prstGeom>
          <a:solidFill>
            <a:srgbClr val="92D050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468313" y="1484313"/>
            <a:ext cx="8229600" cy="467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description:</a:t>
            </a:r>
          </a:p>
          <a:p>
            <a:pPr marL="342900" indent="-342900">
              <a:spcBef>
                <a:spcPct val="20000"/>
              </a:spcBef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/>
              <a:t>	</a:t>
            </a:r>
            <a:r>
              <a:rPr lang="en-US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www.nserc-crsng.gc.ca/Professors-Professeurs/Grants-Subs/CREATE-FONCER_eng.asp</a:t>
            </a:r>
            <a:endParaRPr lang="en-US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ct val="20000"/>
              </a:spcBef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endParaRPr lang="en-US" b="0" dirty="0"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Leader: Teresa Jurewicz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Officer (competition): Paule Boulanger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Officer (post-award): Lauren Remmler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CA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 Assistant: Lise Bériault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endParaRPr lang="en-US" sz="2400" b="0" dirty="0"/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E-mail:	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CREATE@nserc-crsng.gc.ca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tabLst>
                <a:tab pos="914400" algn="l"/>
                <a:tab pos="1379538" algn="l"/>
                <a:tab pos="1768475" algn="l"/>
                <a:tab pos="2293938" algn="l"/>
              </a:tabLst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	613-943-1363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68538" y="765175"/>
            <a:ext cx="4391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dirty="0">
                <a:latin typeface="Verdana" pitchFamily="34" charset="0"/>
              </a:rPr>
              <a:t>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1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3075" name="Rectangle 22"/>
          <p:cNvSpPr>
            <a:spLocks noChangeArrowheads="1"/>
          </p:cNvSpPr>
          <p:nvPr/>
        </p:nvSpPr>
        <p:spPr bwMode="auto">
          <a:xfrm>
            <a:off x="323850" y="1773238"/>
            <a:ext cx="8604250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spcAft>
                <a:spcPct val="50000"/>
              </a:spcAft>
            </a:pPr>
            <a:r>
              <a:rPr lang="en-US" sz="2400" b="0" dirty="0" smtClean="0">
                <a:latin typeface="Verdana" pitchFamily="34" charset="0"/>
              </a:rPr>
              <a:t>CREATE supports </a:t>
            </a:r>
            <a:r>
              <a:rPr lang="en-US" sz="2400" b="0" dirty="0">
                <a:latin typeface="Verdana" pitchFamily="34" charset="0"/>
              </a:rPr>
              <a:t>the training of </a:t>
            </a:r>
            <a:r>
              <a:rPr lang="en-US" sz="2400" b="0" dirty="0" smtClean="0">
                <a:latin typeface="Verdana" pitchFamily="34" charset="0"/>
              </a:rPr>
              <a:t>students </a:t>
            </a:r>
            <a:r>
              <a:rPr lang="en-US" sz="2400" b="0" dirty="0">
                <a:latin typeface="Verdana" pitchFamily="34" charset="0"/>
              </a:rPr>
              <a:t>and postdoctoral fellows from Canada and abroad through the development of innovative training programs that:</a:t>
            </a:r>
          </a:p>
          <a:p>
            <a:pPr marL="282575" lvl="1" indent="-168275">
              <a:spcBef>
                <a:spcPct val="20000"/>
              </a:spcBef>
              <a:spcAft>
                <a:spcPct val="25000"/>
              </a:spcAft>
              <a:buSzPct val="65000"/>
              <a:buFontTx/>
              <a:buChar char="•"/>
            </a:pPr>
            <a:r>
              <a:rPr lang="en-CA" sz="2400" b="0" dirty="0">
                <a:latin typeface="Verdana" pitchFamily="34" charset="0"/>
              </a:rPr>
              <a:t>encourage collaborative and integrative approaches that address significant scientific challenges</a:t>
            </a:r>
          </a:p>
          <a:p>
            <a:pPr marL="282575" lvl="1" indent="-168275">
              <a:spcBef>
                <a:spcPct val="20000"/>
              </a:spcBef>
              <a:buSzPct val="65000"/>
              <a:buFontTx/>
              <a:buChar char="•"/>
            </a:pPr>
            <a:r>
              <a:rPr lang="en-CA" sz="2400" b="0" dirty="0">
                <a:latin typeface="Verdana" pitchFamily="34" charset="0"/>
              </a:rPr>
              <a:t>facilitate the transition of new researchers from trainees to productive employees in the Canadian workforce</a:t>
            </a:r>
          </a:p>
        </p:txBody>
      </p:sp>
      <p:sp>
        <p:nvSpPr>
          <p:cNvPr id="3076" name="Text Box 23"/>
          <p:cNvSpPr txBox="1">
            <a:spLocks noChangeArrowheads="1"/>
          </p:cNvSpPr>
          <p:nvPr/>
        </p:nvSpPr>
        <p:spPr bwMode="auto">
          <a:xfrm>
            <a:off x="1729188" y="835632"/>
            <a:ext cx="579357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 smtClean="0">
                <a:latin typeface="Verdana" pitchFamily="34" charset="0"/>
              </a:rPr>
              <a:t>Program objectives</a:t>
            </a:r>
            <a:endParaRPr lang="en-US" sz="4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899592" y="1957388"/>
            <a:ext cx="7992888" cy="376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US" sz="2800" dirty="0" smtClean="0">
                <a:latin typeface="Verdana" pitchFamily="34" charset="0"/>
              </a:rPr>
              <a:t>Enriched </a:t>
            </a:r>
            <a:r>
              <a:rPr lang="en-US" sz="2800" dirty="0">
                <a:latin typeface="Verdana" pitchFamily="34" charset="0"/>
              </a:rPr>
              <a:t>training </a:t>
            </a:r>
            <a:r>
              <a:rPr lang="en-US" sz="2800" dirty="0" smtClean="0">
                <a:latin typeface="Verdana" pitchFamily="34" charset="0"/>
              </a:rPr>
              <a:t>experiences</a:t>
            </a:r>
            <a:endParaRPr lang="en-CA" sz="2800" dirty="0">
              <a:latin typeface="Verdana" pitchFamily="34" charset="0"/>
            </a:endParaRP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800" dirty="0" smtClean="0">
                <a:latin typeface="Verdana" pitchFamily="34" charset="0"/>
              </a:rPr>
              <a:t>Improved job readiness 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US" sz="2800" dirty="0" smtClean="0">
                <a:latin typeface="Verdana" pitchFamily="34" charset="0"/>
              </a:rPr>
              <a:t>Professional skills development 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800" b="0" dirty="0">
                <a:latin typeface="Verdana" pitchFamily="34" charset="0"/>
              </a:rPr>
              <a:t>Industrial collaboration</a:t>
            </a:r>
          </a:p>
          <a:p>
            <a:pPr marL="360363" indent="-360363">
              <a:spcBef>
                <a:spcPct val="30000"/>
              </a:spcBef>
              <a:spcAft>
                <a:spcPct val="25000"/>
              </a:spcAft>
              <a:buFontTx/>
              <a:buChar char="•"/>
            </a:pPr>
            <a:r>
              <a:rPr lang="en-CA" sz="2800" b="0" dirty="0" smtClean="0">
                <a:latin typeface="Verdana" pitchFamily="34" charset="0"/>
              </a:rPr>
              <a:t>Student </a:t>
            </a:r>
            <a:r>
              <a:rPr lang="en-CA" sz="2800" b="0" dirty="0">
                <a:latin typeface="Verdana" pitchFamily="34" charset="0"/>
              </a:rPr>
              <a:t>mobility </a:t>
            </a:r>
            <a:endParaRPr lang="en-CA" sz="2800" b="0" dirty="0" smtClean="0">
              <a:latin typeface="Verdana" pitchFamily="34" charset="0"/>
            </a:endParaRPr>
          </a:p>
          <a:p>
            <a:pPr marL="360363" indent="-360363">
              <a:spcBef>
                <a:spcPct val="30000"/>
              </a:spcBef>
              <a:buFontTx/>
              <a:buChar char="•"/>
            </a:pPr>
            <a:r>
              <a:rPr lang="en-CA" sz="2800" b="0" dirty="0" smtClean="0">
                <a:latin typeface="Verdana" pitchFamily="34" charset="0"/>
              </a:rPr>
              <a:t>Interdisciplinary research*</a:t>
            </a:r>
            <a:endParaRPr lang="en-CA" sz="2800" b="0" dirty="0">
              <a:latin typeface="Verdana" pitchFamily="34" charset="0"/>
            </a:endParaRPr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1729188" y="835632"/>
            <a:ext cx="591059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dirty="0" smtClean="0">
                <a:latin typeface="Verdana" pitchFamily="34" charset="0"/>
              </a:rPr>
              <a:t>CREATE encourages</a:t>
            </a:r>
            <a:endParaRPr lang="en-US" sz="4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288" y="1385888"/>
            <a:ext cx="87487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95000"/>
              </a:spcBef>
              <a:spcAft>
                <a:spcPct val="85000"/>
              </a:spcAft>
              <a:tabLst>
                <a:tab pos="3251200" algn="l"/>
                <a:tab pos="4122738" algn="l"/>
                <a:tab pos="4572000" algn="l"/>
                <a:tab pos="5037138" algn="l"/>
              </a:tabLst>
            </a:pPr>
            <a:endParaRPr lang="en-US" sz="4000" i="1">
              <a:solidFill>
                <a:schemeClr val="tx2"/>
              </a:solidFill>
              <a:latin typeface="Lucida Calligraphy" pitchFamily="66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11188" y="1957388"/>
            <a:ext cx="7921625" cy="412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CA" sz="2800" b="0" dirty="0" smtClean="0">
                <a:latin typeface="Verdana" pitchFamily="34" charset="0"/>
              </a:rPr>
              <a:t>Innovative nature</a:t>
            </a: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US" sz="2800" b="0" dirty="0" smtClean="0">
                <a:latin typeface="Verdana" pitchFamily="34" charset="0"/>
              </a:rPr>
              <a:t>Rich training environment</a:t>
            </a:r>
            <a:endParaRPr lang="en-CA" sz="2800" b="0" dirty="0">
              <a:latin typeface="Verdana" pitchFamily="34" charset="0"/>
            </a:endParaRP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CA" sz="2800" b="0" dirty="0">
                <a:latin typeface="Verdana" pitchFamily="34" charset="0"/>
              </a:rPr>
              <a:t>Excellence of the researchers and their training success</a:t>
            </a: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CA" sz="2800" b="0" dirty="0">
                <a:latin typeface="Verdana" pitchFamily="34" charset="0"/>
              </a:rPr>
              <a:t>Capacity to raise the standard for best practices in training</a:t>
            </a:r>
          </a:p>
          <a:p>
            <a:pPr marL="825500" lvl="1" indent="-285750">
              <a:lnSpc>
                <a:spcPct val="95000"/>
              </a:lnSpc>
              <a:spcBef>
                <a:spcPts val="1200"/>
              </a:spcBef>
              <a:spcAft>
                <a:spcPts val="600"/>
              </a:spcAft>
              <a:buSzPct val="70000"/>
              <a:buFontTx/>
              <a:buChar char="–"/>
            </a:pPr>
            <a:r>
              <a:rPr lang="en-CA" sz="2800" b="0" dirty="0" smtClean="0">
                <a:latin typeface="Verdana" pitchFamily="34" charset="0"/>
              </a:rPr>
              <a:t>Promoting collaboration and international awareness</a:t>
            </a:r>
            <a:endParaRPr lang="en-CA" sz="2800" b="0" dirty="0">
              <a:latin typeface="Verdana" pitchFamily="34" charset="0"/>
            </a:endParaRPr>
          </a:p>
          <a:p>
            <a:pPr marL="360363" indent="-360363">
              <a:lnSpc>
                <a:spcPct val="95000"/>
              </a:lnSpc>
              <a:spcBef>
                <a:spcPct val="30000"/>
              </a:spcBef>
              <a:spcAft>
                <a:spcPct val="25000"/>
              </a:spcAft>
              <a:buSzPct val="70000"/>
            </a:pPr>
            <a:endParaRPr lang="en-CA" sz="2000" b="0" dirty="0">
              <a:latin typeface="Verdana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5288" y="764704"/>
            <a:ext cx="835317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0000"/>
              </a:spcBef>
              <a:buSzPct val="70000"/>
            </a:pPr>
            <a:r>
              <a:rPr lang="en-CA" sz="3200" dirty="0" smtClean="0">
                <a:latin typeface="Verdana" pitchFamily="34" charset="0"/>
              </a:rPr>
              <a:t>Qualities of successful CREATE initiatives</a:t>
            </a:r>
            <a:endParaRPr lang="en-CA" sz="32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1979613" y="981075"/>
            <a:ext cx="4916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smtClean="0">
                <a:latin typeface="Verdana" pitchFamily="34" charset="0"/>
              </a:rPr>
              <a:t>Value of </a:t>
            </a:r>
            <a:r>
              <a:rPr lang="en-US" sz="3600" dirty="0">
                <a:latin typeface="Verdana" pitchFamily="34" charset="0"/>
              </a:rPr>
              <a:t>the </a:t>
            </a:r>
            <a:r>
              <a:rPr lang="en-US" sz="3600" dirty="0" smtClean="0">
                <a:latin typeface="Verdana" pitchFamily="34" charset="0"/>
              </a:rPr>
              <a:t>Grant</a:t>
            </a:r>
            <a:endParaRPr lang="en-US" sz="3600" dirty="0">
              <a:latin typeface="Verdana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99592" y="2420888"/>
            <a:ext cx="747236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Year 1:		up to $150,000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>
                <a:latin typeface="Verdana" pitchFamily="34" charset="0"/>
              </a:rPr>
              <a:t>Years 2 – </a:t>
            </a:r>
            <a:r>
              <a:rPr lang="en-US" sz="2400" b="0" dirty="0" smtClean="0">
                <a:latin typeface="Verdana" pitchFamily="34" charset="0"/>
              </a:rPr>
              <a:t>6</a:t>
            </a:r>
            <a:r>
              <a:rPr lang="en-US" sz="2400" dirty="0" smtClean="0">
                <a:latin typeface="Verdana" pitchFamily="34" charset="0"/>
              </a:rPr>
              <a:t>*</a:t>
            </a:r>
            <a:r>
              <a:rPr lang="en-US" sz="2400" b="0" dirty="0" smtClean="0">
                <a:latin typeface="Verdana" pitchFamily="34" charset="0"/>
              </a:rPr>
              <a:t>:</a:t>
            </a:r>
            <a:r>
              <a:rPr lang="en-US" sz="2400" b="0" dirty="0">
                <a:latin typeface="Verdana" pitchFamily="34" charset="0"/>
              </a:rPr>
              <a:t>	up to $300,000 per </a:t>
            </a:r>
            <a:r>
              <a:rPr lang="en-US" sz="2400" b="0" dirty="0" smtClean="0">
                <a:latin typeface="Verdana" pitchFamily="34" charset="0"/>
              </a:rPr>
              <a:t>year</a:t>
            </a:r>
            <a:endParaRPr lang="en-US" sz="2400" dirty="0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0" dirty="0" smtClean="0">
                <a:latin typeface="Verdana" pitchFamily="34" charset="0"/>
              </a:rPr>
              <a:t>Total:</a:t>
            </a:r>
            <a:r>
              <a:rPr lang="en-US" sz="2400" b="0" dirty="0">
                <a:latin typeface="Verdana" pitchFamily="34" charset="0"/>
              </a:rPr>
              <a:t>		</a:t>
            </a:r>
            <a:r>
              <a:rPr lang="en-US" sz="2400" b="0" dirty="0" smtClean="0">
                <a:latin typeface="Verdana" pitchFamily="34" charset="0"/>
              </a:rPr>
              <a:t>	up to $1,650,000</a:t>
            </a:r>
          </a:p>
          <a:p>
            <a:pPr eaLnBrk="1" hangingPunct="1">
              <a:spcBef>
                <a:spcPct val="50000"/>
              </a:spcBef>
            </a:pPr>
            <a:endParaRPr lang="en-US" sz="2400" b="0" dirty="0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0" dirty="0" smtClean="0">
                <a:latin typeface="Verdana" pitchFamily="34" charset="0"/>
              </a:rPr>
              <a:t>Non renewable</a:t>
            </a:r>
            <a:endParaRPr lang="en-US" sz="2400" b="0" dirty="0">
              <a:latin typeface="Verdan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899592" y="3501008"/>
            <a:ext cx="7472362" cy="0"/>
          </a:xfrm>
          <a:prstGeom prst="line">
            <a:avLst/>
          </a:prstGeom>
          <a:ln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699792" y="981074"/>
            <a:ext cx="35141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dirty="0" smtClean="0">
                <a:latin typeface="Verdana" pitchFamily="34" charset="0"/>
              </a:rPr>
              <a:t>Expectations</a:t>
            </a:r>
            <a:endParaRPr lang="en-US" sz="3600" dirty="0">
              <a:latin typeface="Verdana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755576" y="1844824"/>
            <a:ext cx="776039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Verdana" pitchFamily="34" charset="0"/>
              </a:rPr>
              <a:t>*Year 2-6 funding is dependent on positive performance evaluations by NSERC.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 smtClean="0">
                <a:latin typeface="Verdana" pitchFamily="34" charset="0"/>
              </a:rPr>
              <a:t>Regular progress reports are required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0" dirty="0" smtClean="0">
                <a:latin typeface="Verdana" pitchFamily="34" charset="0"/>
              </a:rPr>
              <a:t>Must demonstrate that proposed objectives, training elements, HQP targets, etc., are being met.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Verdana" pitchFamily="34" charset="0"/>
              </a:rPr>
              <a:t>i.e. applicants are held accountable and must follow through on what is promised in the proposals.</a:t>
            </a:r>
            <a:endParaRPr lang="en-US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539750" y="5157788"/>
            <a:ext cx="1368425" cy="863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CA"/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611188" y="5492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r>
              <a:rPr lang="en-US" sz="3600" dirty="0" smtClean="0">
                <a:solidFill>
                  <a:schemeClr val="tx2"/>
                </a:solidFill>
                <a:latin typeface="Verdana" pitchFamily="34" charset="0"/>
              </a:rPr>
              <a:t>Allowable expenses</a:t>
            </a:r>
            <a:endParaRPr lang="en-US" sz="36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1844675"/>
            <a:ext cx="903605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406400" indent="276225">
              <a:lnSpc>
                <a:spcPct val="50000"/>
              </a:lnSpc>
              <a:spcBef>
                <a:spcPct val="20000"/>
              </a:spcBef>
              <a:spcAft>
                <a:spcPct val="25000"/>
              </a:spcAft>
            </a:pPr>
            <a:endParaRPr lang="en-US" sz="2400" b="0">
              <a:latin typeface="Verdana" pitchFamily="34" charset="0"/>
            </a:endParaRP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539750" y="1692276"/>
            <a:ext cx="8229600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 smtClean="0">
                <a:latin typeface="Verdana" pitchFamily="34" charset="0"/>
              </a:rPr>
              <a:t>At least 80</a:t>
            </a:r>
            <a:r>
              <a:rPr lang="en-US" sz="2000" dirty="0">
                <a:latin typeface="Verdana" pitchFamily="34" charset="0"/>
              </a:rPr>
              <a:t>% to </a:t>
            </a:r>
            <a:r>
              <a:rPr lang="en-US" sz="2000" dirty="0" smtClean="0">
                <a:latin typeface="Verdana" pitchFamily="34" charset="0"/>
              </a:rPr>
              <a:t>trainee stipends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b="0" dirty="0" smtClean="0">
                <a:latin typeface="Verdana" pitchFamily="34" charset="0"/>
              </a:rPr>
              <a:t>Up to 30% of this may go toward non-NSE trainees</a:t>
            </a:r>
            <a:endParaRPr lang="en-US" sz="2000" b="0" dirty="0">
              <a:latin typeface="Verdana" pitchFamily="34" charset="0"/>
            </a:endParaRP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39750" y="2852738"/>
            <a:ext cx="822960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0" dirty="0" smtClean="0">
                <a:latin typeface="Verdana" pitchFamily="34" charset="0"/>
              </a:rPr>
              <a:t>Remaining 20</a:t>
            </a:r>
            <a:r>
              <a:rPr lang="en-US" sz="2000" b="0" dirty="0">
                <a:latin typeface="Verdana" pitchFamily="34" charset="0"/>
              </a:rPr>
              <a:t>% </a:t>
            </a:r>
            <a:r>
              <a:rPr lang="en-US" sz="2000" b="0" dirty="0" smtClean="0">
                <a:latin typeface="Verdana" pitchFamily="34" charset="0"/>
              </a:rPr>
              <a:t>may be used for…</a:t>
            </a:r>
            <a:endParaRPr lang="en-US" sz="2000" b="0" dirty="0">
              <a:latin typeface="Verdana" pitchFamily="34" charset="0"/>
            </a:endParaRP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2000" b="0" dirty="0" smtClean="0">
                <a:latin typeface="Verdana" pitchFamily="34" charset="0"/>
              </a:rPr>
              <a:t>Trainee travel (conferences, exchanges, internships, </a:t>
            </a:r>
            <a:r>
              <a:rPr lang="en-US" sz="2000" b="0" dirty="0" err="1" smtClean="0">
                <a:latin typeface="Verdana" pitchFamily="34" charset="0"/>
              </a:rPr>
              <a:t>etc</a:t>
            </a:r>
            <a:r>
              <a:rPr lang="en-US" sz="2000" b="0" dirty="0">
                <a:latin typeface="Verdana" pitchFamily="34" charset="0"/>
              </a:rPr>
              <a:t>)</a:t>
            </a:r>
            <a:r>
              <a:rPr lang="en-US" sz="2000" b="0" dirty="0" smtClean="0">
                <a:latin typeface="Verdana" pitchFamily="34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2000" b="0" dirty="0" smtClean="0">
                <a:latin typeface="Verdana" pitchFamily="34" charset="0"/>
              </a:rPr>
              <a:t>Training </a:t>
            </a:r>
            <a:r>
              <a:rPr lang="en-US" sz="2000" b="0" dirty="0">
                <a:latin typeface="Verdana" pitchFamily="34" charset="0"/>
              </a:rPr>
              <a:t>program </a:t>
            </a:r>
            <a:r>
              <a:rPr lang="en-US" sz="2000" b="0" dirty="0" smtClean="0">
                <a:latin typeface="Verdana" pitchFamily="34" charset="0"/>
              </a:rPr>
              <a:t>administration (e.g</a:t>
            </a:r>
            <a:r>
              <a:rPr lang="en-US" sz="2000" b="0" dirty="0">
                <a:latin typeface="Verdana" pitchFamily="34" charset="0"/>
              </a:rPr>
              <a:t>. salary of program coordinator; first 2 years only)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2000" b="0" dirty="0">
                <a:latin typeface="Verdana" pitchFamily="34" charset="0"/>
              </a:rPr>
              <a:t>D</a:t>
            </a:r>
            <a:r>
              <a:rPr lang="en-US" sz="2000" b="0" dirty="0" smtClean="0">
                <a:latin typeface="Verdana" pitchFamily="34" charset="0"/>
              </a:rPr>
              <a:t>issemination </a:t>
            </a:r>
            <a:r>
              <a:rPr lang="en-US" sz="2000" b="0" dirty="0">
                <a:latin typeface="Verdana" pitchFamily="34" charset="0"/>
              </a:rPr>
              <a:t>of training </a:t>
            </a:r>
            <a:r>
              <a:rPr lang="en-US" sz="2000" b="0" dirty="0" smtClean="0">
                <a:latin typeface="Verdana" pitchFamily="34" charset="0"/>
              </a:rPr>
              <a:t>materials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r>
              <a:rPr lang="en-US" sz="2000" b="0" dirty="0" smtClean="0">
                <a:latin typeface="Verdana" pitchFamily="34" charset="0"/>
              </a:rPr>
              <a:t>etc</a:t>
            </a:r>
            <a:r>
              <a:rPr lang="en-US" sz="2000" b="0" dirty="0">
                <a:latin typeface="Verdana" pitchFamily="34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SzPct val="50000"/>
              <a:buFont typeface="Wingdings" pitchFamily="2" charset="2"/>
              <a:buChar char="Ø"/>
            </a:pPr>
            <a:endParaRPr lang="en-US" sz="2000" b="0" dirty="0" smtClean="0">
              <a:latin typeface="Verdana" pitchFamily="34" charset="0"/>
            </a:endParaRPr>
          </a:p>
          <a:p>
            <a:pPr marL="144000" lvl="1">
              <a:spcBef>
                <a:spcPct val="20000"/>
              </a:spcBef>
              <a:buSzPct val="50000"/>
            </a:pPr>
            <a:r>
              <a:rPr lang="en-US" sz="2000" b="0" dirty="0" smtClean="0">
                <a:latin typeface="Verdana" pitchFamily="34" charset="0"/>
              </a:rPr>
              <a:t>Note that travel costs of the applicants and collaborators are not eligible.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23221</TotalTime>
  <Words>1287</Words>
  <Application>Microsoft Office PowerPoint</Application>
  <PresentationFormat>On-screen Show (4:3)</PresentationFormat>
  <Paragraphs>326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Trainee stipends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Industrial 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requirements for industrial stream applications</vt:lpstr>
      <vt:lpstr>Additional application requirements for industrial stream</vt:lpstr>
      <vt:lpstr>Additional application requirements for industrial 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NSERC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Information Session</dc:title>
  <dc:creator>N Viens</dc:creator>
  <dc:description>CREATE Info Session_x000d_
January 2012</dc:description>
  <cp:lastModifiedBy>Liz Snyder</cp:lastModifiedBy>
  <cp:revision>1602</cp:revision>
  <cp:lastPrinted>2016-01-26T18:25:45Z</cp:lastPrinted>
  <dcterms:created xsi:type="dcterms:W3CDTF">2005-11-09T15:08:43Z</dcterms:created>
  <dcterms:modified xsi:type="dcterms:W3CDTF">2016-02-10T12:49:55Z</dcterms:modified>
</cp:coreProperties>
</file>