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2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3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4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5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6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9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20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1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24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5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26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31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3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33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34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35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70" r:id="rId2"/>
    <p:sldId id="371" r:id="rId3"/>
    <p:sldId id="332" r:id="rId4"/>
    <p:sldId id="333" r:id="rId5"/>
    <p:sldId id="348" r:id="rId6"/>
    <p:sldId id="338" r:id="rId7"/>
    <p:sldId id="372" r:id="rId8"/>
    <p:sldId id="337" r:id="rId9"/>
    <p:sldId id="353" r:id="rId10"/>
    <p:sldId id="368" r:id="rId11"/>
    <p:sldId id="335" r:id="rId12"/>
    <p:sldId id="369" r:id="rId13"/>
    <p:sldId id="334" r:id="rId14"/>
    <p:sldId id="367" r:id="rId15"/>
    <p:sldId id="360" r:id="rId16"/>
    <p:sldId id="364" r:id="rId17"/>
    <p:sldId id="339" r:id="rId18"/>
    <p:sldId id="379" r:id="rId19"/>
    <p:sldId id="341" r:id="rId20"/>
    <p:sldId id="340" r:id="rId21"/>
    <p:sldId id="373" r:id="rId22"/>
    <p:sldId id="374" r:id="rId23"/>
    <p:sldId id="380" r:id="rId24"/>
    <p:sldId id="342" r:id="rId25"/>
    <p:sldId id="343" r:id="rId26"/>
    <p:sldId id="377" r:id="rId27"/>
    <p:sldId id="356" r:id="rId28"/>
    <p:sldId id="381" r:id="rId29"/>
    <p:sldId id="382" r:id="rId30"/>
    <p:sldId id="383" r:id="rId31"/>
    <p:sldId id="359" r:id="rId32"/>
    <p:sldId id="362" r:id="rId33"/>
    <p:sldId id="355" r:id="rId34"/>
    <p:sldId id="346" r:id="rId35"/>
    <p:sldId id="378" r:id="rId36"/>
    <p:sldId id="347" r:id="rId3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ole Viens" initials="I" lastIdx="4" clrIdx="0"/>
  <p:cmAuthor id="1" name="pfc" initials="pfc" lastIdx="8" clrIdx="1"/>
  <p:cmAuthor id="2" name="Danielle Durand" initials="dxd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  <a:srgbClr val="BC0000"/>
    <a:srgbClr val="600000"/>
    <a:srgbClr val="38004C"/>
    <a:srgbClr val="66008A"/>
    <a:srgbClr val="990033"/>
    <a:srgbClr val="D9D8C5"/>
    <a:srgbClr val="D2D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1" autoAdjust="0"/>
    <p:restoredTop sz="97483" autoAdjust="0"/>
  </p:normalViewPr>
  <p:slideViewPr>
    <p:cSldViewPr showGuides="1">
      <p:cViewPr varScale="1">
        <p:scale>
          <a:sx n="108" d="100"/>
          <a:sy n="108" d="100"/>
        </p:scale>
        <p:origin x="-6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 showGuides="1">
      <p:cViewPr>
        <p:scale>
          <a:sx n="100" d="100"/>
          <a:sy n="100" d="100"/>
        </p:scale>
        <p:origin x="-1843" y="-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commentAuthors" Target="commentAuthors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3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3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0B4D300-30E1-4ACD-8C16-45EEA892D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2088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3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4" y="4715833"/>
            <a:ext cx="5436909" cy="446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3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A7FA100-0DB4-465F-83C5-9EDFE6310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8179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Relationship Id="rId3" Type="http://schemas.openxmlformats.org/officeDocument/2006/relationships/image" Target="../media/image2.png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D126E7-E990-40CF-8D39-23FA4CD62B2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765" y="4732784"/>
            <a:ext cx="5436909" cy="4466649"/>
          </a:xfrm>
          <a:noFill/>
        </p:spPr>
        <p:txBody>
          <a:bodyPr/>
          <a:lstStyle/>
          <a:p>
            <a:pPr eaLnBrk="1" hangingPunct="1"/>
            <a:endParaRPr lang="en-CA" sz="1000" b="1" noProof="0" dirty="0" smtClean="0">
              <a:solidFill>
                <a:srgbClr val="FF0000"/>
              </a:solidFill>
            </a:endParaRPr>
          </a:p>
          <a:p>
            <a:pPr eaLnBrk="1" hangingPunct="1"/>
            <a:endParaRPr lang="en-CA" sz="1000" noProof="0" dirty="0" smtClean="0">
              <a:solidFill>
                <a:srgbClr val="D2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A3EFF1-A489-4D77-9FF6-908D6B1FF11C}" type="slidenum">
              <a:rPr lang="en-US" sz="1200" b="0" smtClean="0"/>
              <a:pPr eaLnBrk="1" hangingPunct="1"/>
              <a:t>10</a:t>
            </a:fld>
            <a:endParaRPr lang="en-US" sz="1200" b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F3A46-E878-45C5-B6DD-9B60FE122CBD}" type="slidenum">
              <a:rPr lang="en-US" sz="1200" b="0" smtClean="0"/>
              <a:pPr eaLnBrk="1" hangingPunct="1"/>
              <a:t>11</a:t>
            </a:fld>
            <a:endParaRPr lang="en-US" sz="1200" b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F3A46-E878-45C5-B6DD-9B60FE122CBD}" type="slidenum">
              <a:rPr lang="en-US" sz="1200" b="0" smtClean="0"/>
              <a:pPr eaLnBrk="1" hangingPunct="1"/>
              <a:t>12</a:t>
            </a:fld>
            <a:endParaRPr lang="en-US" sz="1200" b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7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FDC53A-B357-4444-8D57-F5D11F8E09F7}" type="slidenum">
              <a:rPr lang="en-US" sz="1200" b="0" smtClean="0"/>
              <a:pPr eaLnBrk="1" hangingPunct="1"/>
              <a:t>13</a:t>
            </a:fld>
            <a:endParaRPr lang="en-US" sz="1200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FDC53A-B357-4444-8D57-F5D11F8E09F7}" type="slidenum">
              <a:rPr lang="en-US" sz="1200" b="0" smtClean="0"/>
              <a:pPr eaLnBrk="1" hangingPunct="1"/>
              <a:t>14</a:t>
            </a:fld>
            <a:endParaRPr lang="en-US" sz="1200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FF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15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16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baseline="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95FB2A-8908-49E9-AF0A-450972B2D7E0}" type="slidenum">
              <a:rPr lang="en-US" sz="1200" b="0" smtClean="0"/>
              <a:pPr eaLnBrk="1" hangingPunct="1"/>
              <a:t>17</a:t>
            </a:fld>
            <a:endParaRPr lang="en-US" sz="1200" b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aseline="0" dirty="0" smtClean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7FA100-0DB4-465F-83C5-9EDFE6310AB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120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9849D0-7EAD-4F32-BB86-B09F70E45256}" type="slidenum">
              <a:rPr lang="en-US" sz="1200" b="0" smtClean="0"/>
              <a:pPr eaLnBrk="1" hangingPunct="1"/>
              <a:t>19</a:t>
            </a:fld>
            <a:endParaRPr lang="en-US" sz="1200" b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900" baseline="0" dirty="0" smtClean="0">
              <a:solidFill>
                <a:srgbClr val="D2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D126E7-E990-40CF-8D39-23FA4CD62B2B}" type="slidenum">
              <a:rPr lang="en-US" sz="1200" b="0" smtClean="0"/>
              <a:pPr eaLnBrk="1" hangingPunct="1"/>
              <a:t>2</a:t>
            </a:fld>
            <a:endParaRPr lang="en-US" sz="1200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765" y="4732784"/>
            <a:ext cx="5436909" cy="4466649"/>
          </a:xfrm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sz="1000" b="1" u="none" noProof="0" dirty="0" smtClean="0">
              <a:solidFill>
                <a:srgbClr val="FF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227FBB-7EF2-4472-8914-471B499C6000}" type="slidenum">
              <a:rPr lang="en-US" sz="1200" b="0" smtClean="0"/>
              <a:pPr eaLnBrk="1" hangingPunct="1"/>
              <a:t>20</a:t>
            </a:fld>
            <a:endParaRPr lang="en-US" sz="1200" b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96" y="4715831"/>
            <a:ext cx="5510796" cy="4015746"/>
          </a:xfrm>
          <a:noFill/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en-CA" sz="900" dirty="0" smtClean="0"/>
          </a:p>
          <a:p>
            <a:pPr marL="228600" indent="-228600" eaLnBrk="1" hangingPunct="1">
              <a:lnSpc>
                <a:spcPct val="80000"/>
              </a:lnSpc>
            </a:pPr>
            <a:endParaRPr lang="en-CA" sz="900" dirty="0" smtClean="0">
              <a:solidFill>
                <a:srgbClr val="D20000"/>
              </a:solidFill>
            </a:endParaRPr>
          </a:p>
          <a:p>
            <a:pPr marL="228600" indent="-228600" eaLnBrk="1" hangingPunct="1">
              <a:lnSpc>
                <a:spcPct val="80000"/>
              </a:lnSpc>
            </a:pPr>
            <a:endParaRPr lang="en-CA" sz="900" dirty="0" smtClean="0">
              <a:solidFill>
                <a:srgbClr val="D20000"/>
              </a:solidFill>
            </a:endParaRPr>
          </a:p>
          <a:p>
            <a:pPr marL="228600" indent="-228600" eaLnBrk="1" hangingPunct="1">
              <a:lnSpc>
                <a:spcPct val="80000"/>
              </a:lnSpc>
            </a:pPr>
            <a:endParaRPr lang="en-CA" sz="900" dirty="0" smtClean="0">
              <a:solidFill>
                <a:srgbClr val="D2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9849D0-7EAD-4F32-BB86-B09F70E45256}" type="slidenum">
              <a:rPr lang="en-US" sz="1200" b="0" smtClean="0"/>
              <a:pPr eaLnBrk="1" hangingPunct="1"/>
              <a:t>21</a:t>
            </a:fld>
            <a:endParaRPr lang="en-US" sz="1200" b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CA" sz="9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CA" sz="9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9849D0-7EAD-4F32-BB86-B09F70E45256}" type="slidenum">
              <a:rPr lang="en-US" sz="1200" b="0" smtClean="0"/>
              <a:pPr eaLnBrk="1" hangingPunct="1"/>
              <a:t>22</a:t>
            </a:fld>
            <a:endParaRPr lang="en-US" sz="1200" b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endParaRPr lang="en-US" sz="105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7FA100-0DB4-465F-83C5-9EDFE6310AB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192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CBD50-21CD-4C4F-9D5A-1523BC1F1B4D}" type="slidenum">
              <a:rPr lang="en-US" sz="1200" b="0" smtClean="0"/>
              <a:pPr eaLnBrk="1" hangingPunct="1"/>
              <a:t>24</a:t>
            </a:fld>
            <a:endParaRPr lang="en-US" sz="1200" b="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A" sz="1000" dirty="0"/>
          </a:p>
          <a:p>
            <a:pPr eaLnBrk="1" hangingPunct="1"/>
            <a:endParaRPr lang="en-US" sz="1000" dirty="0" smtClean="0">
              <a:solidFill>
                <a:srgbClr val="D20000"/>
              </a:solidFill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0C0BD2-59FC-4B8A-99A0-8F65F5719954}" type="slidenum">
              <a:rPr lang="en-US" sz="1200" b="0" smtClean="0"/>
              <a:pPr eaLnBrk="1" hangingPunct="1"/>
              <a:t>25</a:t>
            </a:fld>
            <a:endParaRPr lang="en-US" sz="1200" b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900" dirty="0" smtClean="0"/>
          </a:p>
          <a:p>
            <a:pPr eaLnBrk="1" hangingPunct="1">
              <a:lnSpc>
                <a:spcPct val="80000"/>
              </a:lnSpc>
            </a:pPr>
            <a:endParaRPr lang="en-US" sz="9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0C0BD2-59FC-4B8A-99A0-8F65F5719954}" type="slidenum">
              <a:rPr lang="en-US" sz="1200" b="0" smtClean="0"/>
              <a:pPr eaLnBrk="1" hangingPunct="1"/>
              <a:t>26</a:t>
            </a:fld>
            <a:endParaRPr lang="en-US" sz="1200" b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9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14A046-2132-44B4-A29A-F113E3CBF206}" type="slidenum">
              <a:rPr lang="en-US" sz="1200" b="0" smtClean="0"/>
              <a:pPr eaLnBrk="1" hangingPunct="1"/>
              <a:t>27</a:t>
            </a:fld>
            <a:endParaRPr lang="en-US" sz="1200" b="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900" dirty="0" smtClean="0"/>
          </a:p>
        </p:txBody>
      </p:sp>
      <p:graphicFrame>
        <p:nvGraphicFramePr>
          <p:cNvPr id="271375" name="Group 15"/>
          <p:cNvGraphicFramePr>
            <a:graphicFrameLocks noGrp="1"/>
          </p:cNvGraphicFramePr>
          <p:nvPr/>
        </p:nvGraphicFramePr>
        <p:xfrm>
          <a:off x="-1617833" y="-2646086"/>
          <a:ext cx="6797676" cy="455989"/>
        </p:xfrm>
        <a:graphic>
          <a:graphicData uri="http://schemas.openxmlformats.org/drawingml/2006/table">
            <a:tbl>
              <a:tblPr/>
              <a:tblGrid>
                <a:gridCol w="6465181"/>
                <a:gridCol w="332495"/>
              </a:tblGrid>
              <a:tr h="455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5" marR="88665" marT="48820" marB="4882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5" marR="88665" marT="48820" marB="4882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1385" name="Group 25"/>
          <p:cNvGraphicFramePr>
            <a:graphicFrameLocks noGrp="1"/>
          </p:cNvGraphicFramePr>
          <p:nvPr/>
        </p:nvGraphicFramePr>
        <p:xfrm>
          <a:off x="-1617833" y="-2190099"/>
          <a:ext cx="202424" cy="389888"/>
        </p:xfrm>
        <a:graphic>
          <a:graphicData uri="http://schemas.openxmlformats.org/drawingml/2006/table">
            <a:tbl>
              <a:tblPr/>
              <a:tblGrid>
                <a:gridCol w="202424"/>
              </a:tblGrid>
              <a:tr h="38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512" marR="88512" marT="48485" marB="4848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1397" name="Group 37"/>
          <p:cNvGraphicFramePr>
            <a:graphicFrameLocks noGrp="1"/>
          </p:cNvGraphicFramePr>
          <p:nvPr/>
        </p:nvGraphicFramePr>
        <p:xfrm>
          <a:off x="-1617834" y="-1800220"/>
          <a:ext cx="404844" cy="10642562"/>
        </p:xfrm>
        <a:graphic>
          <a:graphicData uri="http://schemas.openxmlformats.org/drawingml/2006/table">
            <a:tbl>
              <a:tblPr/>
              <a:tblGrid>
                <a:gridCol w="202422"/>
                <a:gridCol w="202422"/>
              </a:tblGrid>
              <a:tr h="10642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Your reference for this session: </a:t>
                      </a: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315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511" marR="88511" marT="48771" marB="4877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 Feb 15 12:14:20 2011 EST</a:t>
                      </a:r>
                    </a:p>
                  </a:txBody>
                  <a:tcPr marL="88511" marR="88511" marT="48771" marB="4877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97" name="Rectangle 38"/>
          <p:cNvSpPr>
            <a:spLocks noChangeArrowheads="1"/>
          </p:cNvSpPr>
          <p:nvPr/>
        </p:nvSpPr>
        <p:spPr bwMode="auto">
          <a:xfrm>
            <a:off x="-1617834" y="88647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800" b="0"/>
          </a:p>
        </p:txBody>
      </p:sp>
      <p:graphicFrame>
        <p:nvGraphicFramePr>
          <p:cNvPr id="271482" name="Group 122"/>
          <p:cNvGraphicFramePr>
            <a:graphicFrameLocks noGrp="1"/>
          </p:cNvGraphicFramePr>
          <p:nvPr/>
        </p:nvGraphicFramePr>
        <p:xfrm>
          <a:off x="-1617834" y="9736786"/>
          <a:ext cx="10138021" cy="3034271"/>
        </p:xfrm>
        <a:graphic>
          <a:graphicData uri="http://schemas.openxmlformats.org/drawingml/2006/table">
            <a:tbl>
              <a:tblPr/>
              <a:tblGrid>
                <a:gridCol w="3478990"/>
                <a:gridCol w="2210543"/>
                <a:gridCol w="2381414"/>
                <a:gridCol w="1256130"/>
                <a:gridCol w="202736"/>
                <a:gridCol w="202736"/>
                <a:gridCol w="202736"/>
                <a:gridCol w="202736"/>
              </a:tblGrid>
              <a:tr h="390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1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1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2041" name="Picture 6" descr="Click this button to print your Session Summary page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135" y="-2596926"/>
            <a:ext cx="341731" cy="37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b="1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7FA100-0DB4-465F-83C5-9EDFE6310AB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568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A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fr-CA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7FA100-0DB4-465F-83C5-9EDFE6310AB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5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FF265D-1992-49AA-A263-8192F5E23B9B}" type="slidenum">
              <a:rPr lang="en-US" sz="1200" b="0" smtClean="0"/>
              <a:pPr eaLnBrk="1" hangingPunct="1"/>
              <a:t>3</a:t>
            </a:fld>
            <a:endParaRPr lang="en-US" sz="1200" b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 smtClean="0"/>
          </a:p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CREATE prospective applicant info session 2015-e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7FA100-0DB4-465F-83C5-9EDFE6310AB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264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F732F8-4502-4E9B-9532-EA29B144C3BD}" type="slidenum">
              <a:rPr lang="en-US" sz="1200" b="0" smtClean="0"/>
              <a:pPr eaLnBrk="1" hangingPunct="1"/>
              <a:t>31</a:t>
            </a:fld>
            <a:endParaRPr lang="en-US" sz="1200" b="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r-FR" sz="1000" dirty="0" smtClean="0">
              <a:cs typeface="Arial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185F25-00D3-4A9A-B91E-329107E0959F}" type="slidenum">
              <a:rPr lang="en-US" sz="1200" b="0" smtClean="0"/>
              <a:pPr eaLnBrk="1" hangingPunct="1"/>
              <a:t>32</a:t>
            </a:fld>
            <a:endParaRPr lang="en-US" sz="1200" b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800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7D5532-95F4-4007-A94F-8B964114867A}" type="slidenum">
              <a:rPr lang="en-US" sz="1200" b="0" smtClean="0"/>
              <a:pPr eaLnBrk="1" hangingPunct="1"/>
              <a:t>33</a:t>
            </a:fld>
            <a:endParaRPr lang="en-US" sz="1200" b="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endParaRPr lang="en-US" sz="10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7E4EC4-BB5B-4D23-B4C8-F123B0D205C0}" type="slidenum">
              <a:rPr lang="en-US" sz="1200" b="0" smtClean="0"/>
              <a:pPr eaLnBrk="1" hangingPunct="1"/>
              <a:t>34</a:t>
            </a:fld>
            <a:endParaRPr lang="en-US" sz="1200" b="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z="10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CE0C53-DA5E-4ABE-82F0-DCC46A80F7B4}" type="slidenum">
              <a:rPr lang="en-US" sz="1200" b="0" smtClean="0"/>
              <a:pPr eaLnBrk="1" hangingPunct="1"/>
              <a:t>35</a:t>
            </a:fld>
            <a:endParaRPr lang="en-US" sz="1200" b="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CDD46-0E52-444D-85E9-79828D245E83}" type="slidenum">
              <a:rPr lang="en-US" sz="1200" b="0" smtClean="0"/>
              <a:pPr eaLnBrk="1" hangingPunct="1"/>
              <a:t>36</a:t>
            </a:fld>
            <a:endParaRPr lang="en-US" sz="1200" b="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buFontTx/>
              <a:buChar char="-"/>
              <a:defRPr/>
            </a:pPr>
            <a:endParaRPr lang="fr-CA" dirty="0"/>
          </a:p>
          <a:p>
            <a:pPr marL="171450" indent="-171450" eaLnBrk="1" hangingPunct="1">
              <a:buFontTx/>
              <a:buChar char="-"/>
              <a:defRPr/>
            </a:pPr>
            <a:endParaRPr lang="fr-CA" dirty="0" smtClean="0"/>
          </a:p>
          <a:p>
            <a:pPr eaLnBrk="1" hangingPunct="1">
              <a:defRPr/>
            </a:pPr>
            <a:endParaRPr lang="fr-CA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2BFC19-7B3F-407D-BD7D-8A827B49597F}" type="slidenum">
              <a:rPr lang="en-US" sz="1200" b="0" smtClean="0"/>
              <a:pPr eaLnBrk="1" hangingPunct="1"/>
              <a:t>4</a:t>
            </a:fld>
            <a:endParaRPr lang="en-US" sz="1200" b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z="11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A3EFF1-A489-4D77-9FF6-908D6B1FF11C}" type="slidenum">
              <a:rPr lang="en-US" sz="1200" b="0" smtClean="0"/>
              <a:pPr eaLnBrk="1" hangingPunct="1"/>
              <a:t>5</a:t>
            </a:fld>
            <a:endParaRPr lang="en-US" sz="1200" b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dirty="0" smtClean="0">
              <a:effectLst/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997768-CF32-43C0-B885-7D742B15F06F}" type="slidenum">
              <a:rPr lang="en-US" sz="1200" b="0" smtClean="0"/>
              <a:pPr eaLnBrk="1" hangingPunct="1"/>
              <a:t>6</a:t>
            </a:fld>
            <a:endParaRPr lang="en-US" sz="1200" b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A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997768-CF32-43C0-B885-7D742B15F06F}" type="slidenum">
              <a:rPr lang="en-US" sz="1200" b="0" smtClean="0"/>
              <a:pPr eaLnBrk="1" hangingPunct="1"/>
              <a:t>7</a:t>
            </a:fld>
            <a:endParaRPr lang="en-US" sz="1200" b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200" kern="1200" dirty="0" smtClean="0">
              <a:solidFill>
                <a:srgbClr val="FF0000"/>
              </a:solidFill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BE522-AAED-4515-85A3-C2601E37AF1F}" type="slidenum">
              <a:rPr lang="en-US" sz="1200" b="0" smtClean="0"/>
              <a:pPr eaLnBrk="1" hangingPunct="1"/>
              <a:t>8</a:t>
            </a:fld>
            <a:endParaRPr lang="en-US" sz="1200" b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B80B08-A88C-4007-AFDD-7F7F76E9EF59}" type="slidenum">
              <a:rPr lang="en-US" sz="1200" b="0" smtClean="0"/>
              <a:pPr eaLnBrk="1" hangingPunct="1"/>
              <a:t>9</a:t>
            </a:fld>
            <a:endParaRPr lang="en-US" sz="1200" b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FB19D-5213-4D2F-BA88-3AF196F6C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6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ADE8-AC7C-469D-89BD-DEA85A4AC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6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8DB3-322B-4C49-9434-6EE3CC8DB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1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6599B-8878-42B8-99AD-E7485CEE8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30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C02E3-D337-44AC-85BF-E9ADFDF7B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136BE-7D25-4DD2-9528-B06F176A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B486-6F98-4441-B36B-FED4925F8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C1C82-AC5D-4B4C-81EB-DBE7F68AF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0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A3DB2-4F5C-454F-98AE-7BF877FDA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BA28-35D6-4FD5-813A-98F304ADD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ED83D-EFCC-4C33-8648-288FE9599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5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21AD1-1648-4E53-A4EB-DA667AE61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1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73E13-BF4A-4B9C-9BAA-D9CBD2683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F52730BF-5448-4704-A3DB-AA8C46EC1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Templat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1270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<Relationship Id="rId1" Type="http://schemas.openxmlformats.org/officeDocument/2006/relationships/tags" Target="../tags/tag24.xml"/><Relationship Id="rId2" Type="http://schemas.openxmlformats.org/officeDocument/2006/relationships/tags" Target="../tags/tag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Relationship Id="rId1" Type="http://schemas.openxmlformats.org/officeDocument/2006/relationships/tags" Target="../tags/tag27.xml"/><Relationship Id="rId2" Type="http://schemas.openxmlformats.org/officeDocument/2006/relationships/tags" Target="../tags/tag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Relationship Id="rId1" Type="http://schemas.openxmlformats.org/officeDocument/2006/relationships/tags" Target="../tags/tag29.xml"/><Relationship Id="rId2" Type="http://schemas.openxmlformats.org/officeDocument/2006/relationships/tags" Target="../tags/tag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4" Type="http://schemas.openxmlformats.org/officeDocument/2006/relationships/tags" Target="../tags/tag34.xm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3.xml"/><Relationship Id="rId1" Type="http://schemas.openxmlformats.org/officeDocument/2006/relationships/tags" Target="../tags/tag31.xml"/><Relationship Id="rId2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4.xml"/><Relationship Id="rId1" Type="http://schemas.openxmlformats.org/officeDocument/2006/relationships/tags" Target="../tags/tag35.xml"/><Relationship Id="rId2" Type="http://schemas.openxmlformats.org/officeDocument/2006/relationships/tags" Target="../tags/tag3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5.xml"/><Relationship Id="rId1" Type="http://schemas.openxmlformats.org/officeDocument/2006/relationships/tags" Target="../tags/tag38.xml"/><Relationship Id="rId2" Type="http://schemas.openxmlformats.org/officeDocument/2006/relationships/tags" Target="../tags/tag3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4" Type="http://schemas.openxmlformats.org/officeDocument/2006/relationships/slideLayout" Target="../slideLayouts/slideLayout13.xml"/><Relationship Id="rId5" Type="http://schemas.openxmlformats.org/officeDocument/2006/relationships/notesSlide" Target="../notesSlides/notesSlide16.xml"/><Relationship Id="rId1" Type="http://schemas.openxmlformats.org/officeDocument/2006/relationships/tags" Target="../tags/tag41.xml"/><Relationship Id="rId2" Type="http://schemas.openxmlformats.org/officeDocument/2006/relationships/tags" Target="../tags/tag4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7.xml"/><Relationship Id="rId1" Type="http://schemas.openxmlformats.org/officeDocument/2006/relationships/tags" Target="../tags/tag44.xml"/><Relationship Id="rId2" Type="http://schemas.openxmlformats.org/officeDocument/2006/relationships/tags" Target="../tags/tag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9.xml"/><Relationship Id="rId1" Type="http://schemas.openxmlformats.org/officeDocument/2006/relationships/tags" Target="../tags/tag47.xml"/><Relationship Id="rId2" Type="http://schemas.openxmlformats.org/officeDocument/2006/relationships/tags" Target="../tags/tag4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Relationship Id="rId5" Type="http://schemas.openxmlformats.org/officeDocument/2006/relationships/hyperlink" Target="http://www.nserc-crsng.gc.ca/professors-professeurs/grants-subs/create-foncer_fra.asp" TargetMode="External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0.xml"/><Relationship Id="rId1" Type="http://schemas.openxmlformats.org/officeDocument/2006/relationships/tags" Target="../tags/tag50.xml"/><Relationship Id="rId2" Type="http://schemas.openxmlformats.org/officeDocument/2006/relationships/tags" Target="../tags/tag5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1.xml"/><Relationship Id="rId1" Type="http://schemas.openxmlformats.org/officeDocument/2006/relationships/tags" Target="../tags/tag52.xml"/><Relationship Id="rId2" Type="http://schemas.openxmlformats.org/officeDocument/2006/relationships/tags" Target="../tags/tag5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2.xml"/><Relationship Id="rId1" Type="http://schemas.openxmlformats.org/officeDocument/2006/relationships/tags" Target="../tags/tag55.xml"/><Relationship Id="rId2" Type="http://schemas.openxmlformats.org/officeDocument/2006/relationships/tags" Target="../tags/tag5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4.xml"/><Relationship Id="rId1" Type="http://schemas.openxmlformats.org/officeDocument/2006/relationships/tags" Target="../tags/tag58.xml"/><Relationship Id="rId2" Type="http://schemas.openxmlformats.org/officeDocument/2006/relationships/tags" Target="../tags/tag5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5.xml"/><Relationship Id="rId1" Type="http://schemas.openxmlformats.org/officeDocument/2006/relationships/tags" Target="../tags/tag60.xml"/><Relationship Id="rId2" Type="http://schemas.openxmlformats.org/officeDocument/2006/relationships/tags" Target="../tags/tag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6.xml"/><Relationship Id="rId1" Type="http://schemas.openxmlformats.org/officeDocument/2006/relationships/tags" Target="../tags/tag63.xml"/><Relationship Id="rId2" Type="http://schemas.openxmlformats.org/officeDocument/2006/relationships/tags" Target="../tags/tag6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7.xml"/><Relationship Id="rId1" Type="http://schemas.openxmlformats.org/officeDocument/2006/relationships/tags" Target="../tags/tag66.xml"/><Relationship Id="rId2" Type="http://schemas.openxmlformats.org/officeDocument/2006/relationships/tags" Target="../tags/tag6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1.xml"/><Relationship Id="rId1" Type="http://schemas.openxmlformats.org/officeDocument/2006/relationships/tags" Target="../tags/tag68.xml"/><Relationship Id="rId2" Type="http://schemas.openxmlformats.org/officeDocument/2006/relationships/tags" Target="../tags/tag6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2.xml"/><Relationship Id="rId1" Type="http://schemas.openxmlformats.org/officeDocument/2006/relationships/tags" Target="../tags/tag70.xml"/><Relationship Id="rId2" Type="http://schemas.openxmlformats.org/officeDocument/2006/relationships/tags" Target="../tags/tag7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4" Type="http://schemas.openxmlformats.org/officeDocument/2006/relationships/tags" Target="../tags/tag75.xm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3.xml"/><Relationship Id="rId1" Type="http://schemas.openxmlformats.org/officeDocument/2006/relationships/tags" Target="../tags/tag72.xml"/><Relationship Id="rId2" Type="http://schemas.openxmlformats.org/officeDocument/2006/relationships/tags" Target="../tags/tag7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4.xml"/><Relationship Id="rId1" Type="http://schemas.openxmlformats.org/officeDocument/2006/relationships/tags" Target="../tags/tag76.xml"/><Relationship Id="rId2" Type="http://schemas.openxmlformats.org/officeDocument/2006/relationships/tags" Target="../tags/tag7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5.xml"/><Relationship Id="rId5" Type="http://schemas.openxmlformats.org/officeDocument/2006/relationships/hyperlink" Target="http://www.nserc-crsng.gc.ca/professors-professeurs/grants-subs/create-foncer_fra.asp" TargetMode="External"/><Relationship Id="rId6" Type="http://schemas.openxmlformats.org/officeDocument/2006/relationships/image" Target="../media/image3.png"/><Relationship Id="rId1" Type="http://schemas.openxmlformats.org/officeDocument/2006/relationships/tags" Target="../tags/tag78.xml"/><Relationship Id="rId2" Type="http://schemas.openxmlformats.org/officeDocument/2006/relationships/tags" Target="../tags/tag7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6.xml"/><Relationship Id="rId6" Type="http://schemas.openxmlformats.org/officeDocument/2006/relationships/hyperlink" Target="http://www.nserc-crsng.gc.ca/Professors-Professeurs/Grants-Subs/CREATE-FONCER_fra.asp" TargetMode="External"/><Relationship Id="rId1" Type="http://schemas.openxmlformats.org/officeDocument/2006/relationships/tags" Target="../tags/tag80.xml"/><Relationship Id="rId2" Type="http://schemas.openxmlformats.org/officeDocument/2006/relationships/tags" Target="../tags/tag8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Relationship Id="rId1" Type="http://schemas.openxmlformats.org/officeDocument/2006/relationships/tags" Target="../tags/tag8.xml"/><Relationship Id="rId2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Relationship Id="rId1" Type="http://schemas.openxmlformats.org/officeDocument/2006/relationships/tags" Target="../tags/tag10.xml"/><Relationship Id="rId2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Relationship Id="rId1" Type="http://schemas.openxmlformats.org/officeDocument/2006/relationships/tags" Target="../tags/tag13.xml"/><Relationship Id="rId2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Relationship Id="rId1" Type="http://schemas.openxmlformats.org/officeDocument/2006/relationships/tags" Target="../tags/tag15.xml"/><Relationship Id="rId2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4" Type="http://schemas.openxmlformats.org/officeDocument/2006/relationships/tags" Target="../tags/tag20.xml"/><Relationship Id="rId5" Type="http://schemas.openxmlformats.org/officeDocument/2006/relationships/tags" Target="../tags/tag21.xml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8.xml"/><Relationship Id="rId1" Type="http://schemas.openxmlformats.org/officeDocument/2006/relationships/tags" Target="../tags/tag17.xml"/><Relationship Id="rId2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notesSlide" Target="../notesSlides/notesSlide9.xml"/><Relationship Id="rId1" Type="http://schemas.openxmlformats.org/officeDocument/2006/relationships/tags" Target="../tags/tag22.xml"/><Relationship Id="rId2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r>
              <a:rPr lang="en-CA" sz="40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40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82476" y="908720"/>
            <a:ext cx="9308959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sz="36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9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de formation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orientée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vers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la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nouveauté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, la collaboration</a:t>
            </a:r>
            <a:b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et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l’expérience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en recherche</a:t>
            </a:r>
            <a:r>
              <a:rPr lang="en-US" sz="3600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(FONCER)</a:t>
            </a:r>
          </a:p>
          <a:p>
            <a:pPr algn="ctr" eaLnBrk="1" hangingPunct="1"/>
            <a:endParaRPr lang="en-US" sz="14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1100" b="0" dirty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11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1100" b="0" dirty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11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11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Le 29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janvier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2016</a:t>
            </a:r>
          </a:p>
          <a:p>
            <a:pPr algn="ctr" eaLnBrk="1" hangingPunct="1"/>
            <a:endParaRPr lang="en-US" sz="3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hangingPunct="1"/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1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endParaRPr lang="en-US" sz="4000" i="1">
              <a:solidFill>
                <a:schemeClr val="tx2"/>
              </a:solidFill>
              <a:latin typeface="Lucida Calligraphy" pitchFamily="66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1628775"/>
            <a:ext cx="79216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Le programme de formation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doit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être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dirigé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par un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groupe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chercheurs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complémentaires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CA" b="0" dirty="0">
              <a:solidFill>
                <a:srgbClr val="000000"/>
              </a:solidFill>
              <a:latin typeface="Verdana" pitchFamily="34" charset="0"/>
            </a:endParaRP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Ils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doivent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provenir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d’établissements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canadiens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admissibles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Dans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le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cas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des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demandes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b="0" dirty="0" err="1" smtClean="0">
                <a:solidFill>
                  <a:srgbClr val="000000"/>
                </a:solidFill>
                <a:latin typeface="Verdana" pitchFamily="34" charset="0"/>
              </a:rPr>
              <a:t>interuniversités</a:t>
            </a:r>
            <a:r>
              <a:rPr lang="en-CA" b="0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au moins un </a:t>
            </a:r>
            <a:r>
              <a:rPr lang="fr-FR" b="0" dirty="0" err="1">
                <a:solidFill>
                  <a:srgbClr val="000000"/>
                </a:solidFill>
                <a:latin typeface="Verdana" pitchFamily="34" charset="0"/>
              </a:rPr>
              <a:t>cocandidat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 doit être issu de chaque établissement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participant.</a:t>
            </a: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Les chercheurs unissent leurs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efforts pour offrir à un groupe de stagiaires un programme de formation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défini.</a:t>
            </a: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Appuyer la représentation et l’avancement des sexes.</a:t>
            </a:r>
            <a:endParaRPr lang="en-CA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1520" y="549221"/>
            <a:ext cx="864096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70000"/>
            </a:pPr>
            <a:r>
              <a:rPr lang="fr-FR" sz="3200" dirty="0" smtClean="0">
                <a:solidFill>
                  <a:srgbClr val="000000"/>
                </a:solidFill>
                <a:latin typeface="Verdana" pitchFamily="34" charset="0"/>
              </a:rPr>
              <a:t>Équipe </a:t>
            </a:r>
            <a:r>
              <a:rPr lang="fr-FR" sz="3200" dirty="0">
                <a:solidFill>
                  <a:srgbClr val="000000"/>
                </a:solidFill>
                <a:latin typeface="Verdana" pitchFamily="34" charset="0"/>
              </a:rPr>
              <a:t>qui dirige le programme de formation FONCER</a:t>
            </a:r>
          </a:p>
        </p:txBody>
      </p:sp>
    </p:spTree>
    <p:extLst>
      <p:ext uri="{BB962C8B-B14F-4D97-AF65-F5344CB8AC3E}">
        <p14:creationId xmlns:p14="http://schemas.microsoft.com/office/powerpoint/2010/main" val="425944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7297" y="657909"/>
            <a:ext cx="97319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Quelles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conditions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s’appliquent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?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6147" name="Text Box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1643062"/>
            <a:ext cx="8281292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1313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Les subventions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FONCER 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peuvent être détenues uniquement dans les universités canadiennes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admissibles.</a:t>
            </a:r>
            <a:endParaRPr lang="fr-FR" sz="2000" b="0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Le candidat doit œuvrer dans un domaine appuyé par le CRSNG au sein d’une université admissible aux programmes du CRSNG.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Au moins </a:t>
            </a:r>
            <a:r>
              <a:rPr lang="fr-FR" sz="2000" dirty="0">
                <a:solidFill>
                  <a:srgbClr val="000000"/>
                </a:solidFill>
                <a:latin typeface="Verdana" pitchFamily="34" charset="0"/>
              </a:rPr>
              <a:t>70 </a:t>
            </a:r>
            <a:r>
              <a:rPr lang="fr-FR" sz="2000" dirty="0" smtClean="0">
                <a:solidFill>
                  <a:srgbClr val="000000"/>
                </a:solidFill>
                <a:latin typeface="Verdana" pitchFamily="34" charset="0"/>
              </a:rPr>
              <a:t>%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des </a:t>
            </a:r>
            <a:r>
              <a:rPr lang="fr-FR" sz="2000" b="0" dirty="0" err="1">
                <a:solidFill>
                  <a:srgbClr val="000000"/>
                </a:solidFill>
                <a:latin typeface="Verdana" pitchFamily="34" charset="0"/>
              </a:rPr>
              <a:t>cocandidats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 doivent œuvrer en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SNG 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certains </a:t>
            </a:r>
            <a:r>
              <a:rPr lang="fr-FR" sz="2000" b="0" dirty="0" err="1">
                <a:solidFill>
                  <a:srgbClr val="000000"/>
                </a:solidFill>
                <a:latin typeface="Verdana" pitchFamily="34" charset="0"/>
              </a:rPr>
              <a:t>cocandidats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 peuvent œuvrer dans d’autres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domaines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).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Les chercheurs ne peuvent participer à plus de deux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programmes de formation appuyés 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par une subvention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FONCER.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31913" y="981075"/>
            <a:ext cx="72725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Comité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6147" name="Text Box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1830388"/>
            <a:ext cx="8281292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1313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5887" lvl="1" indent="0" eaLnBrk="1" hangingPunct="1">
              <a:lnSpc>
                <a:spcPct val="125000"/>
              </a:lnSpc>
              <a:spcAft>
                <a:spcPct val="50000"/>
              </a:spcAft>
            </a:pP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Le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Comité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(CP)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est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composé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de divers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intervenants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notamment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: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des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</a:rPr>
              <a:t>employeurs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</a:rPr>
              <a:t>éventuels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des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</a:rPr>
              <a:t>stagiaires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des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collaborateurs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des responsables 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de l’élaboration de programmes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d’études;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des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stagiaires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20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115887" lvl="1" indent="0" eaLnBrk="1" hangingPunct="1">
              <a:lnSpc>
                <a:spcPct val="125000"/>
              </a:lnSpc>
              <a:spcAft>
                <a:spcPct val="50000"/>
              </a:spcAft>
            </a:pP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Évaluation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et orientation du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de formation FONCER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11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7171" name="Text Box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9133" y="908050"/>
            <a:ext cx="932727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3300" dirty="0" smtClean="0">
                <a:solidFill>
                  <a:srgbClr val="000000"/>
                </a:solidFill>
                <a:latin typeface="Verdana" pitchFamily="34" charset="0"/>
              </a:rPr>
              <a:t>Répondre aux priorités en recherche</a:t>
            </a:r>
            <a:endParaRPr lang="en-US" sz="33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72" name="Text Box 10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69133" y="2060575"/>
            <a:ext cx="874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Au moins 60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 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% du 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budget du Programme FONCER servira à appuyer des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programmes de formation dans les domaines prioritaires suivants 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4213" y="3141663"/>
            <a:ext cx="76327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282575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les sciences et les technologies de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l’environnement;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les ressources naturelles et l’énergie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fr-CA" sz="2000" b="0" dirty="0">
                <a:solidFill>
                  <a:srgbClr val="000000"/>
                </a:solidFill>
                <a:latin typeface="Verdana" pitchFamily="34" charset="0"/>
              </a:rPr>
              <a:t>la </a:t>
            </a:r>
            <a:r>
              <a:rPr lang="fr-CA" sz="2000" b="0" dirty="0" smtClean="0">
                <a:solidFill>
                  <a:srgbClr val="000000"/>
                </a:solidFill>
                <a:latin typeface="Verdana" pitchFamily="34" charset="0"/>
              </a:rPr>
              <a:t>fabrication;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les </a:t>
            </a: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technologies de l'information et des communications.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7171" name="Text Box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70037" y="764704"/>
            <a:ext cx="55162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Volets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collaboration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-63795" y="1577418"/>
            <a:ext cx="8964488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282575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4625" lvl="1" indent="0" eaLnBrk="1" hangingPunct="1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</a:t>
            </a:r>
            <a:r>
              <a:rPr lang="en-US" sz="200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volet</a:t>
            </a:r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régulier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peut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comporter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collaborations avec des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universités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gouvernementales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industrielles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non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gouvernementales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à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l’échelle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nationale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internationale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174625" lvl="1" indent="0" eaLnBrk="1" hangingPunct="1">
              <a:spcBef>
                <a:spcPct val="50000"/>
              </a:spcBef>
            </a:pPr>
            <a:r>
              <a:rPr lang="en-US" sz="2000" b="0" u="sng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Ententes </a:t>
            </a:r>
            <a:r>
              <a:rPr lang="en-US" sz="2000" b="0" u="sng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internationales</a:t>
            </a:r>
            <a:r>
              <a:rPr lang="en-US" sz="2000" b="0" u="sng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u="sng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officielles</a:t>
            </a:r>
            <a:endParaRPr lang="en-US" sz="2000" b="0" u="sng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en-CA" sz="20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Fondation</a:t>
            </a:r>
            <a:r>
              <a:rPr lang="en-CA" sz="2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en-CA" sz="20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</a:t>
            </a:r>
            <a:r>
              <a:rPr lang="en-CA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2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allemande  ̶  </a:t>
            </a:r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FONCER-IRTG : 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collaborations avec des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chercheurs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allemands</a:t>
            </a:r>
            <a:endParaRPr lang="en-US" sz="2000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fr-FR" sz="2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Fondation </a:t>
            </a:r>
            <a:r>
              <a:rPr lang="fr-FR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recherche de l’État de São Paulo </a:t>
            </a:r>
            <a:r>
              <a:rPr lang="en-CA" sz="20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̶ </a:t>
            </a:r>
            <a:r>
              <a:rPr lang="en-CA" sz="2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FONCER-</a:t>
            </a:r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FAPESP : 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collaborations avec des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chercheurs de l’État de São Paulo</a:t>
            </a:r>
            <a:endParaRPr lang="en-US" sz="2000" b="0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en-US" sz="2000" b="0" u="sng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Partenaires</a:t>
            </a:r>
            <a:r>
              <a:rPr lang="en-US" sz="2000" b="0" u="sng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u="sng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industriels</a:t>
            </a:r>
            <a:r>
              <a:rPr lang="en-US" sz="2000" b="0" u="sng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0" u="sng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engagés</a:t>
            </a:r>
            <a:endParaRPr lang="en-US" sz="2000" b="0" u="sng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fr-FR" sz="20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Volet industriel du Programme FONCER </a:t>
            </a:r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obligatoire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l’industrie</a:t>
            </a:r>
            <a:endParaRPr lang="en-US" sz="2000" b="0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42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r>
              <a:rPr lang="fr-CA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Volet industriel</a:t>
            </a:r>
            <a:endParaRPr lang="en-US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+mj-lt"/>
                <a:cs typeface="Arial" charset="0"/>
              </a:rPr>
              <a:t>			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98376" y="1484784"/>
            <a:ext cx="8147248" cy="4525963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Jusqu’à 50 % des subventions du Programme FONCER seront affectés au volet industriel.</a:t>
            </a:r>
            <a:endParaRPr lang="en-CA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Importance 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accrue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accordée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à la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préparation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stagiaires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vue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d’une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carrière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non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universitaire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collaboration accrue entre le milieu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universitaire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le milieu </a:t>
            </a:r>
            <a:r>
              <a:rPr lang="en-US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industriel</a:t>
            </a: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articipation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requise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collaborateurs industriels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sein du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CP.</a:t>
            </a:r>
            <a:endParaRPr lang="en-US" sz="24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durée des stages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industriels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doit représenter au moins 20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de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durée de la formation des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stagiaires. </a:t>
            </a:r>
            <a:endParaRPr lang="en-US" sz="24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  <p:custDataLst>
              <p:tags r:id="rId1"/>
            </p:custDataLst>
          </p:nvPr>
        </p:nvSpPr>
        <p:spPr/>
        <p:txBody>
          <a:bodyPr/>
          <a:lstStyle/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+mj-lt"/>
                <a:cs typeface="Arial" charset="0"/>
              </a:rPr>
              <a:t>			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179512" y="1916832"/>
            <a:ext cx="8856984" cy="4093915"/>
          </a:xfrm>
        </p:spPr>
        <p:txBody>
          <a:bodyPr/>
          <a:lstStyle/>
          <a:p>
            <a:r>
              <a:rPr lang="en-CA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Entreprises</a:t>
            </a:r>
            <a:r>
              <a:rPr lang="en-CA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situées</a:t>
            </a:r>
            <a:r>
              <a:rPr lang="en-CA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Canada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 sont aptes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exploiter les résultats de la recherche au profit de l’économie canadienne</a:t>
            </a:r>
            <a:r>
              <a:rPr lang="en-CA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	</a:t>
            </a:r>
          </a:p>
          <a:p>
            <a:pPr marL="0" indent="0">
              <a:buNone/>
            </a:pPr>
            <a:endParaRPr lang="en-CA" sz="1100" dirty="0" smtClean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CA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</a:t>
            </a:r>
            <a:r>
              <a:rPr lang="en-CA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entreprises</a:t>
            </a:r>
            <a:r>
              <a:rPr lang="en-CA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étrangères</a:t>
            </a:r>
            <a:r>
              <a:rPr lang="en-CA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peuvent être admissibles à titre de collaborateurs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elles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mènent des activités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Canada qui sont liées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la recherche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proposée (p. ex., R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D ou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fabrication) et si </a:t>
            </a:r>
            <a:r>
              <a:rPr lang="en-CA" sz="24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leur</a:t>
            </a:r>
            <a:r>
              <a:rPr lang="en-CA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participation </a:t>
            </a:r>
            <a:r>
              <a:rPr lang="en-CA" sz="24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procurera</a:t>
            </a:r>
            <a:r>
              <a:rPr lang="en-CA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CA" sz="240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avantages</a:t>
            </a:r>
            <a:r>
              <a:rPr lang="en-CA" sz="240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Canada.</a:t>
            </a:r>
            <a:endParaRPr lang="en-CA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38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" y="620688"/>
            <a:ext cx="82296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CA" sz="40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Collaborateurs industriels</a:t>
            </a:r>
            <a:endParaRPr lang="en-US" sz="40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6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1267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0825" y="9810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P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rocessus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demande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1268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750" y="2709068"/>
            <a:ext cx="763265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50000"/>
              </a:spcBef>
            </a:pPr>
            <a:r>
              <a:rPr lang="en-US" sz="2400" b="0" dirty="0" err="1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 1 :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</a:rPr>
              <a:t>Lettre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itchFamily="34" charset="0"/>
              </a:rPr>
              <a:t>d’intention</a:t>
            </a:r>
            <a:endParaRPr lang="en-US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24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0" dirty="0" err="1" smtClean="0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2: </a:t>
            </a:r>
            <a:r>
              <a:rPr lang="en-US" sz="2400" dirty="0" err="1" smtClean="0">
                <a:solidFill>
                  <a:srgbClr val="000000"/>
                </a:solidFill>
                <a:latin typeface="Verdana" pitchFamily="34" charset="0"/>
              </a:rPr>
              <a:t>Demande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en-US" sz="2400" b="0" dirty="0" err="1" smtClean="0">
                <a:solidFill>
                  <a:srgbClr val="000000"/>
                </a:solidFill>
                <a:latin typeface="Verdana" pitchFamily="34" charset="0"/>
              </a:rPr>
              <a:t>sur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 invitation) </a:t>
            </a:r>
            <a:endParaRPr lang="en-US" sz="24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92088"/>
          </a:xfrm>
        </p:spPr>
        <p:txBody>
          <a:bodyPr/>
          <a:lstStyle/>
          <a:p>
            <a:r>
              <a:rPr lang="en-US" sz="3200" b="1" kern="1200" dirty="0" err="1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Étape</a:t>
            </a:r>
            <a:r>
              <a:rPr lang="en-US" sz="3200" b="1" kern="1200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 1 : </a:t>
            </a:r>
            <a:r>
              <a:rPr lang="en-US" sz="3200" b="1" kern="1200" dirty="0" err="1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Lettre</a:t>
            </a:r>
            <a:r>
              <a:rPr lang="en-US" sz="3200" b="1" kern="1200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 </a:t>
            </a:r>
            <a:r>
              <a:rPr lang="en-US" sz="3200" b="1" kern="1200" dirty="0" err="1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d’intention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Verdana" pitchFamily="34" charset="0"/>
              </a:rPr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21087"/>
          </a:xfrm>
        </p:spPr>
        <p:txBody>
          <a:bodyPr/>
          <a:lstStyle/>
          <a:p>
            <a:pPr marL="971550" lvl="1" indent="-514350">
              <a:buAutoNum type="arabicPeriod"/>
            </a:pP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Sélection interne à l’université (basé sur des quotas)</a:t>
            </a:r>
          </a:p>
          <a:p>
            <a:pPr marL="457200" lvl="1" indent="0">
              <a:buNone/>
            </a:pPr>
            <a:endParaRPr lang="fr-C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buNone/>
            </a:pP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 Critères de sélection</a:t>
            </a:r>
          </a:p>
          <a:p>
            <a:pPr lvl="3" eaLnBrk="1" hangingPunct="1"/>
            <a:r>
              <a:rPr lang="fr-FR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Mérite du programme de formation </a:t>
            </a:r>
            <a:endParaRPr lang="fr-FR" sz="2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71600" lvl="3" indent="0" eaLnBrk="1" hangingPunct="1">
              <a:buNone/>
            </a:pPr>
            <a:r>
              <a:rPr lang="fr-FR" sz="2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proposé (60 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%)</a:t>
            </a:r>
            <a:endParaRPr lang="fr-FR" sz="2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3" eaLnBrk="1" hangingPunct="1"/>
            <a:r>
              <a:rPr lang="fr-FR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Excellence de l’équipe de recherche </a:t>
            </a:r>
            <a:r>
              <a:rPr lang="fr-FR" sz="2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(40 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%)</a:t>
            </a:r>
          </a:p>
          <a:p>
            <a:pPr marL="457200" lvl="1" indent="0">
              <a:buNone/>
            </a:pPr>
            <a:endParaRPr lang="fr-C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89429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3315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8424" y="54868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err="1" smtClean="0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</a:rPr>
              <a:t> 1 : </a:t>
            </a:r>
            <a:r>
              <a:rPr lang="en-US" sz="3200" dirty="0" err="1" smtClean="0">
                <a:solidFill>
                  <a:srgbClr val="000000"/>
                </a:solidFill>
                <a:latin typeface="Verdana" pitchFamily="34" charset="0"/>
              </a:rPr>
              <a:t>Lettre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Verdana" pitchFamily="34" charset="0"/>
              </a:rPr>
              <a:t>d’intention</a:t>
            </a:r>
            <a:endParaRPr lang="en-US" sz="3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0825" y="1967349"/>
            <a:ext cx="8712200" cy="42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sz="2400" dirty="0" smtClean="0">
                <a:latin typeface="Verdana" pitchFamily="34" charset="0"/>
              </a:rPr>
              <a:t>Formulaire 187, </a:t>
            </a: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Lettre </a:t>
            </a:r>
            <a:r>
              <a:rPr lang="fr-FR" sz="2400" dirty="0">
                <a:solidFill>
                  <a:srgbClr val="000000"/>
                </a:solidFill>
                <a:latin typeface="Verdana" pitchFamily="34" charset="0"/>
              </a:rPr>
              <a:t>d’intention de présenter une demande de subvention au Programme </a:t>
            </a: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FONCER</a:t>
            </a:r>
            <a:endParaRPr lang="fr-FR" sz="2400" dirty="0" smtClean="0">
              <a:solidFill>
                <a:srgbClr val="FF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Liste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des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cocandidats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(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au moins un; au plus 10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Collaborateurs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Suggestions </a:t>
            </a:r>
            <a:r>
              <a:rPr lang="en-US" b="0" dirty="0" err="1">
                <a:solidFill>
                  <a:srgbClr val="000000"/>
                </a:solidFill>
                <a:latin typeface="Verdana" pitchFamily="34" charset="0"/>
              </a:rPr>
              <a:t>d’évaluateurs</a:t>
            </a: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 (6) 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Les lettres d’intention ne seront pas évaluées par des évaluateurs externes.</a:t>
            </a:r>
            <a:endParaRPr lang="en-US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r>
              <a:rPr lang="en-CA" sz="40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40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7591" y="1268760"/>
            <a:ext cx="8092841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600" b="0" dirty="0" err="1" smtClean="0">
                <a:solidFill>
                  <a:srgbClr val="000000"/>
                </a:solidFill>
                <a:latin typeface="Verdana" pitchFamily="34" charset="0"/>
              </a:rPr>
              <a:t>Aperçu</a:t>
            </a:r>
            <a:r>
              <a:rPr lang="en-US" sz="3600" b="0" dirty="0" smtClean="0">
                <a:solidFill>
                  <a:srgbClr val="000000"/>
                </a:solidFill>
                <a:latin typeface="Verdana" pitchFamily="34" charset="0"/>
              </a:rPr>
              <a:t> du </a:t>
            </a:r>
            <a:r>
              <a:rPr lang="en-US" sz="3600" b="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endParaRPr lang="en-US" sz="36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3600" b="0" dirty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600" b="0" dirty="0" err="1" smtClean="0">
                <a:solidFill>
                  <a:srgbClr val="000000"/>
                </a:solidFill>
                <a:latin typeface="Verdana" pitchFamily="34" charset="0"/>
              </a:rPr>
              <a:t>Processus</a:t>
            </a:r>
            <a:r>
              <a:rPr lang="en-US" sz="3600" b="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3600" b="0" dirty="0" err="1" smtClean="0">
                <a:solidFill>
                  <a:srgbClr val="000000"/>
                </a:solidFill>
                <a:latin typeface="Verdana" pitchFamily="34" charset="0"/>
              </a:rPr>
              <a:t>demande</a:t>
            </a:r>
            <a:endParaRPr lang="en-US" sz="36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/>
            <a:endParaRPr lang="en-US" sz="36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600" b="0" dirty="0" err="1">
                <a:solidFill>
                  <a:srgbClr val="000000"/>
                </a:solidFill>
                <a:latin typeface="Verdana" pitchFamily="34" charset="0"/>
              </a:rPr>
              <a:t>C</a:t>
            </a:r>
            <a:r>
              <a:rPr lang="en-US" sz="3600" b="0" dirty="0" err="1" smtClean="0">
                <a:solidFill>
                  <a:srgbClr val="000000"/>
                </a:solidFill>
                <a:latin typeface="Verdana" pitchFamily="34" charset="0"/>
              </a:rPr>
              <a:t>ritères</a:t>
            </a:r>
            <a:r>
              <a:rPr lang="en-US" sz="3600" b="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3600" b="0" dirty="0" err="1" smtClean="0">
                <a:solidFill>
                  <a:srgbClr val="000000"/>
                </a:solidFill>
                <a:latin typeface="Verdana" pitchFamily="34" charset="0"/>
              </a:rPr>
              <a:t>sélection</a:t>
            </a:r>
            <a:endParaRPr lang="en-US" sz="36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3600" b="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Verdana" pitchFamily="34" charset="0"/>
                <a:hlinkClick r:id="rId5"/>
              </a:rPr>
              <a:t>http://www.nserc-crsng.gc.ca/professors-professeurs/grants-subs/create-foncer_fra.asp</a:t>
            </a:r>
            <a:endParaRPr lang="en-US" sz="2000" dirty="0">
              <a:solidFill>
                <a:srgbClr val="000000"/>
              </a:solidFill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2000" b="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3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8209" y="83671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600" dirty="0">
                <a:solidFill>
                  <a:srgbClr val="000000"/>
                </a:solidFill>
                <a:latin typeface="Verdana" pitchFamily="34" charset="0"/>
              </a:rPr>
              <a:t> 1 : </a:t>
            </a:r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Lettre</a:t>
            </a:r>
            <a:r>
              <a:rPr lang="en-US" sz="36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d’intention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38209" y="2348880"/>
            <a:ext cx="8712200" cy="254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lvl="1" indent="-45720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Formulaire 100, </a:t>
            </a:r>
            <a:r>
              <a:rPr lang="fr-FR" sz="2000" dirty="0" smtClean="0">
                <a:latin typeface="Verdana" pitchFamily="34" charset="0"/>
              </a:rPr>
              <a:t>Formulaire</a:t>
            </a: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Verdana" pitchFamily="34" charset="0"/>
              </a:rPr>
              <a:t>de renseignements </a:t>
            </a: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personnels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̶ 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candidat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seulement</a:t>
            </a:r>
            <a:endParaRPr lang="en-US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114300" lvl="1" indent="0" eaLnBrk="1" hangingPunct="1">
              <a:lnSpc>
                <a:spcPct val="125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  <a:latin typeface="Verdana" pitchFamily="34" charset="0"/>
            </a:endParaRPr>
          </a:p>
          <a:p>
            <a:pPr marL="571500" lvl="1" indent="-45720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0000"/>
                </a:solidFill>
                <a:latin typeface="Verdana" pitchFamily="34" charset="0"/>
              </a:rPr>
              <a:t>Lettre du vice-recteur à la recherche 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Verdana" pitchFamily="34" charset="0"/>
              </a:rPr>
              <a:t>l’université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principale</a:t>
            </a:r>
            <a:endParaRPr lang="en-US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3315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4463" y="692150"/>
            <a:ext cx="8820150" cy="9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</a:rPr>
              <a:t> 1 :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Lettre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d’intention</a:t>
            </a:r>
            <a:endParaRPr lang="en-US" sz="3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8744" y="1628800"/>
            <a:ext cx="8712200" cy="4362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Aperçu </a:t>
            </a:r>
            <a:r>
              <a:rPr lang="fr-FR" sz="2400" dirty="0">
                <a:solidFill>
                  <a:srgbClr val="000000"/>
                </a:solidFill>
                <a:latin typeface="Verdana" pitchFamily="34" charset="0"/>
              </a:rPr>
              <a:t>du programme de formation (2 pages</a:t>
            </a: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US" sz="24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Objectifs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Nouveauté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Comment </a:t>
            </a: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les </a:t>
            </a:r>
            <a:r>
              <a:rPr lang="en-US" b="0" dirty="0" err="1">
                <a:solidFill>
                  <a:srgbClr val="000000"/>
                </a:solidFill>
                <a:latin typeface="Verdana" pitchFamily="34" charset="0"/>
              </a:rPr>
              <a:t>stagiaires</a:t>
            </a: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seront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mieux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préparés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pour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leur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b="0" dirty="0" smtClean="0">
                <a:solidFill>
                  <a:srgbClr val="000000"/>
                </a:solidFill>
              </a:rPr>
              <a:t>carrière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Engagement </a:t>
            </a: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des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intervenants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Description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des employeurs éventuels et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évaluation des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perspectives d’emploi pour les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stagiaires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6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3315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4463" y="6921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</a:rPr>
              <a:t> 1 :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Lettre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d’intention</a:t>
            </a:r>
            <a:endParaRPr lang="en-US" sz="3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0825" y="1998994"/>
            <a:ext cx="8712200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Verdana" pitchFamily="34" charset="0"/>
              </a:rPr>
              <a:t>Excellence de l’équipe de chercheurs </a:t>
            </a: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proposée </a:t>
            </a:r>
            <a:r>
              <a:rPr lang="en-CA" sz="2400" dirty="0" smtClean="0">
                <a:solidFill>
                  <a:srgbClr val="000000"/>
                </a:solidFill>
                <a:latin typeface="Verdana" pitchFamily="34" charset="0"/>
              </a:rPr>
              <a:t>(2 </a:t>
            </a:r>
            <a:r>
              <a:rPr lang="en-CA" sz="2400" dirty="0">
                <a:solidFill>
                  <a:srgbClr val="000000"/>
                </a:solidFill>
                <a:latin typeface="Verdana" pitchFamily="34" charset="0"/>
              </a:rPr>
              <a:t>pages)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Complémentarité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Expertise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Rôles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et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responsabilités</a:t>
            </a:r>
            <a:endParaRPr lang="en-US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Expérience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en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recherche</a:t>
            </a:r>
            <a:endParaRPr lang="en-US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27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b="1" dirty="0" err="1" smtClean="0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 pitchFamily="34" charset="0"/>
              </a:rPr>
              <a:t>2 : </a:t>
            </a:r>
            <a:r>
              <a:rPr lang="en-US" b="1" dirty="0" err="1">
                <a:solidFill>
                  <a:srgbClr val="000000"/>
                </a:solidFill>
                <a:latin typeface="Verdana" pitchFamily="34" charset="0"/>
              </a:rPr>
              <a:t>Demande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Verdana" pitchFamily="34" charset="0"/>
              </a:rPr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Sur invitation seulement</a:t>
            </a:r>
          </a:p>
          <a:p>
            <a:pPr marL="0" indent="0">
              <a:buNone/>
            </a:pP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Critères de sélection</a:t>
            </a:r>
          </a:p>
          <a:p>
            <a:pPr lvl="1" eaLnBrk="1" hangingPunct="1">
              <a:buFontTx/>
              <a:buChar char="•"/>
            </a:pPr>
            <a:r>
              <a:rPr lang="fr-FR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Mérite du programme de formation proposé (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50 %)</a:t>
            </a:r>
          </a:p>
          <a:p>
            <a:pPr lvl="1" eaLnBrk="1" hangingPunct="1">
              <a:buFontTx/>
              <a:buChar char="•"/>
            </a:pPr>
            <a:r>
              <a:rPr lang="fr-FR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Excellence de l’équipe de recherche 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(25 %)</a:t>
            </a:r>
          </a:p>
          <a:p>
            <a:pPr lvl="1" eaLnBrk="1" hangingPunct="1">
              <a:buFontTx/>
              <a:buChar char="•"/>
            </a:pPr>
            <a:r>
              <a:rPr lang="fr-FR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Gestion et viabilité à long terme du programme </a:t>
            </a:r>
            <a:br>
              <a:rPr lang="fr-FR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CA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(25 %)</a:t>
            </a:r>
            <a:endParaRPr lang="en-US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4454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1520" y="548680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2 : </a:t>
            </a:r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Demande</a:t>
            </a:r>
            <a:endParaRPr lang="en-US" sz="36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2426" y="1568915"/>
            <a:ext cx="8712200" cy="4747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0000"/>
                </a:solidFill>
                <a:latin typeface="Verdana" pitchFamily="34" charset="0"/>
              </a:rPr>
              <a:t>Formulaire </a:t>
            </a: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100, Formulaire </a:t>
            </a:r>
            <a:r>
              <a:rPr lang="fr-FR" dirty="0">
                <a:solidFill>
                  <a:srgbClr val="000000"/>
                </a:solidFill>
                <a:latin typeface="Verdana" pitchFamily="34" charset="0"/>
              </a:rPr>
              <a:t>de renseignements personnels </a:t>
            </a: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pour le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candidat</a:t>
            </a:r>
            <a:endParaRPr lang="en-US" dirty="0" smtClean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Formulaire </a:t>
            </a:r>
            <a:r>
              <a:rPr lang="fr-FR" dirty="0">
                <a:solidFill>
                  <a:srgbClr val="000000"/>
                </a:solidFill>
                <a:latin typeface="Verdana" pitchFamily="34" charset="0"/>
              </a:rPr>
              <a:t>100, Formulaire de renseignements </a:t>
            </a:r>
            <a:r>
              <a:rPr lang="fr-FR" dirty="0" smtClean="0">
                <a:solidFill>
                  <a:srgbClr val="000000"/>
                </a:solidFill>
                <a:latin typeface="Verdana" pitchFamily="34" charset="0"/>
              </a:rPr>
              <a:t>personnels ou CVC –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pour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chaque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cocandidat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(</a:t>
            </a:r>
            <a:r>
              <a:rPr lang="en-CA" dirty="0">
                <a:solidFill>
                  <a:srgbClr val="000000"/>
                </a:solidFill>
              </a:rPr>
              <a:t>dix au plus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US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Lettre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l’université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du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candidat</a:t>
            </a:r>
            <a:endParaRPr lang="en-US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1257300" lvl="2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Appui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, engagement financier</a:t>
            </a:r>
          </a:p>
          <a:p>
            <a:pPr lvl="1" eaLnBrk="1" hangingPunct="1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000000"/>
                </a:solidFill>
                <a:latin typeface="Verdana" pitchFamily="34" charset="0"/>
              </a:rPr>
              <a:t>Au plus trois lettres des collaborateurs (le cas échéant) </a:t>
            </a:r>
            <a:endParaRPr lang="en-US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1257300" lvl="2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Nature de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l’appui</a:t>
            </a:r>
            <a:endParaRPr lang="en-US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5364" name="Text 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1800" y="2133600"/>
            <a:ext cx="8712200" cy="4809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indent="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Formulaire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102, </a:t>
            </a:r>
            <a:r>
              <a:rPr lang="fr-FR" dirty="0" smtClean="0">
                <a:solidFill>
                  <a:srgbClr val="000000"/>
                </a:solidFill>
              </a:rPr>
              <a:t>Demande </a:t>
            </a:r>
            <a:r>
              <a:rPr lang="fr-FR" dirty="0">
                <a:solidFill>
                  <a:srgbClr val="000000"/>
                </a:solidFill>
              </a:rPr>
              <a:t>de subvention au Programme de formation orientée vers la nouveauté, la collaboration et </a:t>
            </a:r>
            <a:r>
              <a:rPr lang="fr-FR" dirty="0" smtClean="0">
                <a:solidFill>
                  <a:srgbClr val="000000"/>
                </a:solidFill>
              </a:rPr>
              <a:t>l’expérience </a:t>
            </a:r>
            <a:r>
              <a:rPr lang="fr-FR" dirty="0">
                <a:solidFill>
                  <a:srgbClr val="000000"/>
                </a:solidFill>
              </a:rPr>
              <a:t>en </a:t>
            </a:r>
            <a:r>
              <a:rPr lang="fr-FR" dirty="0" smtClean="0">
                <a:solidFill>
                  <a:srgbClr val="000000"/>
                </a:solidFill>
              </a:rPr>
              <a:t>recherche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Profil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</a:rPr>
              <a:t>de la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demande</a:t>
            </a:r>
            <a:endParaRPr lang="en-US" sz="20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2000" b="0" dirty="0">
                <a:solidFill>
                  <a:srgbClr val="000000"/>
                </a:solidFill>
                <a:latin typeface="Verdana" pitchFamily="34" charset="0"/>
              </a:rPr>
              <a:t>Sommaire de la proposition en langage </a:t>
            </a:r>
            <a:r>
              <a:rPr lang="fr-FR" sz="2000" b="0" dirty="0" smtClean="0">
                <a:solidFill>
                  <a:srgbClr val="000000"/>
                </a:solidFill>
                <a:latin typeface="Verdana" pitchFamily="34" charset="0"/>
              </a:rPr>
              <a:t>clair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Cocandidats</a:t>
            </a:r>
            <a:r>
              <a:rPr lang="en-US" sz="2000" b="0" dirty="0" smtClean="0">
                <a:solidFill>
                  <a:srgbClr val="000000"/>
                </a:solidFill>
                <a:latin typeface="Verdana" pitchFamily="34" charset="0"/>
              </a:rPr>
              <a:t> et </a:t>
            </a:r>
            <a:r>
              <a:rPr lang="en-US" sz="2000" b="0" dirty="0" err="1" smtClean="0">
                <a:solidFill>
                  <a:srgbClr val="000000"/>
                </a:solidFill>
                <a:latin typeface="Verdana" pitchFamily="34" charset="0"/>
              </a:rPr>
              <a:t>collaborateurs</a:t>
            </a:r>
            <a:endParaRPr lang="en-US" sz="20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</a:rPr>
              <a:t>Dépenses</a:t>
            </a:r>
            <a:r>
              <a:rPr lang="en-US" sz="2000" b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Verdana" pitchFamily="34" charset="0"/>
              </a:rPr>
              <a:t>prévues</a:t>
            </a: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600" dirty="0">
                <a:solidFill>
                  <a:srgbClr val="000000"/>
                </a:solidFill>
                <a:latin typeface="Verdana" pitchFamily="34" charset="0"/>
              </a:rPr>
              <a:t> 2 : </a:t>
            </a:r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Demande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5364" name="Text Box 6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05495" y="1691680"/>
            <a:ext cx="8712200" cy="41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indent="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21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fr-FR" sz="2100" dirty="0" smtClean="0">
                <a:solidFill>
                  <a:srgbClr val="000000"/>
                </a:solidFill>
                <a:latin typeface="Verdana" pitchFamily="34" charset="0"/>
              </a:rPr>
              <a:t>Proposition </a:t>
            </a:r>
            <a:r>
              <a:rPr lang="fr-FR" sz="2100" dirty="0">
                <a:solidFill>
                  <a:srgbClr val="000000"/>
                </a:solidFill>
                <a:latin typeface="Verdana" pitchFamily="34" charset="0"/>
              </a:rPr>
              <a:t>du programme de formation en recherche</a:t>
            </a:r>
            <a:r>
              <a:rPr lang="en-US" sz="21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100" b="0" dirty="0" smtClean="0">
                <a:solidFill>
                  <a:srgbClr val="000000"/>
                </a:solidFill>
                <a:latin typeface="Verdana" pitchFamily="34" charset="0"/>
              </a:rPr>
              <a:t>(</a:t>
            </a:r>
            <a:r>
              <a:rPr lang="fr-FR" sz="2100" b="0" dirty="0">
                <a:solidFill>
                  <a:srgbClr val="000000"/>
                </a:solidFill>
                <a:latin typeface="Verdana" pitchFamily="34" charset="0"/>
              </a:rPr>
              <a:t>en formule libre, 12 pages + 1 page pour les références</a:t>
            </a:r>
            <a:r>
              <a:rPr lang="en-US" sz="2100" b="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100" b="0" dirty="0" err="1" smtClean="0">
                <a:solidFill>
                  <a:srgbClr val="000000"/>
                </a:solidFill>
                <a:latin typeface="Verdana" pitchFamily="34" charset="0"/>
              </a:rPr>
              <a:t>Objectifs</a:t>
            </a:r>
            <a:endParaRPr lang="en-US" sz="21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2100" b="0" dirty="0" smtClean="0">
                <a:solidFill>
                  <a:srgbClr val="000000"/>
                </a:solidFill>
                <a:latin typeface="Verdana" pitchFamily="34" charset="0"/>
              </a:rPr>
              <a:t>Éléments </a:t>
            </a:r>
            <a:r>
              <a:rPr lang="fr-FR" sz="2100" b="0" dirty="0">
                <a:solidFill>
                  <a:srgbClr val="000000"/>
                </a:solidFill>
                <a:latin typeface="Verdana" pitchFamily="34" charset="0"/>
              </a:rPr>
              <a:t>du programme de </a:t>
            </a:r>
            <a:r>
              <a:rPr lang="fr-FR" sz="2100" b="0" dirty="0" smtClean="0">
                <a:solidFill>
                  <a:srgbClr val="000000"/>
                </a:solidFill>
                <a:latin typeface="Verdana" pitchFamily="34" charset="0"/>
              </a:rPr>
              <a:t>formation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100" b="0" dirty="0" err="1" smtClean="0">
                <a:solidFill>
                  <a:srgbClr val="000000"/>
                </a:solidFill>
                <a:latin typeface="Verdana" pitchFamily="34" charset="0"/>
              </a:rPr>
              <a:t>Nombre</a:t>
            </a:r>
            <a:r>
              <a:rPr lang="en-US" sz="2100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2100" b="0" dirty="0" err="1">
                <a:solidFill>
                  <a:srgbClr val="000000"/>
                </a:solidFill>
                <a:latin typeface="Verdana" pitchFamily="34" charset="0"/>
              </a:rPr>
              <a:t>estimatif</a:t>
            </a:r>
            <a:r>
              <a:rPr lang="en-US" sz="2100" b="0" dirty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2100" b="0" dirty="0" err="1" smtClean="0">
                <a:solidFill>
                  <a:srgbClr val="000000"/>
                </a:solidFill>
                <a:latin typeface="Verdana" pitchFamily="34" charset="0"/>
              </a:rPr>
              <a:t>stagiaires</a:t>
            </a:r>
            <a:endParaRPr lang="en-US" sz="21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100" b="0" dirty="0" smtClean="0">
                <a:solidFill>
                  <a:srgbClr val="000000"/>
                </a:solidFill>
                <a:latin typeface="Verdana" pitchFamily="34" charset="0"/>
              </a:rPr>
              <a:t>Perspectives </a:t>
            </a:r>
            <a:r>
              <a:rPr lang="en-US" sz="2100" b="0" dirty="0" err="1">
                <a:solidFill>
                  <a:srgbClr val="000000"/>
                </a:solidFill>
                <a:latin typeface="Verdana" pitchFamily="34" charset="0"/>
              </a:rPr>
              <a:t>d’emploi</a:t>
            </a:r>
            <a:r>
              <a:rPr lang="en-US" sz="2100" b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21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100" b="0" dirty="0" err="1" smtClean="0">
                <a:solidFill>
                  <a:srgbClr val="000000"/>
                </a:solidFill>
                <a:latin typeface="Verdana" pitchFamily="34" charset="0"/>
              </a:rPr>
              <a:t>Comité</a:t>
            </a:r>
            <a:r>
              <a:rPr lang="en-US" sz="2100" b="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2100" b="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endParaRPr lang="en-US" sz="21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Étape</a:t>
            </a:r>
            <a:r>
              <a:rPr lang="en-US" sz="3600" dirty="0">
                <a:solidFill>
                  <a:srgbClr val="000000"/>
                </a:solidFill>
                <a:latin typeface="Verdana" pitchFamily="34" charset="0"/>
              </a:rPr>
              <a:t> 2 : </a:t>
            </a:r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Demande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64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95536" y="692696"/>
            <a:ext cx="8291512" cy="935757"/>
          </a:xfrm>
        </p:spPr>
        <p:txBody>
          <a:bodyPr/>
          <a:lstStyle/>
          <a:p>
            <a:r>
              <a:rPr lang="en-US" sz="3600" b="1" kern="1200" dirty="0" err="1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Étape</a:t>
            </a:r>
            <a:r>
              <a:rPr lang="en-US" sz="3600" b="1" kern="1200" dirty="0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 2 : </a:t>
            </a:r>
            <a:r>
              <a:rPr lang="en-US" sz="3600" b="1" kern="1200" dirty="0" err="1">
                <a:solidFill>
                  <a:srgbClr val="000000"/>
                </a:solidFill>
                <a:latin typeface="Verdana" pitchFamily="34" charset="0"/>
                <a:ea typeface="+mn-ea"/>
                <a:cs typeface="+mn-cs"/>
              </a:rPr>
              <a:t>Demande</a:t>
            </a:r>
            <a:endParaRPr lang="en-US" sz="3600" b="1" kern="1200" dirty="0">
              <a:solidFill>
                <a:srgbClr val="000000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95536" y="1844824"/>
            <a:ext cx="8229600" cy="383304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CA" sz="24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fr-FR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Justification du budget (formule libre, 2 pages</a:t>
            </a:r>
            <a:r>
              <a:rPr lang="fr-FR" sz="22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fr-FR" sz="2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fr-FR" sz="22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Appui </a:t>
            </a:r>
            <a:r>
              <a:rPr lang="fr-FR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d’autres sources (formule libre, 2 pages)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plus une </a:t>
            </a:r>
            <a:r>
              <a:rPr lang="fr-FR" sz="2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lettre d’appui de l’université principale </a:t>
            </a:r>
            <a:r>
              <a:rPr lang="en-US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2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Liste</a:t>
            </a:r>
            <a:r>
              <a:rPr lang="en-US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contributions de </a:t>
            </a:r>
            <a:r>
              <a:rPr lang="en-US" sz="22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l’université</a:t>
            </a:r>
            <a:endParaRPr lang="en-US" sz="22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fr-FR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Description détaillée de son appui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fr-FR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 </a:t>
            </a:r>
            <a:r>
              <a:rPr lang="fr-FR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programme de </a:t>
            </a:r>
            <a:r>
              <a:rPr lang="fr-FR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fr-FR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 </a:t>
            </a:r>
            <a:r>
              <a:rPr lang="fr-FR" sz="2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assurer la viabilité </a:t>
            </a:r>
            <a:r>
              <a:rPr lang="fr-FR" sz="2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programme</a:t>
            </a:r>
            <a:endParaRPr lang="en-US" sz="22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fr-CA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Exigences supplémentaires pour les demandes du volet industriel</a:t>
            </a:r>
            <a:endParaRPr lang="en-CA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600" y="2132856"/>
            <a:ext cx="7920880" cy="3733875"/>
          </a:xfrm>
        </p:spPr>
        <p:txBody>
          <a:bodyPr/>
          <a:lstStyle/>
          <a:p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Compétences considérées comme essentielles dans le secteur industriel</a:t>
            </a:r>
          </a:p>
          <a:p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Contribuer à accroître l’employabilité des stagiaires dans le secteur industriel</a:t>
            </a:r>
          </a:p>
          <a:p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Renseignements détaillés sur les stages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8144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fr-CA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Exigences supplémentaires pour les demandes du volet industriel</a:t>
            </a:r>
            <a:endParaRPr lang="en-C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16832"/>
            <a:ext cx="8435280" cy="4209331"/>
          </a:xfrm>
        </p:spPr>
        <p:txBody>
          <a:bodyPr/>
          <a:lstStyle/>
          <a:p>
            <a:endParaRPr lang="fr-CA" b="1" u="sng" dirty="0" smtClean="0"/>
          </a:p>
          <a:p>
            <a:r>
              <a:rPr lang="fr-CA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Lettre d’intention (Étape 1)</a:t>
            </a:r>
          </a:p>
          <a:p>
            <a:endParaRPr lang="fr-CA" sz="24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fr-CA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lettre ou un courriel </a:t>
            </a:r>
            <a:r>
              <a:rPr lang="fr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ou des partenaires industriels confirmant:</a:t>
            </a:r>
            <a:endParaRPr lang="en-CA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</a:t>
            </a: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u’un représentant du milieu industriel siègera sur le Comité de programme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L’intention d’accueillir des stagiaires</a:t>
            </a:r>
          </a:p>
        </p:txBody>
      </p:sp>
    </p:spTree>
    <p:extLst>
      <p:ext uri="{BB962C8B-B14F-4D97-AF65-F5344CB8AC3E}">
        <p14:creationId xmlns:p14="http://schemas.microsoft.com/office/powerpoint/2010/main" val="40656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1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3075" name="Rectangle 2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3850" y="1773238"/>
            <a:ext cx="8604250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Le Programme FONCER appuie la formation d’équipes composées d’étudiants et de stagiaires postdoctoraux hautement qualifiés du Canada et d’autres pays grâce à des programmes de formation novateurs 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endParaRPr lang="en-US" sz="2400" b="0" dirty="0">
              <a:solidFill>
                <a:srgbClr val="000000"/>
              </a:solidFill>
              <a:latin typeface="Verdana" pitchFamily="34" charset="0"/>
            </a:endParaRPr>
          </a:p>
          <a:p>
            <a:pPr marL="739775" lvl="2" indent="-168275">
              <a:spcBef>
                <a:spcPct val="20000"/>
              </a:spcBef>
              <a:spcAft>
                <a:spcPct val="25000"/>
              </a:spcAft>
              <a:buSzPct val="65000"/>
              <a:buFontTx/>
              <a:buChar char="•"/>
            </a:pP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qui encouragent les approches axées sur la collaboration et l’intégration et relèvent des défis scientifiques de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taille;</a:t>
            </a:r>
          </a:p>
          <a:p>
            <a:pPr marL="739775" lvl="2" indent="-168275">
              <a:spcBef>
                <a:spcPct val="20000"/>
              </a:spcBef>
              <a:spcAft>
                <a:spcPct val="25000"/>
              </a:spcAft>
              <a:buSzPct val="65000"/>
              <a:buFontTx/>
              <a:buChar char="•"/>
            </a:pP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qui aident les nouveaux chercheurs à passer du rôle de stagiaires à celui d’employés productifs au sein de la population active canadienne.</a:t>
            </a:r>
            <a:endParaRPr lang="en-CA" sz="24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076" name="Text Box 2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33485" y="849137"/>
            <a:ext cx="71849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dirty="0" err="1" smtClean="0">
                <a:solidFill>
                  <a:srgbClr val="000000"/>
                </a:solidFill>
                <a:latin typeface="Verdana" pitchFamily="34" charset="0"/>
              </a:rPr>
              <a:t>Objectifs</a:t>
            </a:r>
            <a:r>
              <a:rPr lang="en-US" sz="4000" dirty="0" smtClean="0">
                <a:solidFill>
                  <a:srgbClr val="000000"/>
                </a:solidFill>
                <a:latin typeface="Verdana" pitchFamily="34" charset="0"/>
              </a:rPr>
              <a:t> du </a:t>
            </a:r>
            <a:r>
              <a:rPr lang="en-US" sz="4000" dirty="0" err="1">
                <a:solidFill>
                  <a:srgbClr val="000000"/>
                </a:solidFill>
                <a:latin typeface="Verdana" pitchFamily="34" charset="0"/>
              </a:rPr>
              <a:t>p</a:t>
            </a:r>
            <a:r>
              <a:rPr lang="en-US" sz="4000" dirty="0" err="1" smtClean="0">
                <a:solidFill>
                  <a:srgbClr val="000000"/>
                </a:solidFill>
                <a:latin typeface="Verdana" pitchFamily="34" charset="0"/>
              </a:rPr>
              <a:t>rogramme</a:t>
            </a:r>
            <a:endParaRPr lang="en-US" sz="40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440160"/>
          </a:xfrm>
        </p:spPr>
        <p:txBody>
          <a:bodyPr/>
          <a:lstStyle/>
          <a:p>
            <a:r>
              <a:rPr lang="fr-CA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Exigences supplémentaires pour les demandes du volet industriel</a:t>
            </a:r>
            <a:endParaRPr lang="en-CA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844824"/>
            <a:ext cx="8136904" cy="4309939"/>
          </a:xfrm>
        </p:spPr>
        <p:txBody>
          <a:bodyPr/>
          <a:lstStyle/>
          <a:p>
            <a:r>
              <a:rPr lang="fr-CA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Demande (Étape 2)</a:t>
            </a:r>
          </a:p>
          <a:p>
            <a:endParaRPr lang="fr-CA" sz="1100" b="1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fr-CA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plus trois lettres du/ ou des collaborateurs industriels</a:t>
            </a:r>
            <a:r>
              <a:rPr lang="fr-CA" sz="24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CA" sz="24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confirmant:</a:t>
            </a:r>
            <a:endParaRPr lang="en-CA" sz="2400" b="1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L’engagement d’un collaborateur industriel à siéger au Comité de programme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L’engagement à accueillir des stagiaires pour une période  représentant au moins 20% de la durée de la formation des stagiaires.  Des accords doivent avoir été conclus et être respectés (si la demande est retenue)</a:t>
            </a:r>
          </a:p>
        </p:txBody>
      </p:sp>
    </p:spTree>
    <p:extLst>
      <p:ext uri="{BB962C8B-B14F-4D97-AF65-F5344CB8AC3E}">
        <p14:creationId xmlns:p14="http://schemas.microsoft.com/office/powerpoint/2010/main" val="8067586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908050"/>
            <a:ext cx="8229600" cy="720725"/>
          </a:xfrm>
        </p:spPr>
        <p:txBody>
          <a:bodyPr/>
          <a:lstStyle/>
          <a:p>
            <a:pPr eaLnBrk="1" hangingPunct="1"/>
            <a:r>
              <a:rPr lang="fr-CA" sz="32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Collaboration internationale – DFG</a:t>
            </a:r>
            <a:endParaRPr lang="en-US" sz="32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99591" y="1916113"/>
            <a:ext cx="7798321" cy="4525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sz="24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Étape 1</a:t>
            </a:r>
          </a:p>
          <a:p>
            <a:pPr marL="0" indent="0" eaLnBrk="1" hangingPunct="1">
              <a:buNone/>
            </a:pP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Proposition préliminaire présentée </a:t>
            </a:r>
            <a:r>
              <a:rPr lang="fr-FR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la </a:t>
            </a:r>
            <a:r>
              <a:rPr lang="fr-FR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DFG</a:t>
            </a:r>
            <a:endParaRPr lang="fr-FR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fr-CA" sz="24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fr-CA" sz="24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Étape 2</a:t>
            </a:r>
          </a:p>
          <a:p>
            <a:pPr marL="0" indent="0" eaLnBrk="1" hangingPunct="1">
              <a:buNone/>
            </a:pP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Les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chercheurs allemands soumettent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demande</a:t>
            </a:r>
          </a:p>
          <a:p>
            <a:pPr marL="0" indent="0" eaLnBrk="1" hangingPunct="1">
              <a:buNone/>
            </a:pP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à la 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DFG</a:t>
            </a:r>
            <a:b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Les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chercheurs canadiens présenter une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demande u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CRSNG</a:t>
            </a:r>
            <a:endParaRPr lang="en-CA" sz="24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908050"/>
            <a:ext cx="8229600" cy="720725"/>
          </a:xfrm>
        </p:spPr>
        <p:txBody>
          <a:bodyPr/>
          <a:lstStyle/>
          <a:p>
            <a:pPr eaLnBrk="1" hangingPunct="1"/>
            <a:r>
              <a:rPr lang="fr-CA" sz="2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Collaboration </a:t>
            </a:r>
            <a:r>
              <a:rPr lang="fr-CA" sz="2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internationale – FAPESP</a:t>
            </a:r>
            <a:endParaRPr lang="en-US" sz="2800" b="1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Présentation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d’une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lettre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d’intention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CRSNG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accompagnée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d’un plan conjoint succinct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defRPr/>
            </a:pP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Présentation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d’une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 CRSNG et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évaluation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cette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dernière</a:t>
            </a: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 la FAPESP</a:t>
            </a:r>
          </a:p>
          <a:p>
            <a:pPr eaLnBrk="1" hangingPunct="1">
              <a:defRPr/>
            </a:pPr>
            <a:endParaRPr lang="en-US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CA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Processus</a:t>
            </a:r>
            <a:r>
              <a:rPr lang="en-CA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CA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sélection</a:t>
            </a:r>
            <a:r>
              <a:rPr lang="en-CA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 eaLnBrk="1" hangingPunct="1">
              <a:buNone/>
              <a:defRPr/>
            </a:pPr>
            <a:endParaRPr lang="en-US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en-CA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Décision</a:t>
            </a:r>
            <a:r>
              <a:rPr lang="en-CA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CA" sz="24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financement</a:t>
            </a:r>
            <a:r>
              <a:rPr lang="en-CA" sz="2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4579" name="Text 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23962" y="1052736"/>
            <a:ext cx="71644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Statistiques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sur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</a:rPr>
              <a:t> les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concours</a:t>
            </a:r>
            <a:endParaRPr lang="en-US" sz="32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61912949"/>
              </p:ext>
            </p:extLst>
          </p:nvPr>
        </p:nvGraphicFramePr>
        <p:xfrm>
          <a:off x="1043608" y="1637511"/>
          <a:ext cx="7128793" cy="416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425"/>
                <a:gridCol w="1141441"/>
                <a:gridCol w="1141441"/>
                <a:gridCol w="1205743"/>
                <a:gridCol w="1205743"/>
              </a:tblGrid>
              <a:tr h="144264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150000"/>
                        </a:lnSpc>
                      </a:pP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  <a:endParaRPr lang="en-CA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  <a:endParaRPr lang="en-CA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/>
                </a:tc>
              </a:tr>
              <a:tr h="144264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150000"/>
                        </a:lnSpc>
                      </a:pP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Nombre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lettres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d’intention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reçues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103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120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  125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114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Nombre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candidats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invités</a:t>
                      </a:r>
                      <a:r>
                        <a:rPr lang="en-US" sz="1800" b="0" kern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à </a:t>
                      </a:r>
                      <a:r>
                        <a:rPr lang="en-US" sz="1800" b="0" kern="1200" baseline="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présenter</a:t>
                      </a:r>
                      <a:r>
                        <a:rPr lang="en-US" sz="1800" b="0" kern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en-US" sz="1800" b="0" kern="1200" baseline="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demande</a:t>
                      </a: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	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50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48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Nombre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kern="1200" baseline="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demandes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reçues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solidFill>
                            <a:srgbClr val="000000"/>
                          </a:solidFill>
                        </a:rPr>
                        <a:t>48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solidFill>
                            <a:srgbClr val="000000"/>
                          </a:solidFill>
                        </a:rPr>
                        <a:t>47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Nombre</a:t>
                      </a:r>
                      <a:r>
                        <a:rPr lang="en-US" sz="1800" b="0" kern="1200" dirty="0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de subventions </a:t>
                      </a:r>
                      <a:r>
                        <a:rPr lang="en-US" sz="1800" b="0" kern="1200" dirty="0" err="1" smtClean="0">
                          <a:solidFill>
                            <a:srgbClr val="00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accordées</a:t>
                      </a:r>
                      <a:endParaRPr lang="en-CA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15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15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solidFill>
                            <a:srgbClr val="000000"/>
                          </a:solidFill>
                        </a:rPr>
                        <a:t>17</a:t>
                      </a:r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au plus 17</a:t>
                      </a:r>
                      <a:endParaRPr lang="en-CA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endParaRPr lang="en-CA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ZoneTexte 1"/>
          <p:cNvSpPr txBox="1"/>
          <p:nvPr>
            <p:custDataLst>
              <p:tags r:id="rId4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11560" y="1196975"/>
            <a:ext cx="705678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rgbClr val="000000"/>
                </a:solidFill>
                <a:latin typeface="Verdana" pitchFamily="34" charset="0"/>
              </a:rPr>
              <a:t>Dates </a:t>
            </a:r>
            <a:r>
              <a:rPr lang="en-US" sz="4000" dirty="0" err="1">
                <a:solidFill>
                  <a:srgbClr val="000000"/>
                </a:solidFill>
                <a:latin typeface="Verdana" pitchFamily="34" charset="0"/>
              </a:rPr>
              <a:t>i</a:t>
            </a:r>
            <a:r>
              <a:rPr lang="en-US" sz="4000" dirty="0" err="1" smtClean="0">
                <a:solidFill>
                  <a:srgbClr val="000000"/>
                </a:solidFill>
                <a:latin typeface="Verdana" pitchFamily="34" charset="0"/>
              </a:rPr>
              <a:t>mportantes</a:t>
            </a:r>
            <a:endParaRPr lang="en-US" sz="40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5288" y="2349500"/>
            <a:ext cx="838835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Mars ou avril :	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Date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limite de présentation des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			lettres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d’intention (universités) </a:t>
            </a:r>
            <a:endParaRPr lang="fr-FR" sz="24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1</a:t>
            </a:r>
            <a:r>
              <a:rPr lang="fr-FR" sz="2400" b="0" baseline="30000" dirty="0">
                <a:solidFill>
                  <a:srgbClr val="000000"/>
                </a:solidFill>
                <a:latin typeface="Verdana" pitchFamily="34" charset="0"/>
              </a:rPr>
              <a:t>er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 mai :	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	Date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limite de présentation des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			lettres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d’intention (CRSNG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US" sz="2400" b="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30 juin :		Invitation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à présenter une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				demande</a:t>
            </a:r>
            <a:endParaRPr lang="en-US" sz="2400" b="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22 </a:t>
            </a:r>
            <a:r>
              <a:rPr lang="en-US" sz="2400" b="0" dirty="0" err="1">
                <a:solidFill>
                  <a:srgbClr val="000000"/>
                </a:solidFill>
                <a:latin typeface="Verdana" pitchFamily="34" charset="0"/>
              </a:rPr>
              <a:t>s</a:t>
            </a:r>
            <a:r>
              <a:rPr lang="en-US" sz="2400" b="0" dirty="0" err="1" smtClean="0">
                <a:solidFill>
                  <a:srgbClr val="000000"/>
                </a:solidFill>
                <a:latin typeface="Verdana" pitchFamily="34" charset="0"/>
              </a:rPr>
              <a:t>eptembre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Date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limite de présentation des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			demandes (CRSNG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)</a:t>
            </a:r>
            <a:endParaRPr lang="en-US" sz="24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>
          <a:xfrm>
            <a:off x="0" y="908720"/>
            <a:ext cx="2736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</a:rPr>
              <a:t>Description du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</a:rPr>
              <a:t>P</a:t>
            </a:r>
            <a:r>
              <a:rPr lang="en-US" sz="2800" dirty="0" err="1" smtClean="0">
                <a:solidFill>
                  <a:srgbClr val="000000"/>
                </a:solidFill>
                <a:latin typeface="Verdana" pitchFamily="34" charset="0"/>
              </a:rPr>
              <a:t>rogramme</a:t>
            </a:r>
            <a:r>
              <a:rPr lang="en-US" sz="2800" dirty="0" smtClean="0">
                <a:solidFill>
                  <a:srgbClr val="000000"/>
                </a:solidFill>
                <a:latin typeface="Verdana" pitchFamily="34" charset="0"/>
              </a:rPr>
              <a:t> FONCER :</a:t>
            </a:r>
          </a:p>
          <a:p>
            <a:pPr algn="ctr" eaLnBrk="1" hangingPunct="1"/>
            <a:r>
              <a:rPr lang="en-US" sz="1600" dirty="0" smtClean="0">
                <a:solidFill>
                  <a:srgbClr val="000000"/>
                </a:solidFill>
                <a:latin typeface="Verdana" pitchFamily="34" charset="0"/>
                <a:hlinkClick r:id="rId5"/>
              </a:rPr>
              <a:t>http://www.nserc-crsng.gc.ca/professors-professeurs/grants-subs/create-foncer_fra.asp</a:t>
            </a:r>
            <a:endParaRPr lang="en-US" sz="16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323" y="0"/>
            <a:ext cx="5197189" cy="686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Isosceles Triangle 4"/>
          <p:cNvSpPr/>
          <p:nvPr>
            <p:custDataLst>
              <p:tags r:id="rId2"/>
            </p:custDataLst>
          </p:nvPr>
        </p:nvSpPr>
        <p:spPr bwMode="auto">
          <a:xfrm rot="5400000">
            <a:off x="4662010" y="6274376"/>
            <a:ext cx="396044" cy="432048"/>
          </a:xfrm>
          <a:prstGeom prst="triangle">
            <a:avLst/>
          </a:prstGeom>
          <a:solidFill>
            <a:srgbClr val="92D050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88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5603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8314" y="1628800"/>
            <a:ext cx="8229600" cy="41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Description du </a:t>
            </a: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FONCER :</a:t>
            </a:r>
            <a:endParaRPr lang="en-US" sz="2400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http://www.nserc-crsng.gc.ca/Professors-Professeurs/Grants-Subs/CREATE-FONCER_fra.asp</a:t>
            </a:r>
            <a:endParaRPr lang="en-US" sz="2400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Administratrice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concours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: </a:t>
            </a:r>
            <a:b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CA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Paule Boulanger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Administratrice</a:t>
            </a:r>
            <a:r>
              <a:rPr lang="en-US" sz="24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CA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(titulaires d’une subvention) : L</a:t>
            </a: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auren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Remmler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fr-CA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Adjointe de programme : Lise </a:t>
            </a:r>
            <a:r>
              <a:rPr lang="fr-CA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Bériault</a:t>
            </a:r>
            <a:endParaRPr lang="en-US" sz="2400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Courriel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</a:t>
            </a:r>
            <a:r>
              <a:rPr lang="en-US" sz="24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foncer@nserc-crsng.gc.ca </a:t>
            </a:r>
            <a:endParaRPr lang="en-US" sz="2400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Tél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:</a:t>
            </a:r>
            <a:r>
              <a:rPr lang="en-US" sz="24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613-943-1363</a:t>
            </a:r>
            <a:endParaRPr lang="en-US" sz="2400" b="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8314" y="765175"/>
            <a:ext cx="82296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300" dirty="0" err="1" smtClean="0">
                <a:solidFill>
                  <a:srgbClr val="000000"/>
                </a:solidFill>
                <a:latin typeface="Verdana" pitchFamily="34" charset="0"/>
              </a:rPr>
              <a:t>Renseignements</a:t>
            </a:r>
            <a:r>
              <a:rPr lang="en-US" sz="33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3300" dirty="0" err="1" smtClean="0">
                <a:solidFill>
                  <a:srgbClr val="000000"/>
                </a:solidFill>
                <a:latin typeface="Verdana" pitchFamily="34" charset="0"/>
              </a:rPr>
              <a:t>supplémentaires</a:t>
            </a:r>
            <a:endParaRPr lang="en-US" sz="33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endParaRPr lang="en-US" sz="4000" i="1">
              <a:solidFill>
                <a:schemeClr val="tx2"/>
              </a:solidFill>
              <a:latin typeface="Lucida Calligraphy" pitchFamily="66" charset="0"/>
            </a:endParaRPr>
          </a:p>
        </p:txBody>
      </p:sp>
      <p:sp>
        <p:nvSpPr>
          <p:cNvPr id="4099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908721"/>
            <a:ext cx="8281292" cy="4814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60363" indent="-360363" algn="ctr">
              <a:spcBef>
                <a:spcPct val="3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</a:rPr>
              <a:t>Le </a:t>
            </a:r>
            <a:r>
              <a:rPr lang="en-US" sz="3200" dirty="0" err="1">
                <a:solidFill>
                  <a:srgbClr val="000000"/>
                </a:solidFill>
                <a:latin typeface="Verdana" pitchFamily="34" charset="0"/>
              </a:rPr>
              <a:t>P</a:t>
            </a:r>
            <a:r>
              <a:rPr lang="en-US" sz="3200" dirty="0" err="1" smtClean="0">
                <a:solidFill>
                  <a:srgbClr val="000000"/>
                </a:solidFill>
                <a:latin typeface="Verdana" pitchFamily="34" charset="0"/>
              </a:rPr>
              <a:t>rogramme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</a:rPr>
              <a:t> FONCER </a:t>
            </a:r>
            <a:r>
              <a:rPr lang="en-US" sz="3200" dirty="0" err="1" smtClean="0">
                <a:solidFill>
                  <a:srgbClr val="000000"/>
                </a:solidFill>
                <a:latin typeface="Verdana" pitchFamily="34" charset="0"/>
              </a:rPr>
              <a:t>favorise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</a:rPr>
              <a:t> :</a:t>
            </a:r>
          </a:p>
          <a:p>
            <a:pPr marL="360363" indent="-360363" algn="ctr">
              <a:spcBef>
                <a:spcPct val="30000"/>
              </a:spcBef>
            </a:pPr>
            <a:endParaRPr lang="en-US" sz="14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Verdana" pitchFamily="34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</a:rPr>
              <a:t>es </a:t>
            </a:r>
            <a:r>
              <a:rPr lang="en-US" sz="2400" dirty="0" err="1" smtClean="0">
                <a:solidFill>
                  <a:srgbClr val="000000"/>
                </a:solidFill>
                <a:latin typeface="Verdana" pitchFamily="34" charset="0"/>
              </a:rPr>
              <a:t>expériences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</a:rPr>
              <a:t> de formation </a:t>
            </a:r>
            <a:r>
              <a:rPr lang="en-US" sz="2400" dirty="0" err="1" smtClean="0">
                <a:solidFill>
                  <a:srgbClr val="000000"/>
                </a:solidFill>
                <a:latin typeface="Verdana" pitchFamily="34" charset="0"/>
              </a:rPr>
              <a:t>enrichies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</a:rPr>
              <a:t>;</a:t>
            </a:r>
            <a:endParaRPr lang="en-CA" sz="2400" dirty="0">
              <a:solidFill>
                <a:srgbClr val="000000"/>
              </a:solidFill>
              <a:latin typeface="Verdana" pitchFamily="34" charset="0"/>
            </a:endParaRP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400" dirty="0" err="1">
                <a:solidFill>
                  <a:srgbClr val="000000"/>
                </a:solidFill>
                <a:latin typeface="Verdana" pitchFamily="34" charset="0"/>
              </a:rPr>
              <a:t>u</a:t>
            </a:r>
            <a:r>
              <a:rPr lang="en-CA" sz="2400" dirty="0" err="1" smtClean="0">
                <a:solidFill>
                  <a:srgbClr val="000000"/>
                </a:solidFill>
                <a:latin typeface="Verdana" pitchFamily="34" charset="0"/>
              </a:rPr>
              <a:t>ne</a:t>
            </a:r>
            <a:r>
              <a:rPr lang="en-CA" sz="24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Verdana" pitchFamily="34" charset="0"/>
              </a:rPr>
              <a:t>meilleure</a:t>
            </a:r>
            <a:r>
              <a:rPr lang="en-CA" sz="24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sz="2400" dirty="0" err="1" smtClean="0">
                <a:solidFill>
                  <a:srgbClr val="000000"/>
                </a:solidFill>
                <a:latin typeface="Verdana" pitchFamily="34" charset="0"/>
              </a:rPr>
              <a:t>employabilité</a:t>
            </a:r>
            <a:r>
              <a:rPr lang="en-CA" sz="2400" dirty="0" smtClean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le </a:t>
            </a:r>
            <a:r>
              <a:rPr lang="fr-FR" sz="2400" dirty="0">
                <a:solidFill>
                  <a:srgbClr val="000000"/>
                </a:solidFill>
                <a:latin typeface="Verdana" pitchFamily="34" charset="0"/>
              </a:rPr>
              <a:t>perfectionnement des compétences </a:t>
            </a:r>
            <a:r>
              <a:rPr lang="fr-FR" sz="2400" dirty="0" smtClean="0">
                <a:solidFill>
                  <a:srgbClr val="000000"/>
                </a:solidFill>
                <a:latin typeface="Verdana" pitchFamily="34" charset="0"/>
              </a:rPr>
              <a:t>professionnelles;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la </a:t>
            </a:r>
            <a:r>
              <a:rPr lang="en-CA" sz="2400" b="0" dirty="0">
                <a:solidFill>
                  <a:srgbClr val="000000"/>
                </a:solidFill>
                <a:latin typeface="Verdana" pitchFamily="34" charset="0"/>
              </a:rPr>
              <a:t>collaboration avec </a:t>
            </a:r>
            <a:r>
              <a:rPr lang="en-CA" sz="2400" b="0" dirty="0" err="1" smtClean="0">
                <a:solidFill>
                  <a:srgbClr val="000000"/>
                </a:solidFill>
                <a:latin typeface="Verdana" pitchFamily="34" charset="0"/>
              </a:rPr>
              <a:t>l’industrie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la </a:t>
            </a:r>
            <a:r>
              <a:rPr lang="en-CA" sz="2400" b="0" dirty="0" err="1">
                <a:solidFill>
                  <a:srgbClr val="000000"/>
                </a:solidFill>
                <a:latin typeface="Verdana" pitchFamily="34" charset="0"/>
              </a:rPr>
              <a:t>mobilité</a:t>
            </a:r>
            <a:r>
              <a:rPr lang="en-CA" sz="2400" b="0" dirty="0">
                <a:solidFill>
                  <a:srgbClr val="000000"/>
                </a:solidFill>
                <a:latin typeface="Verdana" pitchFamily="34" charset="0"/>
              </a:rPr>
              <a:t> des </a:t>
            </a:r>
            <a:r>
              <a:rPr lang="en-CA" sz="2400" b="0" dirty="0" err="1" smtClean="0">
                <a:solidFill>
                  <a:srgbClr val="000000"/>
                </a:solidFill>
                <a:latin typeface="Verdana" pitchFamily="34" charset="0"/>
              </a:rPr>
              <a:t>étudiants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;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la </a:t>
            </a:r>
            <a:r>
              <a:rPr lang="en-CA" sz="2400" b="0" dirty="0" err="1" smtClean="0">
                <a:solidFill>
                  <a:srgbClr val="000000"/>
                </a:solidFill>
                <a:latin typeface="Verdana" pitchFamily="34" charset="0"/>
              </a:rPr>
              <a:t>recherche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sz="2400" b="0" dirty="0" err="1" smtClean="0">
                <a:solidFill>
                  <a:srgbClr val="000000"/>
                </a:solidFill>
                <a:latin typeface="Verdana" pitchFamily="34" charset="0"/>
              </a:rPr>
              <a:t>interdisciplinaire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CA" sz="24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endParaRPr lang="en-US" sz="4000" i="1">
              <a:solidFill>
                <a:schemeClr val="tx2"/>
              </a:solidFill>
              <a:latin typeface="Lucida Calligraphy" pitchFamily="66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2204864"/>
            <a:ext cx="7921625" cy="3878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Nature </a:t>
            </a:r>
            <a:r>
              <a:rPr lang="en-CA" sz="2400" b="0" dirty="0" err="1" smtClean="0">
                <a:solidFill>
                  <a:srgbClr val="000000"/>
                </a:solidFill>
                <a:latin typeface="Verdana" pitchFamily="34" charset="0"/>
              </a:rPr>
              <a:t>novatrice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 du programme</a:t>
            </a: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Milieu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fort propice à la formation </a:t>
            </a:r>
            <a:endParaRPr lang="fr-FR" sz="24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E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xcellence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des chercheurs et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leur réussite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en matière de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formation</a:t>
            </a: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C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apacité des chercheurs à monter la barre en ce qui concerne les pratiques exemplaires en matière de formation</a:t>
            </a:r>
            <a:endParaRPr lang="en-CA" sz="2400" b="0" dirty="0">
              <a:solidFill>
                <a:srgbClr val="000000"/>
              </a:solidFill>
              <a:latin typeface="Verdana" pitchFamily="34" charset="0"/>
            </a:endParaRP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Programme favorisant la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collaboration </a:t>
            </a:r>
            <a:r>
              <a:rPr lang="en-CA" sz="2400" b="0" dirty="0">
                <a:solidFill>
                  <a:srgbClr val="000000"/>
                </a:solidFill>
                <a:latin typeface="Verdana" pitchFamily="34" charset="0"/>
              </a:rPr>
              <a:t>et 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la </a:t>
            </a:r>
            <a:r>
              <a:rPr lang="en-CA" sz="2400" b="0" dirty="0" err="1" smtClean="0">
                <a:solidFill>
                  <a:srgbClr val="000000"/>
                </a:solidFill>
                <a:latin typeface="Verdana" pitchFamily="34" charset="0"/>
              </a:rPr>
              <a:t>sensibilisation</a:t>
            </a:r>
            <a:r>
              <a:rPr lang="en-CA" sz="2400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CA" sz="2400" b="0" dirty="0">
                <a:solidFill>
                  <a:srgbClr val="000000"/>
                </a:solidFill>
                <a:latin typeface="Verdana" pitchFamily="34" charset="0"/>
              </a:rPr>
              <a:t>aux occasions </a:t>
            </a:r>
            <a:r>
              <a:rPr lang="en-CA" sz="2400" b="0" dirty="0" err="1">
                <a:solidFill>
                  <a:srgbClr val="000000"/>
                </a:solidFill>
                <a:latin typeface="Verdana" pitchFamily="34" charset="0"/>
              </a:rPr>
              <a:t>internationales</a:t>
            </a:r>
            <a:endParaRPr lang="en-CA" sz="2400" b="0" dirty="0">
              <a:solidFill>
                <a:srgbClr val="000000"/>
              </a:solidFill>
              <a:latin typeface="Verdana" pitchFamily="34" charset="0"/>
            </a:endParaRP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</a:pPr>
            <a:endParaRPr lang="en-CA" sz="2000" b="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1520" y="764704"/>
            <a:ext cx="84969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70000"/>
            </a:pPr>
            <a:r>
              <a:rPr lang="en-CA" sz="2800" dirty="0" err="1" smtClean="0">
                <a:solidFill>
                  <a:srgbClr val="000000"/>
                </a:solidFill>
                <a:latin typeface="Verdana" pitchFamily="34" charset="0"/>
              </a:rPr>
              <a:t>Caractéristiques</a:t>
            </a:r>
            <a:r>
              <a:rPr lang="en-CA" sz="2800" dirty="0" smtClean="0">
                <a:solidFill>
                  <a:srgbClr val="000000"/>
                </a:solidFill>
                <a:latin typeface="Verdana" pitchFamily="34" charset="0"/>
              </a:rPr>
              <a:t> d’un programme de formation </a:t>
            </a:r>
            <a:r>
              <a:rPr lang="en-CA" sz="2800" dirty="0" err="1" smtClean="0">
                <a:solidFill>
                  <a:srgbClr val="000000"/>
                </a:solidFill>
                <a:latin typeface="Verdana" pitchFamily="34" charset="0"/>
              </a:rPr>
              <a:t>appuyé</a:t>
            </a:r>
            <a:r>
              <a:rPr lang="en-CA" sz="2800" dirty="0" smtClean="0">
                <a:solidFill>
                  <a:srgbClr val="000000"/>
                </a:solidFill>
                <a:latin typeface="Verdana" pitchFamily="34" charset="0"/>
              </a:rPr>
              <a:t> par </a:t>
            </a:r>
            <a:r>
              <a:rPr lang="en-CA" sz="2800" dirty="0" err="1" smtClean="0">
                <a:solidFill>
                  <a:srgbClr val="000000"/>
                </a:solidFill>
                <a:latin typeface="Verdana" pitchFamily="34" charset="0"/>
              </a:rPr>
              <a:t>une</a:t>
            </a:r>
            <a:r>
              <a:rPr lang="en-CA" sz="2800" dirty="0" smtClean="0">
                <a:solidFill>
                  <a:srgbClr val="000000"/>
                </a:solidFill>
                <a:latin typeface="Verdana" pitchFamily="34" charset="0"/>
              </a:rPr>
              <a:t> subvention FONCER</a:t>
            </a:r>
            <a:endParaRPr lang="en-CA" sz="28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979613" y="981075"/>
            <a:ext cx="62295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err="1" smtClean="0">
                <a:solidFill>
                  <a:srgbClr val="000000"/>
                </a:solidFill>
                <a:latin typeface="Verdana" pitchFamily="34" charset="0"/>
              </a:rPr>
              <a:t>Valeur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 des subventions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7775" y="1859231"/>
            <a:ext cx="74723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0" dirty="0" err="1" smtClean="0">
                <a:solidFill>
                  <a:srgbClr val="000000"/>
                </a:solidFill>
                <a:latin typeface="Verdana" pitchFamily="34" charset="0"/>
              </a:rPr>
              <a:t>Année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 1 :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		</a:t>
            </a:r>
            <a:r>
              <a:rPr lang="en-US" sz="2400" b="0" dirty="0" err="1">
                <a:solidFill>
                  <a:srgbClr val="000000"/>
                </a:solidFill>
                <a:latin typeface="Verdana" pitchFamily="34" charset="0"/>
              </a:rPr>
              <a:t>jusqu’à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 150 000 $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 err="1">
                <a:solidFill>
                  <a:srgbClr val="000000"/>
                </a:solidFill>
                <a:latin typeface="Verdana" pitchFamily="34" charset="0"/>
              </a:rPr>
              <a:t>Années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 2 à 6</a:t>
            </a:r>
            <a:r>
              <a:rPr lang="en-US" sz="2400" dirty="0" smtClean="0">
                <a:solidFill>
                  <a:srgbClr val="000000"/>
                </a:solidFill>
                <a:latin typeface="Verdana" pitchFamily="34" charset="0"/>
              </a:rPr>
              <a:t>* 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	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jusqu’à </a:t>
            </a:r>
            <a:r>
              <a:rPr lang="fr-FR" sz="2400" b="0" dirty="0">
                <a:solidFill>
                  <a:srgbClr val="000000"/>
                </a:solidFill>
                <a:latin typeface="Verdana" pitchFamily="34" charset="0"/>
              </a:rPr>
              <a:t>300 000 $ par </a:t>
            </a:r>
            <a:r>
              <a:rPr lang="fr-FR" sz="2400" b="0" dirty="0" smtClean="0">
                <a:solidFill>
                  <a:srgbClr val="000000"/>
                </a:solidFill>
                <a:latin typeface="Verdana" pitchFamily="34" charset="0"/>
              </a:rPr>
              <a:t>				année</a:t>
            </a:r>
            <a:endParaRPr lang="fr-FR" sz="2400" b="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Total </a:t>
            </a:r>
            <a:r>
              <a:rPr lang="en-US" sz="2400" b="0" dirty="0" smtClean="0">
                <a:solidFill>
                  <a:srgbClr val="000000"/>
                </a:solidFill>
                <a:latin typeface="Verdana" pitchFamily="34" charset="0"/>
              </a:rPr>
              <a:t>maximal :</a:t>
            </a:r>
            <a:r>
              <a:rPr lang="en-US" sz="2400" b="0" dirty="0">
                <a:solidFill>
                  <a:srgbClr val="000000"/>
                </a:solidFill>
                <a:latin typeface="Verdana" pitchFamily="34" charset="0"/>
              </a:rPr>
              <a:t>	1 650 000 $</a:t>
            </a:r>
          </a:p>
          <a:p>
            <a:pPr eaLnBrk="1" hangingPunct="1">
              <a:spcBef>
                <a:spcPct val="50000"/>
              </a:spcBef>
            </a:pPr>
            <a:endParaRPr lang="en-US" sz="2400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059832" y="981074"/>
            <a:ext cx="23887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err="1">
                <a:solidFill>
                  <a:srgbClr val="000000"/>
                </a:solidFill>
                <a:latin typeface="Verdana" pitchFamily="34" charset="0"/>
              </a:rPr>
              <a:t>Attentes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5576" y="1844824"/>
            <a:ext cx="7760394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*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L’octroi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du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financement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pour les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années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2 à 6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est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assujetti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à des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évaluations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favorables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 du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rendement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de la part du CRSNG. </a:t>
            </a:r>
          </a:p>
          <a:p>
            <a:pPr eaLnBrk="1" hangingPunct="1">
              <a:spcBef>
                <a:spcPct val="50000"/>
              </a:spcBef>
            </a:pP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Les titulaires de la subvention doivent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présenter régulièrement des rapports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d’étape. </a:t>
            </a:r>
          </a:p>
          <a:p>
            <a:pPr eaLnBrk="1" hangingPunct="1">
              <a:spcBef>
                <a:spcPct val="50000"/>
              </a:spcBef>
            </a:pP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Ils</a:t>
            </a: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doivent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démontrer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que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les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objectifs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proposés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notamment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en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matière de formation de personnel hautement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qualifié (PHQ), sont atteints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Les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titulaires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de la subvention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doivent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rendre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des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comptes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et respecter les engagements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énoncés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 pitchFamily="34" charset="0"/>
              </a:rPr>
              <a:t>dans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la proposition.</a:t>
            </a:r>
            <a:endParaRPr lang="en-US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99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9219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11188" y="5492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fr-FR" sz="3600" dirty="0" smtClean="0">
                <a:solidFill>
                  <a:srgbClr val="000000"/>
                </a:solidFill>
                <a:latin typeface="Verdana" pitchFamily="34" charset="0"/>
              </a:rPr>
              <a:t>Quelles sont les dépenses admissibles</a:t>
            </a:r>
            <a:r>
              <a:rPr lang="en-US" sz="3600" dirty="0" smtClean="0">
                <a:solidFill>
                  <a:srgbClr val="000000"/>
                </a:solidFill>
                <a:latin typeface="Verdana" pitchFamily="34" charset="0"/>
              </a:rPr>
              <a:t>?</a:t>
            </a:r>
            <a:endParaRPr lang="en-US" sz="3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1844675"/>
            <a:ext cx="903605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06400" indent="276225">
              <a:lnSpc>
                <a:spcPct val="50000"/>
              </a:lnSpc>
              <a:spcBef>
                <a:spcPct val="20000"/>
              </a:spcBef>
              <a:spcAft>
                <a:spcPct val="25000"/>
              </a:spcAft>
            </a:pPr>
            <a:endParaRPr lang="en-US" sz="2400" b="0">
              <a:latin typeface="Verdana" pitchFamily="34" charset="0"/>
            </a:endParaRPr>
          </a:p>
        </p:txBody>
      </p:sp>
      <p:sp>
        <p:nvSpPr>
          <p:cNvPr id="9221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750" y="1916113"/>
            <a:ext cx="8229600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moins 80 </a:t>
            </a:r>
            <a:r>
              <a:rPr lang="fr-FR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de </a:t>
            </a:r>
            <a:r>
              <a:rPr lang="fr-FR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subvention </a:t>
            </a:r>
            <a:r>
              <a:rPr lang="fr-FR" sz="18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FONCER doit être attribuée au titre des allocations versées aux </a:t>
            </a:r>
            <a:r>
              <a:rPr lang="fr-FR" sz="18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stagiaires. </a:t>
            </a:r>
            <a:endParaRPr lang="en-US" sz="1800" b="0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fr-FR" sz="18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maximum de 30 </a:t>
            </a:r>
            <a:r>
              <a:rPr lang="fr-FR" sz="18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de </a:t>
            </a:r>
            <a:r>
              <a:rPr lang="fr-FR" sz="18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cette portion peut être réparti entre les stagiaires qui ne sont pas inscrits à un programme d’études en </a:t>
            </a:r>
            <a:r>
              <a:rPr lang="fr-FR" sz="18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sciences naturelles ou en génie (SNG).</a:t>
            </a:r>
            <a:endParaRPr lang="en-US" sz="1800" b="0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222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9750" y="3361402"/>
            <a:ext cx="8229600" cy="266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fr-FR" sz="18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maximum de 20 </a:t>
            </a:r>
            <a:r>
              <a:rPr lang="fr-FR" sz="1800" b="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des </a:t>
            </a:r>
            <a:r>
              <a:rPr lang="fr-FR" sz="1800" b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fonds de la subvention FONCER peut être affecté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notamment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aux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dépenses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suivantes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en-US" sz="18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déplacements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stagiaires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conférences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échanges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stages, etc.);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en-US" sz="1800" b="0" dirty="0" err="1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’administration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 </a:t>
            </a:r>
            <a:r>
              <a:rPr lang="en-US" sz="1800" b="0" dirty="0" err="1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formation (p. ex., </a:t>
            </a:r>
            <a:r>
              <a:rPr lang="fr-FR" sz="18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salaire d’un coordonnateur de programme, deux premières années seulement</a:t>
            </a:r>
            <a:r>
              <a:rPr lang="en-US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);</a:t>
            </a:r>
            <a:endParaRPr lang="en-US" sz="1800" b="0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fr-FR" sz="18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fr-FR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diffusion </a:t>
            </a:r>
            <a:r>
              <a:rPr lang="fr-FR" sz="1800" b="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matériel de </a:t>
            </a:r>
            <a:r>
              <a:rPr lang="fr-FR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formation.</a:t>
            </a:r>
          </a:p>
          <a:p>
            <a:pPr lvl="1">
              <a:spcBef>
                <a:spcPct val="20000"/>
              </a:spcBef>
              <a:buSzPct val="50000"/>
            </a:pPr>
            <a:r>
              <a:rPr lang="fr-FR" sz="1800" b="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Remarque : Les frais de voyage des candidats et des collaborateurs ne sont pas admissibles.</a:t>
            </a:r>
            <a:endParaRPr lang="en-US" sz="1800" b="0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endParaRPr lang="en-US" sz="1800" b="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144000" lvl="1">
              <a:spcBef>
                <a:spcPct val="20000"/>
              </a:spcBef>
              <a:buSzPct val="50000"/>
            </a:pPr>
            <a:endParaRPr lang="en-US" sz="1800" b="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1444" y="620688"/>
            <a:ext cx="8229600" cy="752307"/>
          </a:xfrm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fr-FR" sz="32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Allocations </a:t>
            </a:r>
            <a:r>
              <a:rPr lang="fr-FR" sz="3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versées aux stagiaires </a:t>
            </a:r>
            <a:endParaRPr lang="en-US" sz="3200" b="1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244" name="Rectangle 13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5576" y="1412776"/>
            <a:ext cx="7561337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292100" indent="-292100">
              <a:buFontTx/>
              <a:buChar char="•"/>
            </a:pP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ucun montant minimal ou maximal</a:t>
            </a:r>
            <a:endParaRPr lang="fr-CA" b="0" dirty="0">
              <a:solidFill>
                <a:srgbClr val="000000"/>
              </a:solidFill>
              <a:latin typeface="Verdana" pitchFamily="34" charset="0"/>
            </a:endParaRPr>
          </a:p>
          <a:p>
            <a:pPr marL="292100" indent="-292100">
              <a:buFontTx/>
              <a:buChar char="•"/>
            </a:pP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Les allocations peuvent </a:t>
            </a:r>
            <a:r>
              <a:rPr lang="fr-CA" b="0" dirty="0">
                <a:solidFill>
                  <a:srgbClr val="000000"/>
                </a:solidFill>
                <a:latin typeface="Verdana" pitchFamily="34" charset="0"/>
              </a:rPr>
              <a:t>être complétées 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par d’autres sources :</a:t>
            </a:r>
          </a:p>
          <a:p>
            <a:pPr marL="749300" lvl="1" indent="-292100">
              <a:buFontTx/>
              <a:buChar char="•"/>
            </a:pPr>
            <a:r>
              <a:rPr lang="fr-CA" b="0" dirty="0">
                <a:solidFill>
                  <a:srgbClr val="000000"/>
                </a:solidFill>
                <a:latin typeface="Verdana" pitchFamily="34" charset="0"/>
              </a:rPr>
              <a:t>d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irecteurs de recherche;</a:t>
            </a:r>
          </a:p>
          <a:p>
            <a:pPr marL="749300" lvl="1" indent="-292100">
              <a:buFontTx/>
              <a:buChar char="•"/>
            </a:pPr>
            <a:r>
              <a:rPr lang="fr-CA" b="0" dirty="0">
                <a:solidFill>
                  <a:srgbClr val="000000"/>
                </a:solidFill>
                <a:latin typeface="Verdana" pitchFamily="34" charset="0"/>
              </a:rPr>
              <a:t>c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ollaborateurs;</a:t>
            </a:r>
            <a:endParaRPr lang="fr-CA" b="0" dirty="0">
              <a:solidFill>
                <a:srgbClr val="000000"/>
              </a:solidFill>
              <a:latin typeface="Verdana" pitchFamily="34" charset="0"/>
            </a:endParaRPr>
          </a:p>
          <a:p>
            <a:pPr marL="749300" lvl="1" indent="-292100">
              <a:buFontTx/>
              <a:buChar char="•"/>
            </a:pPr>
            <a:r>
              <a:rPr lang="fr-CA" b="0" dirty="0">
                <a:solidFill>
                  <a:srgbClr val="000000"/>
                </a:solidFill>
                <a:latin typeface="Verdana" pitchFamily="34" charset="0"/>
              </a:rPr>
              <a:t>b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ourses.</a:t>
            </a:r>
          </a:p>
          <a:p>
            <a:pPr marL="292100" indent="-292100">
              <a:buFontTx/>
              <a:buChar char="•"/>
            </a:pP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Il n’est pas nécessaire de détenir une 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allocation </a:t>
            </a:r>
            <a:r>
              <a:rPr lang="fr-CA" b="0" dirty="0">
                <a:solidFill>
                  <a:srgbClr val="000000"/>
                </a:solidFill>
                <a:latin typeface="Verdana" pitchFamily="34" charset="0"/>
              </a:rPr>
              <a:t>du Programme FONCER 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pour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participer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au programme de formation FONCER </a:t>
            </a:r>
            <a:r>
              <a:rPr lang="fr-CA" b="0" dirty="0" smtClean="0">
                <a:solidFill>
                  <a:srgbClr val="000000"/>
                </a:solidFill>
                <a:latin typeface="Verdana" pitchFamily="34" charset="0"/>
              </a:rPr>
              <a:t>à titre de stagiaire.</a:t>
            </a:r>
            <a:endParaRPr lang="fr-CA" b="0" dirty="0">
              <a:solidFill>
                <a:srgbClr val="000000"/>
              </a:solidFill>
              <a:latin typeface="Verdana" pitchFamily="34" charset="0"/>
            </a:endParaRPr>
          </a:p>
          <a:p>
            <a:pPr marL="292100" indent="-292100">
              <a:buFontTx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Le </a:t>
            </a:r>
            <a:r>
              <a:rPr lang="en-US" b="0" dirty="0" err="1" smtClean="0">
                <a:solidFill>
                  <a:srgbClr val="000000"/>
                </a:solidFill>
                <a:latin typeface="Verdana" pitchFamily="34" charset="0"/>
              </a:rPr>
              <a:t>programme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 de formation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FONCER doit mettre l’accent </a:t>
            </a:r>
            <a:r>
              <a:rPr lang="fr-FR" b="0" dirty="0">
                <a:solidFill>
                  <a:srgbClr val="000000"/>
                </a:solidFill>
                <a:latin typeface="Verdana" pitchFamily="34" charset="0"/>
              </a:rPr>
              <a:t>sur les étudiants des cycles 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supérieurs, mais il est possible d’appuyer les étudiants </a:t>
            </a:r>
            <a:b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de 1</a:t>
            </a:r>
            <a:r>
              <a:rPr lang="fr-FR" b="0" baseline="30000" dirty="0" smtClean="0">
                <a:solidFill>
                  <a:srgbClr val="000000"/>
                </a:solidFill>
                <a:latin typeface="Verdana" pitchFamily="34" charset="0"/>
              </a:rPr>
              <a:t>er</a:t>
            </a:r>
            <a:r>
              <a:rPr lang="fr-FR" b="0" dirty="0" smtClean="0">
                <a:solidFill>
                  <a:srgbClr val="000000"/>
                </a:solidFill>
                <a:latin typeface="Verdana" pitchFamily="34" charset="0"/>
              </a:rPr>
              <a:t> cycle et les stagiaires postdoctoraux.</a:t>
            </a:r>
            <a:endParaRPr lang="en-US" b="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22532</TotalTime>
  <Words>1630</Words>
  <Application>Microsoft Macintosh PowerPoint</Application>
  <PresentationFormat>On-screen Show (4:3)</PresentationFormat>
  <Paragraphs>310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Allocations versées aux stagiaires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Volet industriel</vt:lpstr>
      <vt:lpstr>PowerPoint Presentation</vt:lpstr>
      <vt:lpstr>PowerPoint Presentation</vt:lpstr>
      <vt:lpstr>Étape 1 : Lettre d’intention </vt:lpstr>
      <vt:lpstr>PowerPoint Presentation</vt:lpstr>
      <vt:lpstr>PowerPoint Presentation</vt:lpstr>
      <vt:lpstr>PowerPoint Presentation</vt:lpstr>
      <vt:lpstr>PowerPoint Presentation</vt:lpstr>
      <vt:lpstr> Étape 2 : Demande </vt:lpstr>
      <vt:lpstr>PowerPoint Presentation</vt:lpstr>
      <vt:lpstr>PowerPoint Presentation</vt:lpstr>
      <vt:lpstr>PowerPoint Presentation</vt:lpstr>
      <vt:lpstr>Étape 2 : Demande</vt:lpstr>
      <vt:lpstr>Exigences supplémentaires pour les demandes du volet industriel</vt:lpstr>
      <vt:lpstr>Exigences supplémentaires pour les demandes du volet industriel</vt:lpstr>
      <vt:lpstr>Exigences supplémentaires pour les demandes du volet industriel</vt:lpstr>
      <vt:lpstr>Collaboration internationale – DFG</vt:lpstr>
      <vt:lpstr>Collaboration internationale – FAPESP</vt:lpstr>
      <vt:lpstr>PowerPoint Presentation</vt:lpstr>
      <vt:lpstr>PowerPoint Presentation</vt:lpstr>
      <vt:lpstr>PowerPoint Presentation</vt:lpstr>
      <vt:lpstr>PowerPoint Presentation</vt:lpstr>
    </vt:vector>
  </TitlesOfParts>
  <Company>NSERC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Information Session</dc:title>
  <dc:creator>N Viens</dc:creator>
  <dc:description>CREATE Info Session_x000d_
January 2012</dc:description>
  <cp:lastModifiedBy>Liz Snyder</cp:lastModifiedBy>
  <cp:revision>1991</cp:revision>
  <cp:lastPrinted>2016-01-27T18:09:52Z</cp:lastPrinted>
  <dcterms:created xsi:type="dcterms:W3CDTF">2005-11-09T15:08:43Z</dcterms:created>
  <dcterms:modified xsi:type="dcterms:W3CDTF">2016-01-28T19:33:59Z</dcterms:modified>
</cp:coreProperties>
</file>