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1" r:id="rId3"/>
    <p:sldMasterId id="2147483675" r:id="rId4"/>
    <p:sldMasterId id="2147483678" r:id="rId5"/>
    <p:sldMasterId id="2147483686" r:id="rId6"/>
  </p:sldMasterIdLst>
  <p:notesMasterIdLst>
    <p:notesMasterId r:id="rId49"/>
  </p:notesMasterIdLst>
  <p:sldIdLst>
    <p:sldId id="257" r:id="rId7"/>
    <p:sldId id="294" r:id="rId8"/>
    <p:sldId id="258" r:id="rId9"/>
    <p:sldId id="287" r:id="rId10"/>
    <p:sldId id="285" r:id="rId11"/>
    <p:sldId id="286" r:id="rId12"/>
    <p:sldId id="292" r:id="rId13"/>
    <p:sldId id="259" r:id="rId14"/>
    <p:sldId id="260" r:id="rId15"/>
    <p:sldId id="261" r:id="rId16"/>
    <p:sldId id="262" r:id="rId17"/>
    <p:sldId id="263" r:id="rId18"/>
    <p:sldId id="264" r:id="rId19"/>
    <p:sldId id="295" r:id="rId20"/>
    <p:sldId id="304" r:id="rId21"/>
    <p:sldId id="302" r:id="rId22"/>
    <p:sldId id="296" r:id="rId23"/>
    <p:sldId id="308" r:id="rId24"/>
    <p:sldId id="309" r:id="rId25"/>
    <p:sldId id="310" r:id="rId26"/>
    <p:sldId id="311" r:id="rId27"/>
    <p:sldId id="312" r:id="rId28"/>
    <p:sldId id="297" r:id="rId29"/>
    <p:sldId id="314" r:id="rId30"/>
    <p:sldId id="313" r:id="rId31"/>
    <p:sldId id="300" r:id="rId32"/>
    <p:sldId id="299" r:id="rId33"/>
    <p:sldId id="265" r:id="rId34"/>
    <p:sldId id="279" r:id="rId35"/>
    <p:sldId id="280" r:id="rId36"/>
    <p:sldId id="268" r:id="rId37"/>
    <p:sldId id="269" r:id="rId38"/>
    <p:sldId id="281" r:id="rId39"/>
    <p:sldId id="293" r:id="rId40"/>
    <p:sldId id="273" r:id="rId41"/>
    <p:sldId id="288" r:id="rId42"/>
    <p:sldId id="276" r:id="rId43"/>
    <p:sldId id="289" r:id="rId44"/>
    <p:sldId id="290" r:id="rId45"/>
    <p:sldId id="291" r:id="rId46"/>
    <p:sldId id="278" r:id="rId47"/>
    <p:sldId id="28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p:cViewPr>
        <p:scale>
          <a:sx n="54" d="100"/>
          <a:sy n="54" d="100"/>
        </p:scale>
        <p:origin x="-1066"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5058C-B342-414A-8051-C52A5B713100}" type="doc">
      <dgm:prSet loTypeId="urn:microsoft.com/office/officeart/2005/8/layout/chevron1" loCatId="process" qsTypeId="urn:microsoft.com/office/officeart/2005/8/quickstyle/simple1" qsCatId="simple" csTypeId="urn:microsoft.com/office/officeart/2005/8/colors/accent1_2" csCatId="accent1" phldr="1"/>
      <dgm:spPr/>
    </dgm:pt>
    <dgm:pt modelId="{5C2881A5-4D71-46AB-924B-9B2D9BC73DFF}">
      <dgm:prSet phldrT="[Text]"/>
      <dgm:spPr>
        <a:solidFill>
          <a:schemeClr val="tx2"/>
        </a:solidFill>
      </dgm:spPr>
      <dgm:t>
        <a:bodyPr/>
        <a:lstStyle/>
        <a:p>
          <a:r>
            <a:rPr lang="en-US" altLang="en-US" dirty="0" smtClean="0">
              <a:solidFill>
                <a:schemeClr val="bg1"/>
              </a:solidFill>
              <a:latin typeface="+mn-lt"/>
              <a:cs typeface="Arial" charset="0"/>
            </a:rPr>
            <a:t>Funding Support -   Capital </a:t>
          </a:r>
          <a:r>
            <a:rPr lang="en-US" altLang="en-US" dirty="0" smtClean="0">
              <a:solidFill>
                <a:schemeClr val="tx2"/>
              </a:solidFill>
              <a:latin typeface="+mn-lt"/>
              <a:cs typeface="Arial" charset="0"/>
            </a:rPr>
            <a:t> - Capital</a:t>
          </a:r>
          <a:endParaRPr lang="en-CA" dirty="0"/>
        </a:p>
      </dgm:t>
    </dgm:pt>
    <dgm:pt modelId="{FED98B56-4472-4115-819C-E054D275E6E4}" type="parTrans" cxnId="{30F778D1-EEA3-45DA-B0AF-39877B7D164B}">
      <dgm:prSet/>
      <dgm:spPr/>
      <dgm:t>
        <a:bodyPr/>
        <a:lstStyle/>
        <a:p>
          <a:endParaRPr lang="en-CA"/>
        </a:p>
      </dgm:t>
    </dgm:pt>
    <dgm:pt modelId="{707DF4ED-0C7F-44A6-BB21-9A5CBE73274F}" type="sibTrans" cxnId="{30F778D1-EEA3-45DA-B0AF-39877B7D164B}">
      <dgm:prSet/>
      <dgm:spPr/>
      <dgm:t>
        <a:bodyPr/>
        <a:lstStyle/>
        <a:p>
          <a:endParaRPr lang="en-CA"/>
        </a:p>
      </dgm:t>
    </dgm:pt>
    <dgm:pt modelId="{4D17D971-4F79-4A05-A637-0C5005D4A148}">
      <dgm:prSet phldrT="[Text]"/>
      <dgm:spPr/>
      <dgm:t>
        <a:bodyPr/>
        <a:lstStyle/>
        <a:p>
          <a:r>
            <a:rPr lang="en-CA" dirty="0" smtClean="0"/>
            <a:t>Connecting to Sector Strategies </a:t>
          </a:r>
          <a:endParaRPr lang="en-CA" dirty="0"/>
        </a:p>
      </dgm:t>
    </dgm:pt>
    <dgm:pt modelId="{3A6DCD27-6D32-43C8-8056-6C9E5B064EF2}" type="parTrans" cxnId="{DD1DF4DF-A636-4FA1-B65E-2DBBC6D29AEA}">
      <dgm:prSet/>
      <dgm:spPr/>
      <dgm:t>
        <a:bodyPr/>
        <a:lstStyle/>
        <a:p>
          <a:endParaRPr lang="en-CA"/>
        </a:p>
      </dgm:t>
    </dgm:pt>
    <dgm:pt modelId="{59B16B87-AB96-4FF1-B5EC-D0647D905F27}" type="sibTrans" cxnId="{DD1DF4DF-A636-4FA1-B65E-2DBBC6D29AEA}">
      <dgm:prSet/>
      <dgm:spPr/>
      <dgm:t>
        <a:bodyPr/>
        <a:lstStyle/>
        <a:p>
          <a:endParaRPr lang="en-CA"/>
        </a:p>
      </dgm:t>
    </dgm:pt>
    <dgm:pt modelId="{8BF8ADCA-3428-4585-A982-5BD1BD50E9BF}">
      <dgm:prSet phldrT="[Text]"/>
      <dgm:spPr>
        <a:solidFill>
          <a:schemeClr val="accent1">
            <a:lumMod val="60000"/>
            <a:lumOff val="40000"/>
          </a:schemeClr>
        </a:solidFill>
      </dgm:spPr>
      <dgm:t>
        <a:bodyPr/>
        <a:lstStyle/>
        <a:p>
          <a:r>
            <a:rPr lang="en-CA" dirty="0" smtClean="0"/>
            <a:t>System Partnerships </a:t>
          </a:r>
          <a:endParaRPr lang="en-CA" dirty="0"/>
        </a:p>
      </dgm:t>
    </dgm:pt>
    <dgm:pt modelId="{794EA84D-9545-49E4-8E65-6A42609ACB08}" type="parTrans" cxnId="{5212D3FD-AA3C-462C-8D5F-455A3F55F75A}">
      <dgm:prSet/>
      <dgm:spPr/>
      <dgm:t>
        <a:bodyPr/>
        <a:lstStyle/>
        <a:p>
          <a:endParaRPr lang="en-CA"/>
        </a:p>
      </dgm:t>
    </dgm:pt>
    <dgm:pt modelId="{0BF71770-05CD-460A-8A31-96F03D9EAE2B}" type="sibTrans" cxnId="{5212D3FD-AA3C-462C-8D5F-455A3F55F75A}">
      <dgm:prSet/>
      <dgm:spPr/>
      <dgm:t>
        <a:bodyPr/>
        <a:lstStyle/>
        <a:p>
          <a:endParaRPr lang="en-CA"/>
        </a:p>
      </dgm:t>
    </dgm:pt>
    <dgm:pt modelId="{D7F9F653-4FD2-45B2-956C-CBE6AFD45A3C}">
      <dgm:prSet/>
      <dgm:spPr/>
      <dgm:t>
        <a:bodyPr/>
        <a:lstStyle/>
        <a:p>
          <a:r>
            <a:rPr lang="en-US" altLang="en-US" dirty="0" smtClean="0">
              <a:solidFill>
                <a:schemeClr val="bg1"/>
              </a:solidFill>
              <a:latin typeface="+mn-lt"/>
              <a:cs typeface="Arial" charset="0"/>
            </a:rPr>
            <a:t>Mentoring – Business Advice </a:t>
          </a:r>
        </a:p>
      </dgm:t>
    </dgm:pt>
    <dgm:pt modelId="{6B4B81E4-FD8A-405A-A643-A29073572B08}" type="parTrans" cxnId="{9222CDEE-5FE3-4D6C-A0B6-A7AD4846ED8F}">
      <dgm:prSet/>
      <dgm:spPr/>
      <dgm:t>
        <a:bodyPr/>
        <a:lstStyle/>
        <a:p>
          <a:endParaRPr lang="en-CA"/>
        </a:p>
      </dgm:t>
    </dgm:pt>
    <dgm:pt modelId="{A2710DDA-D6F4-4449-8EF4-18D01BC8A2CE}" type="sibTrans" cxnId="{9222CDEE-5FE3-4D6C-A0B6-A7AD4846ED8F}">
      <dgm:prSet/>
      <dgm:spPr/>
      <dgm:t>
        <a:bodyPr/>
        <a:lstStyle/>
        <a:p>
          <a:endParaRPr lang="en-CA"/>
        </a:p>
      </dgm:t>
    </dgm:pt>
    <dgm:pt modelId="{2D31E468-A84F-4EFD-BBAA-9FD564B42495}" type="pres">
      <dgm:prSet presAssocID="{E165058C-B342-414A-8051-C52A5B713100}" presName="Name0" presStyleCnt="0">
        <dgm:presLayoutVars>
          <dgm:dir/>
          <dgm:animLvl val="lvl"/>
          <dgm:resizeHandles val="exact"/>
        </dgm:presLayoutVars>
      </dgm:prSet>
      <dgm:spPr/>
    </dgm:pt>
    <dgm:pt modelId="{425B6D55-9745-4DC3-A9C9-FC4B7C4D0CB3}" type="pres">
      <dgm:prSet presAssocID="{5C2881A5-4D71-46AB-924B-9B2D9BC73DFF}" presName="parTxOnly" presStyleLbl="node1" presStyleIdx="0" presStyleCnt="4" custScaleX="103231" custLinFactNeighborX="-12319" custLinFactNeighborY="2007">
        <dgm:presLayoutVars>
          <dgm:chMax val="0"/>
          <dgm:chPref val="0"/>
          <dgm:bulletEnabled val="1"/>
        </dgm:presLayoutVars>
      </dgm:prSet>
      <dgm:spPr/>
      <dgm:t>
        <a:bodyPr/>
        <a:lstStyle/>
        <a:p>
          <a:endParaRPr lang="en-CA"/>
        </a:p>
      </dgm:t>
    </dgm:pt>
    <dgm:pt modelId="{41BE904B-BD2F-41EC-93EC-CE389702646B}" type="pres">
      <dgm:prSet presAssocID="{707DF4ED-0C7F-44A6-BB21-9A5CBE73274F}" presName="parTxOnlySpace" presStyleCnt="0"/>
      <dgm:spPr/>
    </dgm:pt>
    <dgm:pt modelId="{ED6677AD-ACAB-49F5-88B5-711F1FD438F2}" type="pres">
      <dgm:prSet presAssocID="{D7F9F653-4FD2-45B2-956C-CBE6AFD45A3C}" presName="parTxOnly" presStyleLbl="node1" presStyleIdx="1" presStyleCnt="4">
        <dgm:presLayoutVars>
          <dgm:chMax val="0"/>
          <dgm:chPref val="0"/>
          <dgm:bulletEnabled val="1"/>
        </dgm:presLayoutVars>
      </dgm:prSet>
      <dgm:spPr/>
      <dgm:t>
        <a:bodyPr/>
        <a:lstStyle/>
        <a:p>
          <a:endParaRPr lang="en-CA"/>
        </a:p>
      </dgm:t>
    </dgm:pt>
    <dgm:pt modelId="{2F671ED9-4468-47AD-AF1B-2D727864BC8E}" type="pres">
      <dgm:prSet presAssocID="{A2710DDA-D6F4-4449-8EF4-18D01BC8A2CE}" presName="parTxOnlySpace" presStyleCnt="0"/>
      <dgm:spPr/>
    </dgm:pt>
    <dgm:pt modelId="{0AE7B117-2CE0-44BF-9E42-7C2C375BEB44}" type="pres">
      <dgm:prSet presAssocID="{4D17D971-4F79-4A05-A637-0C5005D4A148}" presName="parTxOnly" presStyleLbl="node1" presStyleIdx="2" presStyleCnt="4">
        <dgm:presLayoutVars>
          <dgm:chMax val="0"/>
          <dgm:chPref val="0"/>
          <dgm:bulletEnabled val="1"/>
        </dgm:presLayoutVars>
      </dgm:prSet>
      <dgm:spPr/>
      <dgm:t>
        <a:bodyPr/>
        <a:lstStyle/>
        <a:p>
          <a:endParaRPr lang="en-CA"/>
        </a:p>
      </dgm:t>
    </dgm:pt>
    <dgm:pt modelId="{5DCF8AAD-F4A2-41DC-B5F2-49418E2FFCFB}" type="pres">
      <dgm:prSet presAssocID="{59B16B87-AB96-4FF1-B5EC-D0647D905F27}" presName="parTxOnlySpace" presStyleCnt="0"/>
      <dgm:spPr/>
    </dgm:pt>
    <dgm:pt modelId="{9C338B6D-FBE1-4696-B0E0-D484E9C170E2}" type="pres">
      <dgm:prSet presAssocID="{8BF8ADCA-3428-4585-A982-5BD1BD50E9BF}" presName="parTxOnly" presStyleLbl="node1" presStyleIdx="3" presStyleCnt="4" custLinFactNeighborX="1718" custLinFactNeighborY="-2967">
        <dgm:presLayoutVars>
          <dgm:chMax val="0"/>
          <dgm:chPref val="0"/>
          <dgm:bulletEnabled val="1"/>
        </dgm:presLayoutVars>
      </dgm:prSet>
      <dgm:spPr/>
      <dgm:t>
        <a:bodyPr/>
        <a:lstStyle/>
        <a:p>
          <a:endParaRPr lang="en-CA"/>
        </a:p>
      </dgm:t>
    </dgm:pt>
  </dgm:ptLst>
  <dgm:cxnLst>
    <dgm:cxn modelId="{123B159B-4D78-4948-8D73-7427AC67BCC8}" type="presOf" srcId="{5C2881A5-4D71-46AB-924B-9B2D9BC73DFF}" destId="{425B6D55-9745-4DC3-A9C9-FC4B7C4D0CB3}" srcOrd="0" destOrd="0" presId="urn:microsoft.com/office/officeart/2005/8/layout/chevron1"/>
    <dgm:cxn modelId="{DD1DF4DF-A636-4FA1-B65E-2DBBC6D29AEA}" srcId="{E165058C-B342-414A-8051-C52A5B713100}" destId="{4D17D971-4F79-4A05-A637-0C5005D4A148}" srcOrd="2" destOrd="0" parTransId="{3A6DCD27-6D32-43C8-8056-6C9E5B064EF2}" sibTransId="{59B16B87-AB96-4FF1-B5EC-D0647D905F27}"/>
    <dgm:cxn modelId="{1842E45B-43B6-4B97-91C0-EE974548650D}" type="presOf" srcId="{8BF8ADCA-3428-4585-A982-5BD1BD50E9BF}" destId="{9C338B6D-FBE1-4696-B0E0-D484E9C170E2}" srcOrd="0" destOrd="0" presId="urn:microsoft.com/office/officeart/2005/8/layout/chevron1"/>
    <dgm:cxn modelId="{5212D3FD-AA3C-462C-8D5F-455A3F55F75A}" srcId="{E165058C-B342-414A-8051-C52A5B713100}" destId="{8BF8ADCA-3428-4585-A982-5BD1BD50E9BF}" srcOrd="3" destOrd="0" parTransId="{794EA84D-9545-49E4-8E65-6A42609ACB08}" sibTransId="{0BF71770-05CD-460A-8A31-96F03D9EAE2B}"/>
    <dgm:cxn modelId="{30F778D1-EEA3-45DA-B0AF-39877B7D164B}" srcId="{E165058C-B342-414A-8051-C52A5B713100}" destId="{5C2881A5-4D71-46AB-924B-9B2D9BC73DFF}" srcOrd="0" destOrd="0" parTransId="{FED98B56-4472-4115-819C-E054D275E6E4}" sibTransId="{707DF4ED-0C7F-44A6-BB21-9A5CBE73274F}"/>
    <dgm:cxn modelId="{9D4C89DA-089B-4B1C-B472-D13431682760}" type="presOf" srcId="{D7F9F653-4FD2-45B2-956C-CBE6AFD45A3C}" destId="{ED6677AD-ACAB-49F5-88B5-711F1FD438F2}" srcOrd="0" destOrd="0" presId="urn:microsoft.com/office/officeart/2005/8/layout/chevron1"/>
    <dgm:cxn modelId="{C7483ABB-A4C2-43D7-88F7-CAFF8D046625}" type="presOf" srcId="{4D17D971-4F79-4A05-A637-0C5005D4A148}" destId="{0AE7B117-2CE0-44BF-9E42-7C2C375BEB44}" srcOrd="0" destOrd="0" presId="urn:microsoft.com/office/officeart/2005/8/layout/chevron1"/>
    <dgm:cxn modelId="{C71E3740-8FFE-43CC-94A8-A8EC28B12B3C}" type="presOf" srcId="{E165058C-B342-414A-8051-C52A5B713100}" destId="{2D31E468-A84F-4EFD-BBAA-9FD564B42495}" srcOrd="0" destOrd="0" presId="urn:microsoft.com/office/officeart/2005/8/layout/chevron1"/>
    <dgm:cxn modelId="{9222CDEE-5FE3-4D6C-A0B6-A7AD4846ED8F}" srcId="{E165058C-B342-414A-8051-C52A5B713100}" destId="{D7F9F653-4FD2-45B2-956C-CBE6AFD45A3C}" srcOrd="1" destOrd="0" parTransId="{6B4B81E4-FD8A-405A-A643-A29073572B08}" sibTransId="{A2710DDA-D6F4-4449-8EF4-18D01BC8A2CE}"/>
    <dgm:cxn modelId="{AD026E26-1C38-45CC-BDDB-643134CB7928}" type="presParOf" srcId="{2D31E468-A84F-4EFD-BBAA-9FD564B42495}" destId="{425B6D55-9745-4DC3-A9C9-FC4B7C4D0CB3}" srcOrd="0" destOrd="0" presId="urn:microsoft.com/office/officeart/2005/8/layout/chevron1"/>
    <dgm:cxn modelId="{10887702-19D7-4417-A92C-1B92354FE68F}" type="presParOf" srcId="{2D31E468-A84F-4EFD-BBAA-9FD564B42495}" destId="{41BE904B-BD2F-41EC-93EC-CE389702646B}" srcOrd="1" destOrd="0" presId="urn:microsoft.com/office/officeart/2005/8/layout/chevron1"/>
    <dgm:cxn modelId="{FC88D3A0-7313-4E94-851E-C229145548CB}" type="presParOf" srcId="{2D31E468-A84F-4EFD-BBAA-9FD564B42495}" destId="{ED6677AD-ACAB-49F5-88B5-711F1FD438F2}" srcOrd="2" destOrd="0" presId="urn:microsoft.com/office/officeart/2005/8/layout/chevron1"/>
    <dgm:cxn modelId="{D964AE35-9008-4451-9AEB-8C6FA85C9969}" type="presParOf" srcId="{2D31E468-A84F-4EFD-BBAA-9FD564B42495}" destId="{2F671ED9-4468-47AD-AF1B-2D727864BC8E}" srcOrd="3" destOrd="0" presId="urn:microsoft.com/office/officeart/2005/8/layout/chevron1"/>
    <dgm:cxn modelId="{43ACD122-0B67-4E5C-A7E7-30ED813B5A72}" type="presParOf" srcId="{2D31E468-A84F-4EFD-BBAA-9FD564B42495}" destId="{0AE7B117-2CE0-44BF-9E42-7C2C375BEB44}" srcOrd="4" destOrd="0" presId="urn:microsoft.com/office/officeart/2005/8/layout/chevron1"/>
    <dgm:cxn modelId="{B37F2060-B2C2-43CA-8183-A3126C635D11}" type="presParOf" srcId="{2D31E468-A84F-4EFD-BBAA-9FD564B42495}" destId="{5DCF8AAD-F4A2-41DC-B5F2-49418E2FFCFB}" srcOrd="5" destOrd="0" presId="urn:microsoft.com/office/officeart/2005/8/layout/chevron1"/>
    <dgm:cxn modelId="{48BDF29D-9311-4663-88AB-7A4F08D5E058}" type="presParOf" srcId="{2D31E468-A84F-4EFD-BBAA-9FD564B42495}" destId="{9C338B6D-FBE1-4696-B0E0-D484E9C170E2}"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DB9AB6-1D27-47C6-9F3F-BCB649FA9672}"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CA"/>
        </a:p>
      </dgm:t>
    </dgm:pt>
    <dgm:pt modelId="{9A31DE8E-7430-427C-BA87-8C09F4EFD991}">
      <dgm:prSet phldrT="[Text]" custT="1"/>
      <dgm:spPr/>
      <dgm:t>
        <a:bodyPr/>
        <a:lstStyle/>
        <a:p>
          <a:r>
            <a:rPr lang="en-CA" sz="1800" dirty="0" smtClean="0"/>
            <a:t>M</a:t>
          </a:r>
          <a:r>
            <a:rPr lang="en-CA" sz="2000" dirty="0" smtClean="0"/>
            <a:t>icro </a:t>
          </a:r>
          <a:r>
            <a:rPr lang="en-CA" sz="1800" dirty="0" smtClean="0"/>
            <a:t>Voucher</a:t>
          </a:r>
          <a:endParaRPr lang="en-CA" sz="2000" dirty="0"/>
        </a:p>
      </dgm:t>
    </dgm:pt>
    <dgm:pt modelId="{33A96311-A320-4AF1-937E-86242C25FF73}" type="parTrans" cxnId="{090E2893-0B36-429C-BA99-173DE7233E05}">
      <dgm:prSet/>
      <dgm:spPr/>
      <dgm:t>
        <a:bodyPr/>
        <a:lstStyle/>
        <a:p>
          <a:endParaRPr lang="en-CA"/>
        </a:p>
      </dgm:t>
    </dgm:pt>
    <dgm:pt modelId="{FBA24C55-454D-45D3-AE63-DE4F6B8BCF18}" type="sibTrans" cxnId="{090E2893-0B36-429C-BA99-173DE7233E05}">
      <dgm:prSet/>
      <dgm:spPr/>
      <dgm:t>
        <a:bodyPr/>
        <a:lstStyle/>
        <a:p>
          <a:endParaRPr lang="en-CA"/>
        </a:p>
      </dgm:t>
    </dgm:pt>
    <dgm:pt modelId="{9143B9BD-A9A3-417D-9038-5E35878D91F4}">
      <dgm:prSet phldrT="[Text]" custT="1"/>
      <dgm:spPr/>
      <dgm:t>
        <a:bodyPr/>
        <a:lstStyle/>
        <a:p>
          <a:r>
            <a:rPr lang="en-CA" sz="1800" dirty="0" smtClean="0"/>
            <a:t>Voucher</a:t>
          </a:r>
          <a:endParaRPr lang="en-CA" sz="1400" dirty="0"/>
        </a:p>
      </dgm:t>
    </dgm:pt>
    <dgm:pt modelId="{A10CA82A-F16E-4C4B-87B0-6E843A46A5DD}" type="parTrans" cxnId="{17C6BD9B-DBBF-4FA7-8CA8-FE808CA2E822}">
      <dgm:prSet/>
      <dgm:spPr/>
      <dgm:t>
        <a:bodyPr/>
        <a:lstStyle/>
        <a:p>
          <a:endParaRPr lang="en-CA"/>
        </a:p>
      </dgm:t>
    </dgm:pt>
    <dgm:pt modelId="{AE2951A0-22B8-45B1-AA32-64C2EF78C82E}" type="sibTrans" cxnId="{17C6BD9B-DBBF-4FA7-8CA8-FE808CA2E822}">
      <dgm:prSet/>
      <dgm:spPr/>
      <dgm:t>
        <a:bodyPr/>
        <a:lstStyle/>
        <a:p>
          <a:endParaRPr lang="en-CA"/>
        </a:p>
      </dgm:t>
    </dgm:pt>
    <dgm:pt modelId="{A9657BCB-D9B6-4D44-885C-90D54332BC9C}">
      <dgm:prSet phldrT="[Text]" custT="1"/>
      <dgm:spPr/>
      <dgm:t>
        <a:bodyPr/>
        <a:lstStyle/>
        <a:p>
          <a:r>
            <a:rPr lang="en-CA" sz="1800" dirty="0" smtClean="0"/>
            <a:t>Industry Associates</a:t>
          </a:r>
          <a:endParaRPr lang="en-CA" sz="1800" dirty="0"/>
        </a:p>
      </dgm:t>
    </dgm:pt>
    <dgm:pt modelId="{B1AD57D2-9B1E-4373-9018-36375C2E2413}" type="parTrans" cxnId="{C6A88EE4-2C72-4A41-BCC9-03191CD3D539}">
      <dgm:prSet/>
      <dgm:spPr/>
      <dgm:t>
        <a:bodyPr/>
        <a:lstStyle/>
        <a:p>
          <a:endParaRPr lang="en-CA"/>
        </a:p>
      </dgm:t>
    </dgm:pt>
    <dgm:pt modelId="{D63F066E-E839-4417-9BAD-B204C66A4F44}" type="sibTrans" cxnId="{C6A88EE4-2C72-4A41-BCC9-03191CD3D539}">
      <dgm:prSet/>
      <dgm:spPr/>
      <dgm:t>
        <a:bodyPr/>
        <a:lstStyle/>
        <a:p>
          <a:endParaRPr lang="en-CA"/>
        </a:p>
      </dgm:t>
    </dgm:pt>
    <dgm:pt modelId="{7C07D5E6-4F55-46FA-819B-079A74CCC08E}">
      <dgm:prSet phldrT="[Text]" custT="1"/>
      <dgm:spPr>
        <a:noFill/>
      </dgm:spPr>
      <dgm:t>
        <a:bodyPr/>
        <a:lstStyle/>
        <a:p>
          <a:r>
            <a:rPr lang="en-CA" sz="1400" dirty="0" smtClean="0">
              <a:solidFill>
                <a:schemeClr val="tx1"/>
              </a:solidFill>
            </a:rPr>
            <a:t>10-100K for SMEs</a:t>
          </a:r>
          <a:endParaRPr lang="en-CA" sz="1400" dirty="0">
            <a:solidFill>
              <a:schemeClr val="tx1"/>
            </a:solidFill>
          </a:endParaRPr>
        </a:p>
      </dgm:t>
    </dgm:pt>
    <dgm:pt modelId="{7627C6CC-A881-43B9-89D9-95946DBF3126}" type="sibTrans" cxnId="{290E026A-E2A8-44BE-BBA0-8A2A72308B2A}">
      <dgm:prSet/>
      <dgm:spPr/>
      <dgm:t>
        <a:bodyPr/>
        <a:lstStyle/>
        <a:p>
          <a:endParaRPr lang="en-CA"/>
        </a:p>
      </dgm:t>
    </dgm:pt>
    <dgm:pt modelId="{29DA4515-2901-4CEF-9B1B-7B20E09DB325}" type="parTrans" cxnId="{290E026A-E2A8-44BE-BBA0-8A2A72308B2A}">
      <dgm:prSet/>
      <dgm:spPr/>
      <dgm:t>
        <a:bodyPr/>
        <a:lstStyle/>
        <a:p>
          <a:endParaRPr lang="en-CA"/>
        </a:p>
      </dgm:t>
    </dgm:pt>
    <dgm:pt modelId="{37D652BE-EA9B-46BD-97EB-A6C379B95FE7}">
      <dgm:prSet phldrT="[Text]" custT="1"/>
      <dgm:spPr>
        <a:noFill/>
      </dgm:spPr>
      <dgm:t>
        <a:bodyPr/>
        <a:lstStyle/>
        <a:p>
          <a:r>
            <a:rPr lang="en-CA" sz="1400" dirty="0" smtClean="0">
              <a:solidFill>
                <a:schemeClr val="tx1"/>
              </a:solidFill>
            </a:rPr>
            <a:t>E.g. Design, engineering, prototype development, product testing, patents</a:t>
          </a:r>
          <a:endParaRPr lang="en-CA" sz="1400" dirty="0">
            <a:solidFill>
              <a:schemeClr val="tx1"/>
            </a:solidFill>
          </a:endParaRPr>
        </a:p>
      </dgm:t>
    </dgm:pt>
    <dgm:pt modelId="{AA37D52C-B303-445D-AEBA-1BD7B634DC37}" type="parTrans" cxnId="{5A51FECD-1EFD-417B-830C-F8735F5946FC}">
      <dgm:prSet/>
      <dgm:spPr/>
      <dgm:t>
        <a:bodyPr/>
        <a:lstStyle/>
        <a:p>
          <a:endParaRPr lang="en-CA"/>
        </a:p>
      </dgm:t>
    </dgm:pt>
    <dgm:pt modelId="{CF28BC28-1057-45CA-82C9-FB52AFC8F866}" type="sibTrans" cxnId="{5A51FECD-1EFD-417B-830C-F8735F5946FC}">
      <dgm:prSet/>
      <dgm:spPr/>
      <dgm:t>
        <a:bodyPr/>
        <a:lstStyle/>
        <a:p>
          <a:endParaRPr lang="en-CA"/>
        </a:p>
      </dgm:t>
    </dgm:pt>
    <dgm:pt modelId="{1EB4BDFB-ED9A-4A78-878C-9D5480B6AB7F}">
      <dgm:prSet phldrT="[Text]" custT="1"/>
      <dgm:spPr>
        <a:noFill/>
      </dgm:spPr>
      <dgm:t>
        <a:bodyPr/>
        <a:lstStyle/>
        <a:p>
          <a:r>
            <a:rPr lang="en-CA" sz="1400" dirty="0" smtClean="0">
              <a:solidFill>
                <a:schemeClr val="tx1"/>
              </a:solidFill>
            </a:rPr>
            <a:t>Technologies in mid to late developmental stages</a:t>
          </a:r>
          <a:endParaRPr lang="en-CA" sz="1400" dirty="0">
            <a:solidFill>
              <a:schemeClr val="tx1"/>
            </a:solidFill>
          </a:endParaRPr>
        </a:p>
      </dgm:t>
    </dgm:pt>
    <dgm:pt modelId="{43DE61D1-01B4-46CF-BC5D-C6ECF78DD62B}" type="parTrans" cxnId="{706D0BA0-82CC-4C11-8F2B-02FB8CFF8CD5}">
      <dgm:prSet/>
      <dgm:spPr/>
      <dgm:t>
        <a:bodyPr/>
        <a:lstStyle/>
        <a:p>
          <a:endParaRPr lang="en-CA"/>
        </a:p>
      </dgm:t>
    </dgm:pt>
    <dgm:pt modelId="{70055749-5EBC-4596-97C0-FAE3CE55E2DE}" type="sibTrans" cxnId="{706D0BA0-82CC-4C11-8F2B-02FB8CFF8CD5}">
      <dgm:prSet/>
      <dgm:spPr/>
      <dgm:t>
        <a:bodyPr/>
        <a:lstStyle/>
        <a:p>
          <a:endParaRPr lang="en-CA"/>
        </a:p>
      </dgm:t>
    </dgm:pt>
    <dgm:pt modelId="{5E81E8BD-9040-4DE9-8DE1-E833BDC0851C}">
      <dgm:prSet custT="1"/>
      <dgm:spPr/>
      <dgm:t>
        <a:bodyPr/>
        <a:lstStyle/>
        <a:p>
          <a:r>
            <a:rPr lang="en-CA" sz="1800" dirty="0" smtClean="0"/>
            <a:t>Product</a:t>
          </a:r>
          <a:r>
            <a:rPr lang="en-CA" sz="500" dirty="0" smtClean="0"/>
            <a:t> </a:t>
          </a:r>
          <a:r>
            <a:rPr lang="en-CA" sz="1800" dirty="0" smtClean="0"/>
            <a:t>Demonstration</a:t>
          </a:r>
          <a:endParaRPr lang="en-CA" sz="500" dirty="0"/>
        </a:p>
      </dgm:t>
    </dgm:pt>
    <dgm:pt modelId="{57D258B5-AC0B-414E-9014-32D27FD5EC5E}" type="parTrans" cxnId="{B6A5A845-1E08-4779-8FE0-FF4AA4BB9864}">
      <dgm:prSet/>
      <dgm:spPr/>
      <dgm:t>
        <a:bodyPr/>
        <a:lstStyle/>
        <a:p>
          <a:endParaRPr lang="en-CA"/>
        </a:p>
      </dgm:t>
    </dgm:pt>
    <dgm:pt modelId="{F8D0941B-D990-4AA5-9A0C-576F67C2B821}" type="sibTrans" cxnId="{B6A5A845-1E08-4779-8FE0-FF4AA4BB9864}">
      <dgm:prSet/>
      <dgm:spPr/>
      <dgm:t>
        <a:bodyPr/>
        <a:lstStyle/>
        <a:p>
          <a:endParaRPr lang="en-CA"/>
        </a:p>
      </dgm:t>
    </dgm:pt>
    <dgm:pt modelId="{F7F7BB58-232E-4047-88A8-F2F747439132}">
      <dgm:prSet phldrT="[Text]" custT="1"/>
      <dgm:spPr>
        <a:noFill/>
      </dgm:spPr>
      <dgm:t>
        <a:bodyPr/>
        <a:lstStyle/>
        <a:p>
          <a:r>
            <a:rPr lang="en-CA" sz="1400" dirty="0" smtClean="0">
              <a:solidFill>
                <a:schemeClr val="tx1"/>
              </a:solidFill>
            </a:rPr>
            <a:t>0-10K for SMEs</a:t>
          </a:r>
          <a:endParaRPr lang="en-CA" sz="1400" dirty="0">
            <a:solidFill>
              <a:schemeClr val="tx1"/>
            </a:solidFill>
          </a:endParaRPr>
        </a:p>
      </dgm:t>
    </dgm:pt>
    <dgm:pt modelId="{CD286EC6-67A5-405D-8756-6B9C8150D17D}" type="parTrans" cxnId="{65F52D4A-03B5-4B59-96C6-FFCFDA395642}">
      <dgm:prSet/>
      <dgm:spPr/>
      <dgm:t>
        <a:bodyPr/>
        <a:lstStyle/>
        <a:p>
          <a:endParaRPr lang="en-CA"/>
        </a:p>
      </dgm:t>
    </dgm:pt>
    <dgm:pt modelId="{8FAF97CD-7074-4942-B027-1CA31FC1177D}" type="sibTrans" cxnId="{65F52D4A-03B5-4B59-96C6-FFCFDA395642}">
      <dgm:prSet/>
      <dgm:spPr/>
      <dgm:t>
        <a:bodyPr/>
        <a:lstStyle/>
        <a:p>
          <a:endParaRPr lang="en-CA"/>
        </a:p>
      </dgm:t>
    </dgm:pt>
    <dgm:pt modelId="{89E98687-1D9A-4FAA-B1D5-71277FC849CD}">
      <dgm:prSet custT="1"/>
      <dgm:spPr>
        <a:noFill/>
      </dgm:spPr>
      <dgm:t>
        <a:bodyPr/>
        <a:lstStyle/>
        <a:p>
          <a:r>
            <a:rPr lang="en-CA" sz="1400" dirty="0" smtClean="0">
              <a:solidFill>
                <a:schemeClr val="tx1"/>
              </a:solidFill>
            </a:rPr>
            <a:t>Technologies in the early developmental phases</a:t>
          </a:r>
        </a:p>
      </dgm:t>
    </dgm:pt>
    <dgm:pt modelId="{C2A0DA2C-3F2C-45C5-BD9A-7587C116E3E8}" type="parTrans" cxnId="{4D6AA33E-6123-4AEB-B580-EF33BF0F92A1}">
      <dgm:prSet/>
      <dgm:spPr/>
      <dgm:t>
        <a:bodyPr/>
        <a:lstStyle/>
        <a:p>
          <a:endParaRPr lang="en-CA"/>
        </a:p>
      </dgm:t>
    </dgm:pt>
    <dgm:pt modelId="{39C1BA53-461A-460E-B226-04DA0AFA7E1A}" type="sibTrans" cxnId="{4D6AA33E-6123-4AEB-B580-EF33BF0F92A1}">
      <dgm:prSet/>
      <dgm:spPr/>
      <dgm:t>
        <a:bodyPr/>
        <a:lstStyle/>
        <a:p>
          <a:endParaRPr lang="en-CA"/>
        </a:p>
      </dgm:t>
    </dgm:pt>
    <dgm:pt modelId="{FC43BADF-BD26-4DCB-8D98-52DB1B245E9F}">
      <dgm:prSet custT="1"/>
      <dgm:spPr>
        <a:noFill/>
      </dgm:spPr>
      <dgm:t>
        <a:bodyPr/>
        <a:lstStyle/>
        <a:p>
          <a:r>
            <a:rPr lang="en-CA" sz="1400" dirty="0" smtClean="0">
              <a:solidFill>
                <a:schemeClr val="tx1"/>
              </a:solidFill>
            </a:rPr>
            <a:t>E.g. Market or IP assessments, business plan development, material purchase</a:t>
          </a:r>
        </a:p>
      </dgm:t>
    </dgm:pt>
    <dgm:pt modelId="{EF70C3BB-8FAE-4799-A1BD-00D9B04F9FD8}" type="parTrans" cxnId="{CC0AC5A6-9CB4-426E-AFDE-0A7CA803EB47}">
      <dgm:prSet/>
      <dgm:spPr/>
      <dgm:t>
        <a:bodyPr/>
        <a:lstStyle/>
        <a:p>
          <a:endParaRPr lang="en-CA"/>
        </a:p>
      </dgm:t>
    </dgm:pt>
    <dgm:pt modelId="{FF363478-C542-40AC-BF89-DD90839B874C}" type="sibTrans" cxnId="{CC0AC5A6-9CB4-426E-AFDE-0A7CA803EB47}">
      <dgm:prSet/>
      <dgm:spPr/>
      <dgm:t>
        <a:bodyPr/>
        <a:lstStyle/>
        <a:p>
          <a:endParaRPr lang="en-CA"/>
        </a:p>
      </dgm:t>
    </dgm:pt>
    <dgm:pt modelId="{B7052C38-2A4A-4174-9ADB-CD790255F103}">
      <dgm:prSet phldrT="[Text]" custT="1"/>
      <dgm:spPr>
        <a:noFill/>
      </dgm:spPr>
      <dgm:t>
        <a:bodyPr/>
        <a:lstStyle/>
        <a:p>
          <a:r>
            <a:rPr lang="en-CA" sz="1400" dirty="0" smtClean="0">
              <a:solidFill>
                <a:schemeClr val="tx1"/>
              </a:solidFill>
            </a:rPr>
            <a:t>55K Annual Stipend and 7K Research allowance</a:t>
          </a:r>
          <a:endParaRPr lang="en-CA" sz="1400" dirty="0">
            <a:solidFill>
              <a:schemeClr val="tx1"/>
            </a:solidFill>
          </a:endParaRPr>
        </a:p>
      </dgm:t>
    </dgm:pt>
    <dgm:pt modelId="{D7175880-FFEF-4D01-99FB-56833C7F4FCE}" type="parTrans" cxnId="{67225C17-ADE8-4935-A7DD-8E98A2C98AD4}">
      <dgm:prSet/>
      <dgm:spPr/>
      <dgm:t>
        <a:bodyPr/>
        <a:lstStyle/>
        <a:p>
          <a:endParaRPr lang="en-CA"/>
        </a:p>
      </dgm:t>
    </dgm:pt>
    <dgm:pt modelId="{ECC5512F-A884-47F8-9DC7-A48D0744DE68}" type="sibTrans" cxnId="{67225C17-ADE8-4935-A7DD-8E98A2C98AD4}">
      <dgm:prSet/>
      <dgm:spPr/>
      <dgm:t>
        <a:bodyPr/>
        <a:lstStyle/>
        <a:p>
          <a:endParaRPr lang="en-CA"/>
        </a:p>
      </dgm:t>
    </dgm:pt>
    <dgm:pt modelId="{DBF92582-B610-4393-9B34-398C27E9A0B9}">
      <dgm:prSet custT="1"/>
      <dgm:spPr>
        <a:noFill/>
      </dgm:spPr>
      <dgm:t>
        <a:bodyPr/>
        <a:lstStyle/>
        <a:p>
          <a:r>
            <a:rPr lang="en-CA" sz="1400" dirty="0" smtClean="0">
              <a:solidFill>
                <a:schemeClr val="tx1"/>
              </a:solidFill>
            </a:rPr>
            <a:t>Addresses the growing need for research personnel in Alberta industry </a:t>
          </a:r>
        </a:p>
      </dgm:t>
    </dgm:pt>
    <dgm:pt modelId="{B3826971-41F5-4A0C-B0FD-8056D8BB2CF7}" type="parTrans" cxnId="{7CEA9220-6694-4908-86A8-99F66E1D6989}">
      <dgm:prSet/>
      <dgm:spPr/>
      <dgm:t>
        <a:bodyPr/>
        <a:lstStyle/>
        <a:p>
          <a:endParaRPr lang="en-CA"/>
        </a:p>
      </dgm:t>
    </dgm:pt>
    <dgm:pt modelId="{E2C29F06-D247-4F6A-BF6B-B9EF52488F3E}" type="sibTrans" cxnId="{7CEA9220-6694-4908-86A8-99F66E1D6989}">
      <dgm:prSet/>
      <dgm:spPr/>
      <dgm:t>
        <a:bodyPr/>
        <a:lstStyle/>
        <a:p>
          <a:endParaRPr lang="en-CA"/>
        </a:p>
      </dgm:t>
    </dgm:pt>
    <dgm:pt modelId="{63ECFA07-139C-4E1D-B263-14B322FF227B}">
      <dgm:prSet custT="1"/>
      <dgm:spPr>
        <a:noFill/>
      </dgm:spPr>
      <dgm:t>
        <a:bodyPr/>
        <a:lstStyle/>
        <a:p>
          <a:r>
            <a:rPr lang="en-CA" sz="1400" smtClean="0">
              <a:solidFill>
                <a:schemeClr val="tx1"/>
              </a:solidFill>
            </a:rPr>
            <a:t>Increases research expertise in Alberta-based companies</a:t>
          </a:r>
          <a:endParaRPr lang="en-CA" sz="1400" dirty="0" smtClean="0">
            <a:solidFill>
              <a:schemeClr val="tx1"/>
            </a:solidFill>
          </a:endParaRPr>
        </a:p>
      </dgm:t>
    </dgm:pt>
    <dgm:pt modelId="{162939FD-2A99-4939-A88F-DEB8451FBA6F}" type="parTrans" cxnId="{FAA50F14-F190-471D-BD57-149CDC776EDD}">
      <dgm:prSet/>
      <dgm:spPr/>
      <dgm:t>
        <a:bodyPr/>
        <a:lstStyle/>
        <a:p>
          <a:endParaRPr lang="en-CA"/>
        </a:p>
      </dgm:t>
    </dgm:pt>
    <dgm:pt modelId="{5EA691C0-60EB-498C-9528-1CEC13B5D16B}" type="sibTrans" cxnId="{FAA50F14-F190-471D-BD57-149CDC776EDD}">
      <dgm:prSet/>
      <dgm:spPr/>
      <dgm:t>
        <a:bodyPr/>
        <a:lstStyle/>
        <a:p>
          <a:endParaRPr lang="en-CA"/>
        </a:p>
      </dgm:t>
    </dgm:pt>
    <dgm:pt modelId="{0AB40F9E-9B90-4BF3-A2D0-6EF8E36B31B7}">
      <dgm:prSet custT="1"/>
      <dgm:spPr>
        <a:noFill/>
      </dgm:spPr>
      <dgm:t>
        <a:bodyPr/>
        <a:lstStyle/>
        <a:p>
          <a:r>
            <a:rPr lang="en-CA" sz="1400" dirty="0" smtClean="0">
              <a:solidFill>
                <a:schemeClr val="tx1"/>
              </a:solidFill>
            </a:rPr>
            <a:t>100-300K for SMEs</a:t>
          </a:r>
          <a:endParaRPr lang="en-CA" sz="1400" dirty="0">
            <a:solidFill>
              <a:schemeClr val="tx1"/>
            </a:solidFill>
          </a:endParaRPr>
        </a:p>
      </dgm:t>
    </dgm:pt>
    <dgm:pt modelId="{05D7A8EF-CC61-4D15-A6C8-EFDE3693F932}" type="parTrans" cxnId="{52848B90-BF08-4A32-A1E3-0F93FCFA0DEA}">
      <dgm:prSet/>
      <dgm:spPr/>
      <dgm:t>
        <a:bodyPr/>
        <a:lstStyle/>
        <a:p>
          <a:endParaRPr lang="en-CA"/>
        </a:p>
      </dgm:t>
    </dgm:pt>
    <dgm:pt modelId="{C3A8D77A-5AC8-46A7-AD05-C42C76B2EE53}" type="sibTrans" cxnId="{52848B90-BF08-4A32-A1E3-0F93FCFA0DEA}">
      <dgm:prSet/>
      <dgm:spPr/>
      <dgm:t>
        <a:bodyPr/>
        <a:lstStyle/>
        <a:p>
          <a:endParaRPr lang="en-CA"/>
        </a:p>
      </dgm:t>
    </dgm:pt>
    <dgm:pt modelId="{99972C5A-0830-4BA6-B2A6-138A58E6D873}">
      <dgm:prSet custT="1"/>
      <dgm:spPr>
        <a:noFill/>
      </dgm:spPr>
      <dgm:t>
        <a:bodyPr/>
        <a:lstStyle/>
        <a:p>
          <a:r>
            <a:rPr lang="en-CA" sz="1400" dirty="0" smtClean="0">
              <a:solidFill>
                <a:schemeClr val="tx1"/>
              </a:solidFill>
            </a:rPr>
            <a:t>Technologies in advanced stage of development</a:t>
          </a:r>
        </a:p>
      </dgm:t>
    </dgm:pt>
    <dgm:pt modelId="{F443C29D-A737-403F-BFAD-4BDA0CE96D3D}" type="parTrans" cxnId="{8C9CFE45-836A-4F77-93B5-B9F38CAC0723}">
      <dgm:prSet/>
      <dgm:spPr/>
      <dgm:t>
        <a:bodyPr/>
        <a:lstStyle/>
        <a:p>
          <a:endParaRPr lang="en-CA"/>
        </a:p>
      </dgm:t>
    </dgm:pt>
    <dgm:pt modelId="{6408BFA9-6558-43B7-BFDE-CFF7515C4B9C}" type="sibTrans" cxnId="{8C9CFE45-836A-4F77-93B5-B9F38CAC0723}">
      <dgm:prSet/>
      <dgm:spPr/>
      <dgm:t>
        <a:bodyPr/>
        <a:lstStyle/>
        <a:p>
          <a:endParaRPr lang="en-CA"/>
        </a:p>
      </dgm:t>
    </dgm:pt>
    <dgm:pt modelId="{8BDA5215-851F-40B7-91FA-72D56DEB4474}">
      <dgm:prSet custT="1"/>
      <dgm:spPr>
        <a:noFill/>
      </dgm:spPr>
      <dgm:t>
        <a:bodyPr/>
        <a:lstStyle/>
        <a:p>
          <a:r>
            <a:rPr lang="en-CA" sz="1400" smtClean="0">
              <a:solidFill>
                <a:schemeClr val="tx1"/>
              </a:solidFill>
            </a:rPr>
            <a:t>E.g.. Prototype demonstration, technology optimization, regulatory approval</a:t>
          </a:r>
          <a:endParaRPr lang="en-CA" sz="1400" dirty="0">
            <a:solidFill>
              <a:schemeClr val="tx1"/>
            </a:solidFill>
          </a:endParaRPr>
        </a:p>
      </dgm:t>
    </dgm:pt>
    <dgm:pt modelId="{1675866B-017B-44F3-8A97-4AB847BB2173}" type="parTrans" cxnId="{8F0DC9CE-433F-4071-B63C-76D662E2D69C}">
      <dgm:prSet/>
      <dgm:spPr/>
      <dgm:t>
        <a:bodyPr/>
        <a:lstStyle/>
        <a:p>
          <a:endParaRPr lang="en-CA"/>
        </a:p>
      </dgm:t>
    </dgm:pt>
    <dgm:pt modelId="{0888DF96-8507-48B1-924F-432C9D68BE73}" type="sibTrans" cxnId="{8F0DC9CE-433F-4071-B63C-76D662E2D69C}">
      <dgm:prSet/>
      <dgm:spPr/>
      <dgm:t>
        <a:bodyPr/>
        <a:lstStyle/>
        <a:p>
          <a:endParaRPr lang="en-CA"/>
        </a:p>
      </dgm:t>
    </dgm:pt>
    <dgm:pt modelId="{4E96D18C-EA2C-432C-A8F4-F07E258070D6}" type="pres">
      <dgm:prSet presAssocID="{42DB9AB6-1D27-47C6-9F3F-BCB649FA9672}" presName="Name0" presStyleCnt="0">
        <dgm:presLayoutVars>
          <dgm:dir/>
          <dgm:animLvl val="lvl"/>
          <dgm:resizeHandles val="exact"/>
        </dgm:presLayoutVars>
      </dgm:prSet>
      <dgm:spPr/>
      <dgm:t>
        <a:bodyPr/>
        <a:lstStyle/>
        <a:p>
          <a:endParaRPr lang="en-CA"/>
        </a:p>
      </dgm:t>
    </dgm:pt>
    <dgm:pt modelId="{EADA367C-A141-4579-8A98-187C4B65CC0B}" type="pres">
      <dgm:prSet presAssocID="{9A31DE8E-7430-427C-BA87-8C09F4EFD991}" presName="linNode" presStyleCnt="0"/>
      <dgm:spPr/>
      <dgm:t>
        <a:bodyPr/>
        <a:lstStyle/>
        <a:p>
          <a:endParaRPr lang="en-CA"/>
        </a:p>
      </dgm:t>
    </dgm:pt>
    <dgm:pt modelId="{B950446A-60B5-419E-BE55-BFC9B1C89F34}" type="pres">
      <dgm:prSet presAssocID="{9A31DE8E-7430-427C-BA87-8C09F4EFD991}" presName="parTx" presStyleLbl="revTx" presStyleIdx="0" presStyleCnt="4">
        <dgm:presLayoutVars>
          <dgm:chMax val="1"/>
          <dgm:bulletEnabled val="1"/>
        </dgm:presLayoutVars>
      </dgm:prSet>
      <dgm:spPr/>
      <dgm:t>
        <a:bodyPr/>
        <a:lstStyle/>
        <a:p>
          <a:endParaRPr lang="en-CA"/>
        </a:p>
      </dgm:t>
    </dgm:pt>
    <dgm:pt modelId="{C4517030-FE67-4986-9292-7B6B65B02C39}" type="pres">
      <dgm:prSet presAssocID="{9A31DE8E-7430-427C-BA87-8C09F4EFD991}" presName="bracket" presStyleLbl="parChTrans1D1" presStyleIdx="0" presStyleCnt="4"/>
      <dgm:spPr/>
      <dgm:t>
        <a:bodyPr/>
        <a:lstStyle/>
        <a:p>
          <a:endParaRPr lang="en-CA"/>
        </a:p>
      </dgm:t>
    </dgm:pt>
    <dgm:pt modelId="{3343086A-DA7F-4B52-8C67-D503444BAD5C}" type="pres">
      <dgm:prSet presAssocID="{9A31DE8E-7430-427C-BA87-8C09F4EFD991}" presName="spH" presStyleCnt="0"/>
      <dgm:spPr/>
      <dgm:t>
        <a:bodyPr/>
        <a:lstStyle/>
        <a:p>
          <a:endParaRPr lang="en-CA"/>
        </a:p>
      </dgm:t>
    </dgm:pt>
    <dgm:pt modelId="{297ADCA0-C5D3-4FB1-A92B-B5EA621C3FD3}" type="pres">
      <dgm:prSet presAssocID="{9A31DE8E-7430-427C-BA87-8C09F4EFD991}" presName="desTx" presStyleLbl="node1" presStyleIdx="0" presStyleCnt="4">
        <dgm:presLayoutVars>
          <dgm:bulletEnabled val="1"/>
        </dgm:presLayoutVars>
      </dgm:prSet>
      <dgm:spPr/>
      <dgm:t>
        <a:bodyPr/>
        <a:lstStyle/>
        <a:p>
          <a:endParaRPr lang="en-CA"/>
        </a:p>
      </dgm:t>
    </dgm:pt>
    <dgm:pt modelId="{8F7ABD8C-AEC9-4194-AD0D-71DF7A9197CA}" type="pres">
      <dgm:prSet presAssocID="{FBA24C55-454D-45D3-AE63-DE4F6B8BCF18}" presName="spV" presStyleCnt="0"/>
      <dgm:spPr/>
      <dgm:t>
        <a:bodyPr/>
        <a:lstStyle/>
        <a:p>
          <a:endParaRPr lang="en-CA"/>
        </a:p>
      </dgm:t>
    </dgm:pt>
    <dgm:pt modelId="{E7F8E454-C2E5-43C3-B3B7-BA6B23253F4C}" type="pres">
      <dgm:prSet presAssocID="{9143B9BD-A9A3-417D-9038-5E35878D91F4}" presName="linNode" presStyleCnt="0"/>
      <dgm:spPr/>
      <dgm:t>
        <a:bodyPr/>
        <a:lstStyle/>
        <a:p>
          <a:endParaRPr lang="en-CA"/>
        </a:p>
      </dgm:t>
    </dgm:pt>
    <dgm:pt modelId="{F61C12BA-234D-4DC1-9FF2-701E835A92D1}" type="pres">
      <dgm:prSet presAssocID="{9143B9BD-A9A3-417D-9038-5E35878D91F4}" presName="parTx" presStyleLbl="revTx" presStyleIdx="1" presStyleCnt="4">
        <dgm:presLayoutVars>
          <dgm:chMax val="1"/>
          <dgm:bulletEnabled val="1"/>
        </dgm:presLayoutVars>
      </dgm:prSet>
      <dgm:spPr/>
      <dgm:t>
        <a:bodyPr/>
        <a:lstStyle/>
        <a:p>
          <a:endParaRPr lang="en-CA"/>
        </a:p>
      </dgm:t>
    </dgm:pt>
    <dgm:pt modelId="{46C5AB6E-A2B4-4278-8203-30E3718C0C0D}" type="pres">
      <dgm:prSet presAssocID="{9143B9BD-A9A3-417D-9038-5E35878D91F4}" presName="bracket" presStyleLbl="parChTrans1D1" presStyleIdx="1" presStyleCnt="4"/>
      <dgm:spPr/>
      <dgm:t>
        <a:bodyPr/>
        <a:lstStyle/>
        <a:p>
          <a:endParaRPr lang="en-CA"/>
        </a:p>
      </dgm:t>
    </dgm:pt>
    <dgm:pt modelId="{9AE6E98B-61F9-42D3-BF69-B30A24AF42C4}" type="pres">
      <dgm:prSet presAssocID="{9143B9BD-A9A3-417D-9038-5E35878D91F4}" presName="spH" presStyleCnt="0"/>
      <dgm:spPr/>
      <dgm:t>
        <a:bodyPr/>
        <a:lstStyle/>
        <a:p>
          <a:endParaRPr lang="en-CA"/>
        </a:p>
      </dgm:t>
    </dgm:pt>
    <dgm:pt modelId="{9C438251-0C32-41AD-86BB-43AFCD4DCB24}" type="pres">
      <dgm:prSet presAssocID="{9143B9BD-A9A3-417D-9038-5E35878D91F4}" presName="desTx" presStyleLbl="node1" presStyleIdx="1" presStyleCnt="4">
        <dgm:presLayoutVars>
          <dgm:bulletEnabled val="1"/>
        </dgm:presLayoutVars>
      </dgm:prSet>
      <dgm:spPr/>
      <dgm:t>
        <a:bodyPr/>
        <a:lstStyle/>
        <a:p>
          <a:endParaRPr lang="en-CA"/>
        </a:p>
      </dgm:t>
    </dgm:pt>
    <dgm:pt modelId="{0AD30FC5-7C91-4F86-9992-B98B75385DCA}" type="pres">
      <dgm:prSet presAssocID="{AE2951A0-22B8-45B1-AA32-64C2EF78C82E}" presName="spV" presStyleCnt="0"/>
      <dgm:spPr/>
      <dgm:t>
        <a:bodyPr/>
        <a:lstStyle/>
        <a:p>
          <a:endParaRPr lang="en-CA"/>
        </a:p>
      </dgm:t>
    </dgm:pt>
    <dgm:pt modelId="{1A131D7D-5F0D-4729-9833-9A9A921EF2BE}" type="pres">
      <dgm:prSet presAssocID="{A9657BCB-D9B6-4D44-885C-90D54332BC9C}" presName="linNode" presStyleCnt="0"/>
      <dgm:spPr/>
      <dgm:t>
        <a:bodyPr/>
        <a:lstStyle/>
        <a:p>
          <a:endParaRPr lang="en-CA"/>
        </a:p>
      </dgm:t>
    </dgm:pt>
    <dgm:pt modelId="{EFAFF82B-9DDA-46A5-BEB1-6E0F2E6D14B9}" type="pres">
      <dgm:prSet presAssocID="{A9657BCB-D9B6-4D44-885C-90D54332BC9C}" presName="parTx" presStyleLbl="revTx" presStyleIdx="2" presStyleCnt="4">
        <dgm:presLayoutVars>
          <dgm:chMax val="1"/>
          <dgm:bulletEnabled val="1"/>
        </dgm:presLayoutVars>
      </dgm:prSet>
      <dgm:spPr/>
      <dgm:t>
        <a:bodyPr/>
        <a:lstStyle/>
        <a:p>
          <a:endParaRPr lang="en-CA"/>
        </a:p>
      </dgm:t>
    </dgm:pt>
    <dgm:pt modelId="{CA4E7651-4459-49B5-82D2-D02BDA404C3C}" type="pres">
      <dgm:prSet presAssocID="{A9657BCB-D9B6-4D44-885C-90D54332BC9C}" presName="bracket" presStyleLbl="parChTrans1D1" presStyleIdx="2" presStyleCnt="4"/>
      <dgm:spPr/>
      <dgm:t>
        <a:bodyPr/>
        <a:lstStyle/>
        <a:p>
          <a:endParaRPr lang="en-CA"/>
        </a:p>
      </dgm:t>
    </dgm:pt>
    <dgm:pt modelId="{A6D9A956-6464-4C0E-8735-69263A871C91}" type="pres">
      <dgm:prSet presAssocID="{A9657BCB-D9B6-4D44-885C-90D54332BC9C}" presName="spH" presStyleCnt="0"/>
      <dgm:spPr/>
      <dgm:t>
        <a:bodyPr/>
        <a:lstStyle/>
        <a:p>
          <a:endParaRPr lang="en-CA"/>
        </a:p>
      </dgm:t>
    </dgm:pt>
    <dgm:pt modelId="{4943FFCA-2775-4D5D-A2F6-A5647FA5B952}" type="pres">
      <dgm:prSet presAssocID="{A9657BCB-D9B6-4D44-885C-90D54332BC9C}" presName="desTx" presStyleLbl="node1" presStyleIdx="2" presStyleCnt="4">
        <dgm:presLayoutVars>
          <dgm:bulletEnabled val="1"/>
        </dgm:presLayoutVars>
      </dgm:prSet>
      <dgm:spPr/>
      <dgm:t>
        <a:bodyPr/>
        <a:lstStyle/>
        <a:p>
          <a:endParaRPr lang="en-CA"/>
        </a:p>
      </dgm:t>
    </dgm:pt>
    <dgm:pt modelId="{BF60364E-8D8F-4912-838A-6761034278DB}" type="pres">
      <dgm:prSet presAssocID="{D63F066E-E839-4417-9BAD-B204C66A4F44}" presName="spV" presStyleCnt="0"/>
      <dgm:spPr/>
      <dgm:t>
        <a:bodyPr/>
        <a:lstStyle/>
        <a:p>
          <a:endParaRPr lang="en-CA"/>
        </a:p>
      </dgm:t>
    </dgm:pt>
    <dgm:pt modelId="{CDDC27DF-CF1C-400C-9CFE-3996B2EEE555}" type="pres">
      <dgm:prSet presAssocID="{5E81E8BD-9040-4DE9-8DE1-E833BDC0851C}" presName="linNode" presStyleCnt="0"/>
      <dgm:spPr/>
      <dgm:t>
        <a:bodyPr/>
        <a:lstStyle/>
        <a:p>
          <a:endParaRPr lang="en-CA"/>
        </a:p>
      </dgm:t>
    </dgm:pt>
    <dgm:pt modelId="{7218DCD1-B0D3-4D9F-8C08-3A7117977BD4}" type="pres">
      <dgm:prSet presAssocID="{5E81E8BD-9040-4DE9-8DE1-E833BDC0851C}" presName="parTx" presStyleLbl="revTx" presStyleIdx="3" presStyleCnt="4">
        <dgm:presLayoutVars>
          <dgm:chMax val="1"/>
          <dgm:bulletEnabled val="1"/>
        </dgm:presLayoutVars>
      </dgm:prSet>
      <dgm:spPr/>
      <dgm:t>
        <a:bodyPr/>
        <a:lstStyle/>
        <a:p>
          <a:endParaRPr lang="en-CA"/>
        </a:p>
      </dgm:t>
    </dgm:pt>
    <dgm:pt modelId="{A1D5A83C-0B5F-4FAE-8CA4-79C9F853FF6D}" type="pres">
      <dgm:prSet presAssocID="{5E81E8BD-9040-4DE9-8DE1-E833BDC0851C}" presName="bracket" presStyleLbl="parChTrans1D1" presStyleIdx="3" presStyleCnt="4"/>
      <dgm:spPr/>
      <dgm:t>
        <a:bodyPr/>
        <a:lstStyle/>
        <a:p>
          <a:endParaRPr lang="en-CA"/>
        </a:p>
      </dgm:t>
    </dgm:pt>
    <dgm:pt modelId="{57ED4578-C882-4792-9C32-4D289391AFD3}" type="pres">
      <dgm:prSet presAssocID="{5E81E8BD-9040-4DE9-8DE1-E833BDC0851C}" presName="spH" presStyleCnt="0"/>
      <dgm:spPr/>
      <dgm:t>
        <a:bodyPr/>
        <a:lstStyle/>
        <a:p>
          <a:endParaRPr lang="en-CA"/>
        </a:p>
      </dgm:t>
    </dgm:pt>
    <dgm:pt modelId="{D950BB3E-22DE-482A-9F04-8E069970C90A}" type="pres">
      <dgm:prSet presAssocID="{5E81E8BD-9040-4DE9-8DE1-E833BDC0851C}" presName="desTx" presStyleLbl="node1" presStyleIdx="3" presStyleCnt="4">
        <dgm:presLayoutVars>
          <dgm:bulletEnabled val="1"/>
        </dgm:presLayoutVars>
      </dgm:prSet>
      <dgm:spPr/>
      <dgm:t>
        <a:bodyPr/>
        <a:lstStyle/>
        <a:p>
          <a:endParaRPr lang="en-CA"/>
        </a:p>
      </dgm:t>
    </dgm:pt>
  </dgm:ptLst>
  <dgm:cxnLst>
    <dgm:cxn modelId="{8F0DC9CE-433F-4071-B63C-76D662E2D69C}" srcId="{5E81E8BD-9040-4DE9-8DE1-E833BDC0851C}" destId="{8BDA5215-851F-40B7-91FA-72D56DEB4474}" srcOrd="2" destOrd="0" parTransId="{1675866B-017B-44F3-8A97-4AB847BB2173}" sibTransId="{0888DF96-8507-48B1-924F-432C9D68BE73}"/>
    <dgm:cxn modelId="{706D0BA0-82CC-4C11-8F2B-02FB8CFF8CD5}" srcId="{9143B9BD-A9A3-417D-9038-5E35878D91F4}" destId="{1EB4BDFB-ED9A-4A78-878C-9D5480B6AB7F}" srcOrd="1" destOrd="0" parTransId="{43DE61D1-01B4-46CF-BC5D-C6ECF78DD62B}" sibTransId="{70055749-5EBC-4596-97C0-FAE3CE55E2DE}"/>
    <dgm:cxn modelId="{EF4A67E9-37A2-42E5-B947-012C04FAEB04}" type="presOf" srcId="{99972C5A-0830-4BA6-B2A6-138A58E6D873}" destId="{D950BB3E-22DE-482A-9F04-8E069970C90A}" srcOrd="0" destOrd="1" presId="urn:diagrams.loki3.com/BracketList+Icon"/>
    <dgm:cxn modelId="{044FD1CB-B6A9-45B7-AC8E-FA053015D48A}" type="presOf" srcId="{89E98687-1D9A-4FAA-B1D5-71277FC849CD}" destId="{297ADCA0-C5D3-4FB1-A92B-B5EA621C3FD3}" srcOrd="0" destOrd="1" presId="urn:diagrams.loki3.com/BracketList+Icon"/>
    <dgm:cxn modelId="{5A7D87B0-836C-4631-A008-D0F2818FD844}" type="presOf" srcId="{A9657BCB-D9B6-4D44-885C-90D54332BC9C}" destId="{EFAFF82B-9DDA-46A5-BEB1-6E0F2E6D14B9}" srcOrd="0" destOrd="0" presId="urn:diagrams.loki3.com/BracketList+Icon"/>
    <dgm:cxn modelId="{D602E875-D189-4C75-AA1E-21F68A864BAA}" type="presOf" srcId="{5E81E8BD-9040-4DE9-8DE1-E833BDC0851C}" destId="{7218DCD1-B0D3-4D9F-8C08-3A7117977BD4}" srcOrd="0" destOrd="0" presId="urn:diagrams.loki3.com/BracketList+Icon"/>
    <dgm:cxn modelId="{7CEA9220-6694-4908-86A8-99F66E1D6989}" srcId="{A9657BCB-D9B6-4D44-885C-90D54332BC9C}" destId="{DBF92582-B610-4393-9B34-398C27E9A0B9}" srcOrd="1" destOrd="0" parTransId="{B3826971-41F5-4A0C-B0FD-8056D8BB2CF7}" sibTransId="{E2C29F06-D247-4F6A-BF6B-B9EF52488F3E}"/>
    <dgm:cxn modelId="{C6A88EE4-2C72-4A41-BCC9-03191CD3D539}" srcId="{42DB9AB6-1D27-47C6-9F3F-BCB649FA9672}" destId="{A9657BCB-D9B6-4D44-885C-90D54332BC9C}" srcOrd="2" destOrd="0" parTransId="{B1AD57D2-9B1E-4373-9018-36375C2E2413}" sibTransId="{D63F066E-E839-4417-9BAD-B204C66A4F44}"/>
    <dgm:cxn modelId="{65F52D4A-03B5-4B59-96C6-FFCFDA395642}" srcId="{9A31DE8E-7430-427C-BA87-8C09F4EFD991}" destId="{F7F7BB58-232E-4047-88A8-F2F747439132}" srcOrd="0" destOrd="0" parTransId="{CD286EC6-67A5-405D-8756-6B9C8150D17D}" sibTransId="{8FAF97CD-7074-4942-B027-1CA31FC1177D}"/>
    <dgm:cxn modelId="{CA465EA3-A36C-48C2-8078-F4D0B84CABA0}" type="presOf" srcId="{7C07D5E6-4F55-46FA-819B-079A74CCC08E}" destId="{9C438251-0C32-41AD-86BB-43AFCD4DCB24}" srcOrd="0" destOrd="0" presId="urn:diagrams.loki3.com/BracketList+Icon"/>
    <dgm:cxn modelId="{090E2893-0B36-429C-BA99-173DE7233E05}" srcId="{42DB9AB6-1D27-47C6-9F3F-BCB649FA9672}" destId="{9A31DE8E-7430-427C-BA87-8C09F4EFD991}" srcOrd="0" destOrd="0" parTransId="{33A96311-A320-4AF1-937E-86242C25FF73}" sibTransId="{FBA24C55-454D-45D3-AE63-DE4F6B8BCF18}"/>
    <dgm:cxn modelId="{62FA98B8-14FE-4768-9759-0374759E801F}" type="presOf" srcId="{B7052C38-2A4A-4174-9ADB-CD790255F103}" destId="{4943FFCA-2775-4D5D-A2F6-A5647FA5B952}" srcOrd="0" destOrd="0" presId="urn:diagrams.loki3.com/BracketList+Icon"/>
    <dgm:cxn modelId="{EDED07F7-7132-47D1-832C-5B7AC1080A61}" type="presOf" srcId="{DBF92582-B610-4393-9B34-398C27E9A0B9}" destId="{4943FFCA-2775-4D5D-A2F6-A5647FA5B952}" srcOrd="0" destOrd="1" presId="urn:diagrams.loki3.com/BracketList+Icon"/>
    <dgm:cxn modelId="{B6A5A845-1E08-4779-8FE0-FF4AA4BB9864}" srcId="{42DB9AB6-1D27-47C6-9F3F-BCB649FA9672}" destId="{5E81E8BD-9040-4DE9-8DE1-E833BDC0851C}" srcOrd="3" destOrd="0" parTransId="{57D258B5-AC0B-414E-9014-32D27FD5EC5E}" sibTransId="{F8D0941B-D990-4AA5-9A0C-576F67C2B821}"/>
    <dgm:cxn modelId="{3B3C9C0F-F147-49E4-9D4D-132875B29646}" type="presOf" srcId="{42DB9AB6-1D27-47C6-9F3F-BCB649FA9672}" destId="{4E96D18C-EA2C-432C-A8F4-F07E258070D6}" srcOrd="0" destOrd="0" presId="urn:diagrams.loki3.com/BracketList+Icon"/>
    <dgm:cxn modelId="{2AE606C7-2F95-45BC-A365-7F16E6E4DA8D}" type="presOf" srcId="{9143B9BD-A9A3-417D-9038-5E35878D91F4}" destId="{F61C12BA-234D-4DC1-9FF2-701E835A92D1}" srcOrd="0" destOrd="0" presId="urn:diagrams.loki3.com/BracketList+Icon"/>
    <dgm:cxn modelId="{FAA50F14-F190-471D-BD57-149CDC776EDD}" srcId="{A9657BCB-D9B6-4D44-885C-90D54332BC9C}" destId="{63ECFA07-139C-4E1D-B263-14B322FF227B}" srcOrd="2" destOrd="0" parTransId="{162939FD-2A99-4939-A88F-DEB8451FBA6F}" sibTransId="{5EA691C0-60EB-498C-9528-1CEC13B5D16B}"/>
    <dgm:cxn modelId="{67225C17-ADE8-4935-A7DD-8E98A2C98AD4}" srcId="{A9657BCB-D9B6-4D44-885C-90D54332BC9C}" destId="{B7052C38-2A4A-4174-9ADB-CD790255F103}" srcOrd="0" destOrd="0" parTransId="{D7175880-FFEF-4D01-99FB-56833C7F4FCE}" sibTransId="{ECC5512F-A884-47F8-9DC7-A48D0744DE68}"/>
    <dgm:cxn modelId="{BFB3F71F-7B47-46B2-A141-DC6BFC0F00CA}" type="presOf" srcId="{63ECFA07-139C-4E1D-B263-14B322FF227B}" destId="{4943FFCA-2775-4D5D-A2F6-A5647FA5B952}" srcOrd="0" destOrd="2" presId="urn:diagrams.loki3.com/BracketList+Icon"/>
    <dgm:cxn modelId="{5A51FECD-1EFD-417B-830C-F8735F5946FC}" srcId="{9143B9BD-A9A3-417D-9038-5E35878D91F4}" destId="{37D652BE-EA9B-46BD-97EB-A6C379B95FE7}" srcOrd="2" destOrd="0" parTransId="{AA37D52C-B303-445D-AEBA-1BD7B634DC37}" sibTransId="{CF28BC28-1057-45CA-82C9-FB52AFC8F866}"/>
    <dgm:cxn modelId="{CC0AC5A6-9CB4-426E-AFDE-0A7CA803EB47}" srcId="{9A31DE8E-7430-427C-BA87-8C09F4EFD991}" destId="{FC43BADF-BD26-4DCB-8D98-52DB1B245E9F}" srcOrd="2" destOrd="0" parTransId="{EF70C3BB-8FAE-4799-A1BD-00D9B04F9FD8}" sibTransId="{FF363478-C542-40AC-BF89-DD90839B874C}"/>
    <dgm:cxn modelId="{EDB9C002-263B-40A8-94DD-37D21462A10D}" type="presOf" srcId="{37D652BE-EA9B-46BD-97EB-A6C379B95FE7}" destId="{9C438251-0C32-41AD-86BB-43AFCD4DCB24}" srcOrd="0" destOrd="2" presId="urn:diagrams.loki3.com/BracketList+Icon"/>
    <dgm:cxn modelId="{8C9CFE45-836A-4F77-93B5-B9F38CAC0723}" srcId="{5E81E8BD-9040-4DE9-8DE1-E833BDC0851C}" destId="{99972C5A-0830-4BA6-B2A6-138A58E6D873}" srcOrd="1" destOrd="0" parTransId="{F443C29D-A737-403F-BFAD-4BDA0CE96D3D}" sibTransId="{6408BFA9-6558-43B7-BFDE-CFF7515C4B9C}"/>
    <dgm:cxn modelId="{5EFAECB0-171D-44FC-98B6-9EF774024203}" type="presOf" srcId="{8BDA5215-851F-40B7-91FA-72D56DEB4474}" destId="{D950BB3E-22DE-482A-9F04-8E069970C90A}" srcOrd="0" destOrd="2" presId="urn:diagrams.loki3.com/BracketList+Icon"/>
    <dgm:cxn modelId="{56A3FB73-DFAD-4735-A386-72F51B3F3DD4}" type="presOf" srcId="{1EB4BDFB-ED9A-4A78-878C-9D5480B6AB7F}" destId="{9C438251-0C32-41AD-86BB-43AFCD4DCB24}" srcOrd="0" destOrd="1" presId="urn:diagrams.loki3.com/BracketList+Icon"/>
    <dgm:cxn modelId="{52848B90-BF08-4A32-A1E3-0F93FCFA0DEA}" srcId="{5E81E8BD-9040-4DE9-8DE1-E833BDC0851C}" destId="{0AB40F9E-9B90-4BF3-A2D0-6EF8E36B31B7}" srcOrd="0" destOrd="0" parTransId="{05D7A8EF-CC61-4D15-A6C8-EFDE3693F932}" sibTransId="{C3A8D77A-5AC8-46A7-AD05-C42C76B2EE53}"/>
    <dgm:cxn modelId="{09B2C380-DE3E-495A-A0EF-B6AF282E8D62}" type="presOf" srcId="{FC43BADF-BD26-4DCB-8D98-52DB1B245E9F}" destId="{297ADCA0-C5D3-4FB1-A92B-B5EA621C3FD3}" srcOrd="0" destOrd="2" presId="urn:diagrams.loki3.com/BracketList+Icon"/>
    <dgm:cxn modelId="{290E026A-E2A8-44BE-BBA0-8A2A72308B2A}" srcId="{9143B9BD-A9A3-417D-9038-5E35878D91F4}" destId="{7C07D5E6-4F55-46FA-819B-079A74CCC08E}" srcOrd="0" destOrd="0" parTransId="{29DA4515-2901-4CEF-9B1B-7B20E09DB325}" sibTransId="{7627C6CC-A881-43B9-89D9-95946DBF3126}"/>
    <dgm:cxn modelId="{21127059-AA35-4B8F-AB57-1A770FC3DA9C}" type="presOf" srcId="{0AB40F9E-9B90-4BF3-A2D0-6EF8E36B31B7}" destId="{D950BB3E-22DE-482A-9F04-8E069970C90A}" srcOrd="0" destOrd="0" presId="urn:diagrams.loki3.com/BracketList+Icon"/>
    <dgm:cxn modelId="{17C6BD9B-DBBF-4FA7-8CA8-FE808CA2E822}" srcId="{42DB9AB6-1D27-47C6-9F3F-BCB649FA9672}" destId="{9143B9BD-A9A3-417D-9038-5E35878D91F4}" srcOrd="1" destOrd="0" parTransId="{A10CA82A-F16E-4C4B-87B0-6E843A46A5DD}" sibTransId="{AE2951A0-22B8-45B1-AA32-64C2EF78C82E}"/>
    <dgm:cxn modelId="{9F38FA53-421B-48F5-8F07-9329F8FCF46D}" type="presOf" srcId="{F7F7BB58-232E-4047-88A8-F2F747439132}" destId="{297ADCA0-C5D3-4FB1-A92B-B5EA621C3FD3}" srcOrd="0" destOrd="0" presId="urn:diagrams.loki3.com/BracketList+Icon"/>
    <dgm:cxn modelId="{92D350EB-4F02-49FB-B312-4D6A1997B244}" type="presOf" srcId="{9A31DE8E-7430-427C-BA87-8C09F4EFD991}" destId="{B950446A-60B5-419E-BE55-BFC9B1C89F34}" srcOrd="0" destOrd="0" presId="urn:diagrams.loki3.com/BracketList+Icon"/>
    <dgm:cxn modelId="{4D6AA33E-6123-4AEB-B580-EF33BF0F92A1}" srcId="{9A31DE8E-7430-427C-BA87-8C09F4EFD991}" destId="{89E98687-1D9A-4FAA-B1D5-71277FC849CD}" srcOrd="1" destOrd="0" parTransId="{C2A0DA2C-3F2C-45C5-BD9A-7587C116E3E8}" sibTransId="{39C1BA53-461A-460E-B226-04DA0AFA7E1A}"/>
    <dgm:cxn modelId="{6BEB7FAC-B390-4647-8902-85B3DF7C7EC5}" type="presParOf" srcId="{4E96D18C-EA2C-432C-A8F4-F07E258070D6}" destId="{EADA367C-A141-4579-8A98-187C4B65CC0B}" srcOrd="0" destOrd="0" presId="urn:diagrams.loki3.com/BracketList+Icon"/>
    <dgm:cxn modelId="{5E91D57C-BAD3-43D8-9C27-1CF1FCB4C61D}" type="presParOf" srcId="{EADA367C-A141-4579-8A98-187C4B65CC0B}" destId="{B950446A-60B5-419E-BE55-BFC9B1C89F34}" srcOrd="0" destOrd="0" presId="urn:diagrams.loki3.com/BracketList+Icon"/>
    <dgm:cxn modelId="{C2129C68-69CA-43D5-95C2-CE624027D540}" type="presParOf" srcId="{EADA367C-A141-4579-8A98-187C4B65CC0B}" destId="{C4517030-FE67-4986-9292-7B6B65B02C39}" srcOrd="1" destOrd="0" presId="urn:diagrams.loki3.com/BracketList+Icon"/>
    <dgm:cxn modelId="{9729F3BB-AD8D-4D9B-919D-6FAE4B01A12E}" type="presParOf" srcId="{EADA367C-A141-4579-8A98-187C4B65CC0B}" destId="{3343086A-DA7F-4B52-8C67-D503444BAD5C}" srcOrd="2" destOrd="0" presId="urn:diagrams.loki3.com/BracketList+Icon"/>
    <dgm:cxn modelId="{AE335AE4-FBCD-412E-AC0B-BC30809A6256}" type="presParOf" srcId="{EADA367C-A141-4579-8A98-187C4B65CC0B}" destId="{297ADCA0-C5D3-4FB1-A92B-B5EA621C3FD3}" srcOrd="3" destOrd="0" presId="urn:diagrams.loki3.com/BracketList+Icon"/>
    <dgm:cxn modelId="{A3812461-35D1-4417-A5E8-E80908F1F77E}" type="presParOf" srcId="{4E96D18C-EA2C-432C-A8F4-F07E258070D6}" destId="{8F7ABD8C-AEC9-4194-AD0D-71DF7A9197CA}" srcOrd="1" destOrd="0" presId="urn:diagrams.loki3.com/BracketList+Icon"/>
    <dgm:cxn modelId="{97A36032-F801-43D8-A6BD-301FD926E201}" type="presParOf" srcId="{4E96D18C-EA2C-432C-A8F4-F07E258070D6}" destId="{E7F8E454-C2E5-43C3-B3B7-BA6B23253F4C}" srcOrd="2" destOrd="0" presId="urn:diagrams.loki3.com/BracketList+Icon"/>
    <dgm:cxn modelId="{CEFD11D6-5DE7-416D-8EC8-D23AED25D58E}" type="presParOf" srcId="{E7F8E454-C2E5-43C3-B3B7-BA6B23253F4C}" destId="{F61C12BA-234D-4DC1-9FF2-701E835A92D1}" srcOrd="0" destOrd="0" presId="urn:diagrams.loki3.com/BracketList+Icon"/>
    <dgm:cxn modelId="{E4F18753-B562-4C2F-845D-64ED4E50F375}" type="presParOf" srcId="{E7F8E454-C2E5-43C3-B3B7-BA6B23253F4C}" destId="{46C5AB6E-A2B4-4278-8203-30E3718C0C0D}" srcOrd="1" destOrd="0" presId="urn:diagrams.loki3.com/BracketList+Icon"/>
    <dgm:cxn modelId="{280F6626-93FC-4B0A-8E00-04D5B8B6FBA0}" type="presParOf" srcId="{E7F8E454-C2E5-43C3-B3B7-BA6B23253F4C}" destId="{9AE6E98B-61F9-42D3-BF69-B30A24AF42C4}" srcOrd="2" destOrd="0" presId="urn:diagrams.loki3.com/BracketList+Icon"/>
    <dgm:cxn modelId="{362C4676-8576-40FC-B1E8-5DC07A3DD437}" type="presParOf" srcId="{E7F8E454-C2E5-43C3-B3B7-BA6B23253F4C}" destId="{9C438251-0C32-41AD-86BB-43AFCD4DCB24}" srcOrd="3" destOrd="0" presId="urn:diagrams.loki3.com/BracketList+Icon"/>
    <dgm:cxn modelId="{0310B195-0858-444D-9891-92B66DA9A762}" type="presParOf" srcId="{4E96D18C-EA2C-432C-A8F4-F07E258070D6}" destId="{0AD30FC5-7C91-4F86-9992-B98B75385DCA}" srcOrd="3" destOrd="0" presId="urn:diagrams.loki3.com/BracketList+Icon"/>
    <dgm:cxn modelId="{18EE7B0A-EEB5-4A0E-85A0-39203C2AB085}" type="presParOf" srcId="{4E96D18C-EA2C-432C-A8F4-F07E258070D6}" destId="{1A131D7D-5F0D-4729-9833-9A9A921EF2BE}" srcOrd="4" destOrd="0" presId="urn:diagrams.loki3.com/BracketList+Icon"/>
    <dgm:cxn modelId="{BE3621D9-5D61-4D29-8DD4-085CED6DFDDC}" type="presParOf" srcId="{1A131D7D-5F0D-4729-9833-9A9A921EF2BE}" destId="{EFAFF82B-9DDA-46A5-BEB1-6E0F2E6D14B9}" srcOrd="0" destOrd="0" presId="urn:diagrams.loki3.com/BracketList+Icon"/>
    <dgm:cxn modelId="{88A29C7A-05D6-4EE5-B306-544A69E873A2}" type="presParOf" srcId="{1A131D7D-5F0D-4729-9833-9A9A921EF2BE}" destId="{CA4E7651-4459-49B5-82D2-D02BDA404C3C}" srcOrd="1" destOrd="0" presId="urn:diagrams.loki3.com/BracketList+Icon"/>
    <dgm:cxn modelId="{AF8564A7-6A3B-48D2-877C-613586B7B2CE}" type="presParOf" srcId="{1A131D7D-5F0D-4729-9833-9A9A921EF2BE}" destId="{A6D9A956-6464-4C0E-8735-69263A871C91}" srcOrd="2" destOrd="0" presId="urn:diagrams.loki3.com/BracketList+Icon"/>
    <dgm:cxn modelId="{E0D76C39-AB24-4787-8A4A-E8984B03C1A6}" type="presParOf" srcId="{1A131D7D-5F0D-4729-9833-9A9A921EF2BE}" destId="{4943FFCA-2775-4D5D-A2F6-A5647FA5B952}" srcOrd="3" destOrd="0" presId="urn:diagrams.loki3.com/BracketList+Icon"/>
    <dgm:cxn modelId="{11ADD0ED-BB99-429F-85A1-E0B054FF8AC9}" type="presParOf" srcId="{4E96D18C-EA2C-432C-A8F4-F07E258070D6}" destId="{BF60364E-8D8F-4912-838A-6761034278DB}" srcOrd="5" destOrd="0" presId="urn:diagrams.loki3.com/BracketList+Icon"/>
    <dgm:cxn modelId="{E8E829B2-11C7-4E0C-8C51-719B2097B3EE}" type="presParOf" srcId="{4E96D18C-EA2C-432C-A8F4-F07E258070D6}" destId="{CDDC27DF-CF1C-400C-9CFE-3996B2EEE555}" srcOrd="6" destOrd="0" presId="urn:diagrams.loki3.com/BracketList+Icon"/>
    <dgm:cxn modelId="{BD50AE7B-70DA-446C-AC6D-02961440777E}" type="presParOf" srcId="{CDDC27DF-CF1C-400C-9CFE-3996B2EEE555}" destId="{7218DCD1-B0D3-4D9F-8C08-3A7117977BD4}" srcOrd="0" destOrd="0" presId="urn:diagrams.loki3.com/BracketList+Icon"/>
    <dgm:cxn modelId="{18534CB7-64BD-4E1A-9792-967BD561FE9F}" type="presParOf" srcId="{CDDC27DF-CF1C-400C-9CFE-3996B2EEE555}" destId="{A1D5A83C-0B5F-4FAE-8CA4-79C9F853FF6D}" srcOrd="1" destOrd="0" presId="urn:diagrams.loki3.com/BracketList+Icon"/>
    <dgm:cxn modelId="{5E835703-B596-4E33-A5DA-9E6B094090E3}" type="presParOf" srcId="{CDDC27DF-CF1C-400C-9CFE-3996B2EEE555}" destId="{57ED4578-C882-4792-9C32-4D289391AFD3}" srcOrd="2" destOrd="0" presId="urn:diagrams.loki3.com/BracketList+Icon"/>
    <dgm:cxn modelId="{ED867DB2-D5E7-4171-9A77-BACFFFE99510}" type="presParOf" srcId="{CDDC27DF-CF1C-400C-9CFE-3996B2EEE555}" destId="{D950BB3E-22DE-482A-9F04-8E069970C90A}"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67BCB-821A-421B-99CF-99D2F1B2A4AE}" type="datetimeFigureOut">
              <a:rPr lang="en-CA" smtClean="0"/>
              <a:t>25/08/2015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B2FB0E-8B45-44DF-999D-3227AD3D566B}" type="slidenum">
              <a:rPr lang="en-CA" smtClean="0"/>
              <a:t>‹#›</a:t>
            </a:fld>
            <a:endParaRPr lang="en-CA"/>
          </a:p>
        </p:txBody>
      </p:sp>
    </p:spTree>
    <p:extLst>
      <p:ext uri="{BB962C8B-B14F-4D97-AF65-F5344CB8AC3E}">
        <p14:creationId xmlns:p14="http://schemas.microsoft.com/office/powerpoint/2010/main" val="287407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685800"/>
            <a:ext cx="1809750" cy="1357313"/>
          </a:xfrm>
        </p:spPr>
      </p:sp>
      <p:sp>
        <p:nvSpPr>
          <p:cNvPr id="3" name="Notes Placeholder 2"/>
          <p:cNvSpPr>
            <a:spLocks noGrp="1"/>
          </p:cNvSpPr>
          <p:nvPr>
            <p:ph type="body" idx="1"/>
          </p:nvPr>
        </p:nvSpPr>
        <p:spPr/>
        <p:txBody>
          <a:bodyPr/>
          <a:lstStyle/>
          <a:p>
            <a:r>
              <a:rPr lang="en-CA" i="1" dirty="0"/>
              <a:t>Note to Karen: Some of these items go across sectors – e.g. environmental monitoring, carbon management, sensors   </a:t>
            </a:r>
            <a:r>
              <a:rPr lang="en-CA" dirty="0"/>
              <a:t>   </a:t>
            </a:r>
          </a:p>
          <a:p>
            <a:endParaRPr lang="en-CA" dirty="0"/>
          </a:p>
          <a:p>
            <a:r>
              <a:rPr lang="en-CA" dirty="0"/>
              <a:t>The Alberta Innovates group, through its corporations, has a well-respected reputation for delivering credible science through its internationally peer-reviewed research funding programs.</a:t>
            </a:r>
          </a:p>
          <a:p>
            <a:endParaRPr lang="en-CA" dirty="0"/>
          </a:p>
          <a:p>
            <a:r>
              <a:rPr lang="en-CA" dirty="0"/>
              <a:t>·        The members of the five boards of the AI group are domestic and international leaders in industry and academia offering direction and advice based on well-respected global experience and sector expertise. </a:t>
            </a:r>
          </a:p>
          <a:p>
            <a:endParaRPr lang="en-CA" dirty="0"/>
          </a:p>
          <a:p>
            <a:r>
              <a:rPr lang="en-CA" dirty="0"/>
              <a:t>·        We  work together contributing special skills and capabilities at different stages – from funding research generating breakthrough ideas, to connecting researchers with business and industry partners; from pilot-testing new products, to providing  business advice in the commercialization phase.  </a:t>
            </a:r>
          </a:p>
          <a:p>
            <a:endParaRPr lang="en-CA" dirty="0"/>
          </a:p>
          <a:p>
            <a:r>
              <a:rPr lang="en-CA" dirty="0"/>
              <a:t>·        Our interconnectedness as an AI group and to the broader innovation system along with the Alberta Innovates Connector service makes it easy for researchers, innovators and investors to connect for optimum results with the right experts, programs and services,  no matter their touch-point.</a:t>
            </a:r>
          </a:p>
          <a:p>
            <a:endParaRPr lang="en-CA" dirty="0" smtClean="0"/>
          </a:p>
          <a:p>
            <a:endParaRPr lang="en-CA" dirty="0"/>
          </a:p>
        </p:txBody>
      </p:sp>
    </p:spTree>
    <p:extLst>
      <p:ext uri="{BB962C8B-B14F-4D97-AF65-F5344CB8AC3E}">
        <p14:creationId xmlns:p14="http://schemas.microsoft.com/office/powerpoint/2010/main" val="177390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CD7E53B-7DC1-4979-9F50-0D97C0039C92}" type="slidenum">
              <a:rPr lang="en-CA" smtClean="0"/>
              <a:t>31</a:t>
            </a:fld>
            <a:endParaRPr lang="en-CA"/>
          </a:p>
        </p:txBody>
      </p:sp>
    </p:spTree>
    <p:extLst>
      <p:ext uri="{BB962C8B-B14F-4D97-AF65-F5344CB8AC3E}">
        <p14:creationId xmlns:p14="http://schemas.microsoft.com/office/powerpoint/2010/main" val="2330840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06C20DE6-6D01-4875-A9E5-CC384E0613AB}"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06163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6C20DE6-6D01-4875-A9E5-CC384E0613A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2482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06C20DE6-6D01-4875-A9E5-CC384E0613A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6163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6C20DE6-6D01-4875-A9E5-CC384E0613A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4872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685800"/>
            <a:ext cx="1809750" cy="1357313"/>
          </a:xfrm>
        </p:spPr>
      </p:sp>
      <p:sp>
        <p:nvSpPr>
          <p:cNvPr id="3" name="Notes Placeholder 2"/>
          <p:cNvSpPr>
            <a:spLocks noGrp="1"/>
          </p:cNvSpPr>
          <p:nvPr>
            <p:ph type="body" idx="1"/>
          </p:nvPr>
        </p:nvSpPr>
        <p:spPr/>
        <p:txBody>
          <a:bodyPr/>
          <a:lstStyle/>
          <a:p>
            <a:r>
              <a:rPr lang="en-CA" dirty="0"/>
              <a:t>There are high expectations that Alberta excel at both energy production and environmental protection - we can have it both ways. </a:t>
            </a:r>
          </a:p>
          <a:p>
            <a:endParaRPr lang="en-CA" dirty="0"/>
          </a:p>
          <a:p>
            <a:r>
              <a:rPr lang="en-CA" dirty="0"/>
              <a:t>Alberta has created an agency to oversee environmental monitoring – beginning in the oil sands region. </a:t>
            </a:r>
          </a:p>
          <a:p>
            <a:endParaRPr lang="en-CA" dirty="0"/>
          </a:p>
          <a:p>
            <a:r>
              <a:rPr lang="en-CA" dirty="0"/>
              <a:t>The provincial arms-length environmental monitoring system will be unlike any other in Canada and the world.  </a:t>
            </a:r>
          </a:p>
          <a:p>
            <a:endParaRPr lang="en-CA" dirty="0"/>
          </a:p>
          <a:p>
            <a:r>
              <a:rPr lang="en-CA" dirty="0"/>
              <a:t>Its centrally-coordinated system will integrate the monitoring, evaluation and reporting of air, land, water and wildlife.  The information will be scientifically credible, accessible and open. </a:t>
            </a:r>
          </a:p>
          <a:p>
            <a:endParaRPr lang="en-CA" dirty="0" smtClean="0"/>
          </a:p>
          <a:p>
            <a:pPr marL="168244" indent="-168244">
              <a:buFontTx/>
              <a:buChar char="-"/>
            </a:pPr>
            <a:r>
              <a:rPr lang="en-CA" dirty="0" smtClean="0"/>
              <a:t>It’s important</a:t>
            </a:r>
            <a:r>
              <a:rPr lang="en-CA" baseline="0" dirty="0" smtClean="0"/>
              <a:t> to note that while the monitoring agency is new, considerable monitoring already takes place… (Alberta as a gateway to rest of Canada in monitoring technologies??)</a:t>
            </a:r>
            <a:endParaRPr lang="en-US" dirty="0" smtClean="0"/>
          </a:p>
          <a:p>
            <a:pPr defTabSz="897301" eaLnBrk="0" fontAlgn="base" hangingPunct="0">
              <a:spcBef>
                <a:spcPct val="30000"/>
              </a:spcBef>
              <a:spcAft>
                <a:spcPct val="0"/>
              </a:spcAft>
              <a:defRPr/>
            </a:pPr>
            <a:endParaRPr lang="en-US" dirty="0" smtClean="0"/>
          </a:p>
          <a:p>
            <a:pPr defTabSz="897301" eaLnBrk="0" fontAlgn="base" hangingPunct="0">
              <a:spcBef>
                <a:spcPct val="30000"/>
              </a:spcBef>
              <a:spcAft>
                <a:spcPct val="0"/>
              </a:spcAft>
              <a:defRPr/>
            </a:pPr>
            <a:r>
              <a:rPr lang="en-US" dirty="0" smtClean="0"/>
              <a:t>AITF has highly-regarded experience in the effective management of monitoring systems</a:t>
            </a:r>
          </a:p>
          <a:p>
            <a:pPr marL="168244" indent="-168244">
              <a:buFont typeface="Arial" panose="020B0604020202020204" pitchFamily="34" charset="0"/>
              <a:buChar char="•"/>
            </a:pPr>
            <a:r>
              <a:rPr lang="en-CA" dirty="0"/>
              <a:t>Testing variety of technologies and approaches </a:t>
            </a:r>
          </a:p>
          <a:p>
            <a:pPr marL="168244" indent="-168244">
              <a:buFont typeface="Arial" panose="020B0604020202020204" pitchFamily="34" charset="0"/>
              <a:buChar char="•"/>
            </a:pPr>
            <a:r>
              <a:rPr lang="en-CA" dirty="0"/>
              <a:t>Sensors development and deployment for industrial applications</a:t>
            </a:r>
          </a:p>
          <a:p>
            <a:pPr marL="168244" indent="-168244">
              <a:buFont typeface="Arial" panose="020B0604020202020204" pitchFamily="34" charset="0"/>
              <a:buChar char="•"/>
            </a:pPr>
            <a:r>
              <a:rPr lang="en-CA" dirty="0"/>
              <a:t>Advanced analytical services and protocols</a:t>
            </a:r>
          </a:p>
          <a:p>
            <a:pPr marL="168244" indent="-168244">
              <a:buFont typeface="Arial" panose="020B0604020202020204" pitchFamily="34" charset="0"/>
              <a:buChar char="•"/>
            </a:pPr>
            <a:r>
              <a:rPr lang="en-CA" dirty="0"/>
              <a:t>Applications in CO</a:t>
            </a:r>
            <a:r>
              <a:rPr lang="en-CA" baseline="-25000" dirty="0"/>
              <a:t>2</a:t>
            </a:r>
            <a:r>
              <a:rPr lang="en-CA" dirty="0"/>
              <a:t> Storage monitoring, reclamation monitoring, groundwater wildlife monitoring</a:t>
            </a:r>
          </a:p>
          <a:p>
            <a:pPr defTabSz="897301" eaLnBrk="0" fontAlgn="base" hangingPunct="0">
              <a:spcBef>
                <a:spcPct val="30000"/>
              </a:spcBef>
              <a:spcAft>
                <a:spcPct val="0"/>
              </a:spcAft>
              <a:defRPr/>
            </a:pPr>
            <a:endParaRPr lang="en-CA" dirty="0" smtClean="0">
              <a:solidFill>
                <a:srgbClr val="FF0000"/>
              </a:solidFill>
            </a:endParaRPr>
          </a:p>
          <a:p>
            <a:pPr defTabSz="897301" eaLnBrk="0" fontAlgn="base" hangingPunct="0">
              <a:spcBef>
                <a:spcPct val="30000"/>
              </a:spcBef>
              <a:spcAft>
                <a:spcPct val="0"/>
              </a:spcAft>
              <a:defRPr/>
            </a:pPr>
            <a:endParaRPr lang="en-CA" dirty="0" smtClean="0">
              <a:solidFill>
                <a:srgbClr val="FF0000"/>
              </a:solidFill>
            </a:endParaRPr>
          </a:p>
          <a:p>
            <a:r>
              <a:rPr lang="en-CA" dirty="0" smtClean="0"/>
              <a:t> </a:t>
            </a:r>
            <a:endParaRPr lang="en-CA"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a:lstStyle/>
          <a:p>
            <a:pPr>
              <a:defRPr/>
            </a:pPr>
            <a:fld id="{2F736781-A352-4439-AF8A-DCA447C14A23}" type="slidenum">
              <a:rPr lang="en-US" smtClean="0"/>
              <a:pPr>
                <a:defRPr/>
              </a:pPr>
              <a:t>18</a:t>
            </a:fld>
            <a:endParaRPr lang="en-US" dirty="0"/>
          </a:p>
        </p:txBody>
      </p:sp>
    </p:spTree>
    <p:extLst>
      <p:ext uri="{BB962C8B-B14F-4D97-AF65-F5344CB8AC3E}">
        <p14:creationId xmlns:p14="http://schemas.microsoft.com/office/powerpoint/2010/main" val="286709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685800"/>
            <a:ext cx="1809750" cy="1357313"/>
          </a:xfrm>
        </p:spPr>
      </p:sp>
      <p:sp>
        <p:nvSpPr>
          <p:cNvPr id="3" name="Notes Placeholder 2"/>
          <p:cNvSpPr>
            <a:spLocks noGrp="1"/>
          </p:cNvSpPr>
          <p:nvPr>
            <p:ph type="body" idx="1"/>
          </p:nvPr>
        </p:nvSpPr>
        <p:spPr/>
        <p:txBody>
          <a:bodyPr/>
          <a:lstStyle/>
          <a:p>
            <a:r>
              <a:rPr lang="en-CA" dirty="0"/>
              <a:t>Alberta needs a more effective and efficient management system that considers the cumulative effects of all activities. The current system is evolving and adapting to place-based challenges, which allows decision-makers to see the big picture and help those on the landscape to be more strategic and responsible in their development activities.</a:t>
            </a:r>
          </a:p>
          <a:p>
            <a:endParaRPr lang="en-CA" dirty="0"/>
          </a:p>
          <a:p>
            <a:r>
              <a:rPr lang="en-CA" dirty="0" smtClean="0"/>
              <a:t>AITF</a:t>
            </a:r>
            <a:r>
              <a:rPr lang="en-CA" baseline="0" dirty="0" smtClean="0"/>
              <a:t> </a:t>
            </a:r>
            <a:r>
              <a:rPr lang="en-CA" dirty="0"/>
              <a:t>helps build sustainable resource management capacity through research, development and deployment of scientifically valid ecosystem management tools.</a:t>
            </a:r>
          </a:p>
          <a:p>
            <a:endParaRPr lang="en-CA" dirty="0"/>
          </a:p>
        </p:txBody>
      </p:sp>
    </p:spTree>
    <p:extLst>
      <p:ext uri="{BB962C8B-B14F-4D97-AF65-F5344CB8AC3E}">
        <p14:creationId xmlns:p14="http://schemas.microsoft.com/office/powerpoint/2010/main" val="403644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3238" y="685800"/>
            <a:ext cx="1809750" cy="1357313"/>
          </a:xfrm>
        </p:spPr>
      </p:sp>
      <p:sp>
        <p:nvSpPr>
          <p:cNvPr id="3" name="Notes Placeholder 2"/>
          <p:cNvSpPr>
            <a:spLocks noGrp="1"/>
          </p:cNvSpPr>
          <p:nvPr>
            <p:ph type="body" idx="1"/>
          </p:nvPr>
        </p:nvSpPr>
        <p:spPr/>
        <p:txBody>
          <a:bodyPr/>
          <a:lstStyle/>
          <a:p>
            <a:pPr>
              <a:spcBef>
                <a:spcPct val="0"/>
              </a:spcBef>
            </a:pPr>
            <a:r>
              <a:rPr lang="en-US" dirty="0" smtClean="0">
                <a:ea typeface="ＭＳ Ｐゴシック" pitchFamily="34" charset="-128"/>
              </a:rPr>
              <a:t>Alberta is a responsible resource developer and accepts its responsibility to reduce its greenhouse gas emissions. This is a difficult challenge as we are an energy economy and the world demand for energy continues to grow. We must reduce our absolute emissions while we increase energy production and grow our economy.</a:t>
            </a:r>
            <a:r>
              <a:rPr lang="en-US" baseline="0" dirty="0" smtClean="0">
                <a:ea typeface="ＭＳ Ｐゴシック" pitchFamily="34" charset="-128"/>
              </a:rPr>
              <a:t> </a:t>
            </a:r>
          </a:p>
          <a:p>
            <a:pPr>
              <a:spcBef>
                <a:spcPct val="0"/>
              </a:spcBef>
            </a:pPr>
            <a:endParaRPr lang="en-US" baseline="0" dirty="0" smtClean="0">
              <a:ea typeface="ＭＳ Ｐゴシック" pitchFamily="34" charset="-128"/>
            </a:endParaRPr>
          </a:p>
          <a:p>
            <a:pPr>
              <a:spcBef>
                <a:spcPct val="0"/>
              </a:spcBef>
            </a:pPr>
            <a:r>
              <a:rPr lang="en-US" dirty="0" smtClean="0">
                <a:ea typeface="ＭＳ Ｐゴシック" pitchFamily="34" charset="-128"/>
              </a:rPr>
              <a:t>Technology development is the answer. We know we need to stimulate innovation and transformative technology. Incremental improvements will not get us there. </a:t>
            </a:r>
          </a:p>
          <a:p>
            <a:endParaRPr lang="en-CA" dirty="0"/>
          </a:p>
          <a:p>
            <a:r>
              <a:rPr lang="en-CA" dirty="0"/>
              <a:t>AITF addresses environmental concerns across multiple industry sectors: including geological storage of GHG, sensing technologies, cleaner conversion technologies for hydrocarbons, waste heat and energy re-use, and anaerobic digestion of biomass.</a:t>
            </a:r>
          </a:p>
          <a:p>
            <a:endParaRPr lang="en-CA" dirty="0" smtClean="0"/>
          </a:p>
          <a:p>
            <a:pPr marL="168244" indent="-168244">
              <a:buFont typeface="Arial" panose="020B0604020202020204" pitchFamily="34" charset="0"/>
              <a:buChar char="•"/>
            </a:pPr>
            <a:r>
              <a:rPr lang="en-CA" dirty="0" smtClean="0"/>
              <a:t>Advancing CO</a:t>
            </a:r>
            <a:r>
              <a:rPr lang="en-CA" baseline="-25000" dirty="0" smtClean="0"/>
              <a:t>2</a:t>
            </a:r>
            <a:r>
              <a:rPr lang="en-CA" dirty="0" smtClean="0"/>
              <a:t> utilization and storage for over 25 years</a:t>
            </a:r>
          </a:p>
          <a:p>
            <a:pPr marL="616894" lvl="1" indent="-168244">
              <a:buFont typeface="Arial" panose="020B0604020202020204" pitchFamily="34" charset="0"/>
              <a:buChar char="•"/>
            </a:pPr>
            <a:r>
              <a:rPr lang="en-CA" dirty="0" smtClean="0">
                <a:solidFill>
                  <a:schemeClr val="tx1"/>
                </a:solidFill>
              </a:rPr>
              <a:t>Characterization</a:t>
            </a:r>
          </a:p>
          <a:p>
            <a:pPr marL="616894" lvl="1" indent="-168244">
              <a:buFont typeface="Arial" panose="020B0604020202020204" pitchFamily="34" charset="0"/>
              <a:buChar char="•"/>
            </a:pPr>
            <a:r>
              <a:rPr lang="en-CA" dirty="0" smtClean="0">
                <a:solidFill>
                  <a:schemeClr val="tx1"/>
                </a:solidFill>
              </a:rPr>
              <a:t>Modelling</a:t>
            </a:r>
          </a:p>
          <a:p>
            <a:pPr marL="616894" lvl="1" indent="-168244">
              <a:buFont typeface="Arial" panose="020B0604020202020204" pitchFamily="34" charset="0"/>
              <a:buChar char="•"/>
            </a:pPr>
            <a:r>
              <a:rPr lang="en-CA" dirty="0" smtClean="0">
                <a:solidFill>
                  <a:schemeClr val="tx1"/>
                </a:solidFill>
              </a:rPr>
              <a:t>Monitoring </a:t>
            </a:r>
          </a:p>
          <a:p>
            <a:pPr marL="336488" indent="-336488">
              <a:buFont typeface="Arial" panose="020B0604020202020204" pitchFamily="34" charset="0"/>
              <a:buChar char="•"/>
            </a:pPr>
            <a:r>
              <a:rPr lang="en-CA" sz="2400" dirty="0"/>
              <a:t>Supporting leading North American projects, including Shell Quest, Alberta Carbon Trunk Line, Weyburn</a:t>
            </a:r>
          </a:p>
          <a:p>
            <a:pPr marL="336488" indent="-336488">
              <a:buFont typeface="Arial" panose="020B0604020202020204" pitchFamily="34" charset="0"/>
              <a:buChar char="•"/>
            </a:pPr>
            <a:r>
              <a:rPr lang="en-CA" sz="2400" dirty="0"/>
              <a:t>Canada-US collaboration via North American Clean Energy Dialogue, CSLF, Regional Partnership Program, NETL</a:t>
            </a:r>
          </a:p>
          <a:p>
            <a:pPr marL="168244" indent="-168244">
              <a:buFont typeface="Arial" panose="020B0604020202020204" pitchFamily="34" charset="0"/>
              <a:buChar char="•"/>
            </a:pPr>
            <a:endParaRPr lang="en-CA" dirty="0" smtClean="0"/>
          </a:p>
          <a:p>
            <a:pPr marL="336488" indent="-336488">
              <a:buFont typeface="Arial" panose="020B0604020202020204" pitchFamily="34" charset="0"/>
              <a:buChar char="•"/>
            </a:pPr>
            <a:endParaRPr lang="en-CA" sz="2400" dirty="0"/>
          </a:p>
          <a:p>
            <a:pPr lvl="1">
              <a:buClrTx/>
            </a:pPr>
            <a:endParaRPr lang="en-CA" dirty="0" smtClean="0">
              <a:solidFill>
                <a:schemeClr val="tx1"/>
              </a:solidFill>
            </a:endParaRPr>
          </a:p>
          <a:p>
            <a:endParaRPr lang="en-CA" sz="2400" dirty="0"/>
          </a:p>
          <a:p>
            <a:endParaRPr lang="en-CA" dirty="0"/>
          </a:p>
        </p:txBody>
      </p:sp>
    </p:spTree>
    <p:extLst>
      <p:ext uri="{BB962C8B-B14F-4D97-AF65-F5344CB8AC3E}">
        <p14:creationId xmlns:p14="http://schemas.microsoft.com/office/powerpoint/2010/main" val="4203571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16894" lvl="1" indent="-168244">
              <a:buFont typeface="Arial" panose="020B0604020202020204" pitchFamily="34" charset="0"/>
              <a:buChar char="•"/>
            </a:pPr>
            <a:endParaRPr lang="en-CA" dirty="0" smtClean="0">
              <a:solidFill>
                <a:schemeClr val="tx1"/>
              </a:solidFill>
            </a:endParaRPr>
          </a:p>
          <a:p>
            <a:pPr marL="168244" indent="-168244">
              <a:buFont typeface="Arial" panose="020B0604020202020204" pitchFamily="34" charset="0"/>
              <a:buChar char="•"/>
            </a:pPr>
            <a:r>
              <a:rPr lang="en-CA" dirty="0" smtClean="0"/>
              <a:t>Energy systems integration</a:t>
            </a:r>
          </a:p>
          <a:p>
            <a:pPr marL="616894" lvl="1" indent="-168244">
              <a:buFont typeface="Arial" panose="020B0604020202020204" pitchFamily="34" charset="0"/>
              <a:buChar char="•"/>
            </a:pPr>
            <a:r>
              <a:rPr lang="en-CA" dirty="0" smtClean="0">
                <a:solidFill>
                  <a:schemeClr val="tx1"/>
                </a:solidFill>
              </a:rPr>
              <a:t>Energy mapping</a:t>
            </a:r>
          </a:p>
          <a:p>
            <a:pPr marL="616894" lvl="1" indent="-168244">
              <a:buFont typeface="Arial" panose="020B0604020202020204" pitchFamily="34" charset="0"/>
              <a:buChar char="•"/>
            </a:pPr>
            <a:r>
              <a:rPr lang="en-CA" dirty="0" smtClean="0">
                <a:solidFill>
                  <a:schemeClr val="tx1"/>
                </a:solidFill>
              </a:rPr>
              <a:t>Energy storage</a:t>
            </a:r>
          </a:p>
          <a:p>
            <a:r>
              <a:rPr lang="en-CA" dirty="0" smtClean="0"/>
              <a:t> </a:t>
            </a:r>
            <a:endParaRPr lang="en-CA" dirty="0"/>
          </a:p>
        </p:txBody>
      </p:sp>
    </p:spTree>
    <p:extLst>
      <p:ext uri="{BB962C8B-B14F-4D97-AF65-F5344CB8AC3E}">
        <p14:creationId xmlns:p14="http://schemas.microsoft.com/office/powerpoint/2010/main" val="2179696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CA" dirty="0" smtClean="0"/>
              <a:t>Carbon conversion</a:t>
            </a:r>
          </a:p>
          <a:p>
            <a:pPr marL="616894" lvl="1" indent="-168244">
              <a:buFont typeface="Arial" panose="020B0604020202020204" pitchFamily="34" charset="0"/>
              <a:buChar char="•"/>
            </a:pPr>
            <a:r>
              <a:rPr lang="en-CA" dirty="0" smtClean="0">
                <a:solidFill>
                  <a:schemeClr val="tx1"/>
                </a:solidFill>
              </a:rPr>
              <a:t>Chemical looping combustion for CO</a:t>
            </a:r>
            <a:r>
              <a:rPr lang="en-CA" baseline="-25000" dirty="0" smtClean="0">
                <a:solidFill>
                  <a:schemeClr val="tx1"/>
                </a:solidFill>
              </a:rPr>
              <a:t>2</a:t>
            </a:r>
            <a:r>
              <a:rPr lang="en-CA" dirty="0" smtClean="0">
                <a:solidFill>
                  <a:schemeClr val="tx1"/>
                </a:solidFill>
              </a:rPr>
              <a:t> capture</a:t>
            </a:r>
          </a:p>
          <a:p>
            <a:pPr marL="616894" lvl="1" indent="-168244">
              <a:buFont typeface="Arial" panose="020B0604020202020204" pitchFamily="34" charset="0"/>
              <a:buChar char="•"/>
            </a:pPr>
            <a:r>
              <a:rPr lang="en-CA" dirty="0" smtClean="0">
                <a:solidFill>
                  <a:schemeClr val="tx1"/>
                </a:solidFill>
              </a:rPr>
              <a:t>Biogas innovation</a:t>
            </a:r>
          </a:p>
          <a:p>
            <a:pPr marL="616894" lvl="1" indent="-168244">
              <a:buFont typeface="Arial" panose="020B0604020202020204" pitchFamily="34" charset="0"/>
              <a:buChar char="•"/>
            </a:pPr>
            <a:r>
              <a:rPr lang="en-CA" dirty="0" err="1" smtClean="0">
                <a:solidFill>
                  <a:schemeClr val="tx1"/>
                </a:solidFill>
              </a:rPr>
              <a:t>Methanogenesis</a:t>
            </a:r>
            <a:r>
              <a:rPr lang="en-CA" dirty="0" smtClean="0">
                <a:solidFill>
                  <a:schemeClr val="tx1"/>
                </a:solidFill>
              </a:rPr>
              <a:t> in coals and microbial enhanced oil recovery</a:t>
            </a:r>
          </a:p>
          <a:p>
            <a:endParaRPr lang="en-CA" dirty="0"/>
          </a:p>
        </p:txBody>
      </p:sp>
    </p:spTree>
    <p:extLst>
      <p:ext uri="{BB962C8B-B14F-4D97-AF65-F5344CB8AC3E}">
        <p14:creationId xmlns:p14="http://schemas.microsoft.com/office/powerpoint/2010/main" val="2946677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5" name="Picture 13" descr="gradiantteal.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38225"/>
            <a:ext cx="9144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021388"/>
            <a:ext cx="168751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8"/>
          <p:cNvSpPr>
            <a:spLocks noGrp="1" noChangeArrowheads="1"/>
          </p:cNvSpPr>
          <p:nvPr>
            <p:ph type="ctrTitle"/>
          </p:nvPr>
        </p:nvSpPr>
        <p:spPr bwMode="auto">
          <a:xfrm>
            <a:off x="685800" y="2130425"/>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mtClean="0"/>
            </a:lvl1pPr>
          </a:lstStyle>
          <a:p>
            <a:r>
              <a:rPr lang="en-US" smtClean="0"/>
              <a:t>Click to edit Master title style</a:t>
            </a:r>
          </a:p>
        </p:txBody>
      </p:sp>
      <p:sp>
        <p:nvSpPr>
          <p:cNvPr id="37897" name="Rectangle 9"/>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Arial" charset="0"/>
              <a:buNone/>
              <a:defRPr sz="2800" smtClean="0">
                <a:solidFill>
                  <a:schemeClr val="bg1"/>
                </a:solidFill>
                <a:latin typeface="Arial" charset="0"/>
              </a:defRPr>
            </a:lvl1pPr>
          </a:lstStyle>
          <a:p>
            <a:r>
              <a:rPr lang="en-US" smtClean="0"/>
              <a:t>Click to edit Master subtitle style</a:t>
            </a:r>
          </a:p>
        </p:txBody>
      </p:sp>
    </p:spTree>
    <p:extLst>
      <p:ext uri="{BB962C8B-B14F-4D97-AF65-F5344CB8AC3E}">
        <p14:creationId xmlns:p14="http://schemas.microsoft.com/office/powerpoint/2010/main" val="426938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a:prstGeom prst="rect">
            <a:avLst/>
          </a:prstGeom>
        </p:spPr>
        <p:txBody>
          <a:bodyPr/>
          <a:lstStyle>
            <a:lvl1pPr algn="l">
              <a:defRPr sz="44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rgbClr val="005072"/>
              </a:buClr>
              <a:buFont typeface="Wingdings" pitchFamily="2" charset="2"/>
              <a:buChar char="§"/>
              <a:defRPr sz="2400" baseline="0">
                <a:latin typeface="Arial" pitchFamily="34" charset="0"/>
                <a:cs typeface="Arial" pitchFamily="34" charset="0"/>
              </a:defRPr>
            </a:lvl1pPr>
            <a:lvl2pPr>
              <a:buClr>
                <a:srgbClr val="005072"/>
              </a:buClr>
              <a:buFont typeface="Wingdings" pitchFamily="2" charset="2"/>
              <a:buChar char="§"/>
              <a:defRPr sz="2400">
                <a:latin typeface="Arial" pitchFamily="34" charset="0"/>
                <a:cs typeface="Arial" pitchFamily="34" charset="0"/>
              </a:defRPr>
            </a:lvl2pPr>
            <a:lvl3pPr>
              <a:buClr>
                <a:srgbClr val="005072"/>
              </a:buClr>
              <a:buFont typeface="Wingdings" pitchFamily="2" charset="2"/>
              <a:buChar char="§"/>
              <a:defRPr sz="2000" baseline="0">
                <a:latin typeface="Arial"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 Third line</a:t>
            </a:r>
          </a:p>
        </p:txBody>
      </p:sp>
    </p:spTree>
    <p:extLst>
      <p:ext uri="{BB962C8B-B14F-4D97-AF65-F5344CB8AC3E}">
        <p14:creationId xmlns:p14="http://schemas.microsoft.com/office/powerpoint/2010/main" val="28002524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868362"/>
          </a:xfrm>
        </p:spPr>
        <p:txBody>
          <a:bodyPr/>
          <a:lstStyle/>
          <a:p>
            <a:r>
              <a:rPr lang="en-US" smtClean="0"/>
              <a:t>Click to edit Master title style</a:t>
            </a:r>
            <a:endParaRPr lang="en-US"/>
          </a:p>
        </p:txBody>
      </p:sp>
    </p:spTree>
    <p:extLst>
      <p:ext uri="{BB962C8B-B14F-4D97-AF65-F5344CB8AC3E}">
        <p14:creationId xmlns:p14="http://schemas.microsoft.com/office/powerpoint/2010/main" val="4244189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868362"/>
          </a:xfrm>
        </p:spPr>
        <p:txBody>
          <a:bodyPr/>
          <a:lstStyle/>
          <a:p>
            <a:r>
              <a:rPr lang="en-US" smtClean="0"/>
              <a:t>Click to edit Master title style</a:t>
            </a:r>
            <a:endParaRPr lang="en-US"/>
          </a:p>
        </p:txBody>
      </p:sp>
    </p:spTree>
    <p:extLst>
      <p:ext uri="{BB962C8B-B14F-4D97-AF65-F5344CB8AC3E}">
        <p14:creationId xmlns:p14="http://schemas.microsoft.com/office/powerpoint/2010/main" val="3171668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endParaRPr lang="en-CA" kern="0" dirty="0">
              <a:solidFill>
                <a:sysClr val="windowText" lastClr="000000"/>
              </a:solidFill>
              <a:sym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kern="0" dirty="0">
              <a:solidFill>
                <a:sysClr val="windowText" lastClr="000000"/>
              </a:solidFill>
              <a:sym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schemeClr val="accent6">
                    <a:lumMod val="75000"/>
                  </a:schemeClr>
                </a:solidFill>
              </a:defRPr>
            </a:lvl1pPr>
          </a:lstStyle>
          <a:p>
            <a:fld id="{4D6581FC-923E-44D2-A5DE-5DDBF89D7C1B}" type="slidenum">
              <a:rPr lang="en-CA" kern="0" smtClean="0">
                <a:solidFill>
                  <a:srgbClr val="F79646">
                    <a:lumMod val="75000"/>
                  </a:srgbClr>
                </a:solidFill>
                <a:sym typeface="Calibri"/>
              </a:rPr>
              <a:pPr/>
              <a:t>‹#›</a:t>
            </a:fld>
            <a:endParaRPr lang="en-CA" kern="0" dirty="0">
              <a:solidFill>
                <a:srgbClr val="F79646">
                  <a:lumMod val="75000"/>
                </a:srgbClr>
              </a:solidFill>
              <a:sym typeface="Calibri"/>
            </a:endParaRPr>
          </a:p>
        </p:txBody>
      </p:sp>
      <p:sp>
        <p:nvSpPr>
          <p:cNvPr id="6" name="Text Placeholder 13"/>
          <p:cNvSpPr>
            <a:spLocks noGrp="1"/>
          </p:cNvSpPr>
          <p:nvPr>
            <p:ph type="body" sz="quarter" idx="13"/>
          </p:nvPr>
        </p:nvSpPr>
        <p:spPr>
          <a:xfrm>
            <a:off x="457200" y="1600200"/>
            <a:ext cx="8229600" cy="4572000"/>
          </a:xfrm>
        </p:spPr>
        <p:txBody>
          <a:bodyPr/>
          <a:lstStyle>
            <a:lvl1pPr>
              <a:spcBef>
                <a:spcPts val="1800"/>
              </a:spcBef>
              <a:defRPr>
                <a:solidFill>
                  <a:srgbClr val="36424A"/>
                </a:solidFill>
              </a:defRPr>
            </a:lvl1pPr>
            <a:lvl2pPr>
              <a:spcBef>
                <a:spcPts val="1000"/>
              </a:spcBef>
              <a:defRPr sz="2400">
                <a:solidFill>
                  <a:srgbClr val="36424A"/>
                </a:solidFill>
              </a:defRPr>
            </a:lvl2pPr>
            <a:lvl3pPr>
              <a:lnSpc>
                <a:spcPct val="96000"/>
              </a:lnSpc>
              <a:spcBef>
                <a:spcPts val="600"/>
              </a:spcBef>
              <a:defRPr sz="2000">
                <a:solidFill>
                  <a:srgbClr val="36424A"/>
                </a:solidFill>
              </a:defRPr>
            </a:lvl3pPr>
            <a:lvl4pPr>
              <a:lnSpc>
                <a:spcPct val="96000"/>
              </a:lnSpc>
              <a:spcBef>
                <a:spcPts val="600"/>
              </a:spcBef>
              <a:defRPr sz="2000">
                <a:solidFill>
                  <a:srgbClr val="36424A"/>
                </a:solidFill>
              </a:defRPr>
            </a:lvl4pPr>
            <a:lvl5pPr>
              <a:lnSpc>
                <a:spcPct val="96000"/>
              </a:lnSpc>
              <a:spcBef>
                <a:spcPts val="600"/>
              </a:spcBef>
              <a:defRPr sz="2000">
                <a:solidFill>
                  <a:srgbClr val="36424A"/>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8" name="Title 7"/>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474367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48600" cy="4525963"/>
          </a:xfrm>
          <a:prstGeom prst="rect">
            <a:avLst/>
          </a:prstGeom>
        </p:spPr>
        <p:txBody>
          <a:bodyPr/>
          <a:lstStyle>
            <a:lvl1pPr>
              <a:buClr>
                <a:srgbClr val="005072"/>
              </a:buClr>
              <a:buFont typeface="Wingdings" pitchFamily="2" charset="2"/>
              <a:buChar char="§"/>
              <a:defRPr sz="2400" baseline="0">
                <a:latin typeface="Arial" pitchFamily="34" charset="0"/>
                <a:cs typeface="Arial" pitchFamily="34" charset="0"/>
              </a:defRPr>
            </a:lvl1pPr>
            <a:lvl2pPr>
              <a:buClr>
                <a:srgbClr val="005072"/>
              </a:buClr>
              <a:buSzPct val="85000"/>
              <a:buFont typeface="Wingdings" pitchFamily="2" charset="2"/>
              <a:buChar char="§"/>
              <a:defRPr sz="2000">
                <a:latin typeface="Arial" pitchFamily="34" charset="0"/>
                <a:cs typeface="Arial" pitchFamily="34" charset="0"/>
              </a:defRPr>
            </a:lvl2pPr>
            <a:lvl3pPr marL="1258888" indent="-228600">
              <a:buClr>
                <a:srgbClr val="005072"/>
              </a:buClr>
              <a:buFont typeface="Wingdings" pitchFamily="2" charset="2"/>
              <a:buChar char="§"/>
              <a:defRPr sz="1800">
                <a:latin typeface="Arial" pitchFamily="34" charset="0"/>
                <a:cs typeface="Arial" pitchFamily="34" charset="0"/>
              </a:defRPr>
            </a:lvl3pPr>
            <a:lvl4pPr marL="1789113" indent="-228600">
              <a:buClr>
                <a:srgbClr val="005072"/>
              </a:buClr>
              <a:buSzPct val="100000"/>
              <a:buFont typeface="Wingdings" panose="05000000000000000000" pitchFamily="2" charset="2"/>
              <a:buChar char="§"/>
              <a:defRPr sz="1600" baseline="0">
                <a:latin typeface="Arial" pitchFamily="34" charset="0"/>
                <a:cs typeface="Arial" pitchFamily="34" charset="0"/>
              </a:defRPr>
            </a:lvl4pPr>
            <a:lvl5pPr>
              <a:buFont typeface="Arial" pitchFamily="34" charset="0"/>
              <a:buNone/>
              <a:defRPr sz="2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5"/>
          <p:cNvSpPr>
            <a:spLocks noGrp="1" noChangeArrowheads="1"/>
          </p:cNvSpPr>
          <p:nvPr>
            <p:ph type="title"/>
          </p:nvPr>
        </p:nvSpPr>
        <p:spPr bwMode="auto">
          <a:xfrm>
            <a:off x="457200" y="274638"/>
            <a:ext cx="7772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Tree>
    <p:extLst>
      <p:ext uri="{BB962C8B-B14F-4D97-AF65-F5344CB8AC3E}">
        <p14:creationId xmlns:p14="http://schemas.microsoft.com/office/powerpoint/2010/main" val="33804407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8683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481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7700" y="1600200"/>
            <a:ext cx="38481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93777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a:prstGeom prst="rect">
            <a:avLst/>
          </a:prstGeom>
        </p:spPr>
        <p:txBody>
          <a:bodyPr/>
          <a:lstStyle>
            <a:lvl1pPr algn="l">
              <a:defRPr sz="36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914399"/>
          </a:xfrm>
          <a:prstGeom prst="rect">
            <a:avLst/>
          </a:prstGeom>
        </p:spPr>
        <p:txBody>
          <a:bodyPr/>
          <a:lstStyle>
            <a:lvl1pPr>
              <a:buClr>
                <a:srgbClr val="005072"/>
              </a:buClr>
              <a:buFont typeface="Wingdings" pitchFamily="2" charset="2"/>
              <a:buNone/>
              <a:defRPr sz="2000" baseline="0">
                <a:latin typeface="Arial" pitchFamily="34" charset="0"/>
                <a:cs typeface="Arial" pitchFamily="34" charset="0"/>
              </a:defRPr>
            </a:lvl1pPr>
            <a:lvl2pPr>
              <a:buClr>
                <a:srgbClr val="005072"/>
              </a:buClr>
              <a:buFont typeface="Wingdings" pitchFamily="2" charset="2"/>
              <a:buChar char="§"/>
              <a:defRPr sz="1800">
                <a:latin typeface="Arial" pitchFamily="34" charset="0"/>
                <a:cs typeface="Arial" pitchFamily="34" charset="0"/>
              </a:defRPr>
            </a:lvl2pPr>
            <a:lvl3pPr>
              <a:buClr>
                <a:srgbClr val="005072"/>
              </a:buClr>
              <a:buFont typeface="Wingdings" pitchFamily="2" charset="2"/>
              <a:buChar char="§"/>
              <a:defRPr sz="1600" baseline="0">
                <a:latin typeface="Arial" pitchFamily="34" charset="0"/>
                <a:cs typeface="Arial" pitchFamily="34" charset="0"/>
              </a:defRPr>
            </a:lvl3pPr>
          </a:lstStyle>
          <a:p>
            <a:pPr lvl="0"/>
            <a:r>
              <a:rPr lang="en-US" dirty="0" smtClean="0"/>
              <a:t>Click to edit Master text styles</a:t>
            </a:r>
          </a:p>
        </p:txBody>
      </p:sp>
      <p:sp>
        <p:nvSpPr>
          <p:cNvPr id="4" name="Content Placeholder 2"/>
          <p:cNvSpPr>
            <a:spLocks noGrp="1"/>
          </p:cNvSpPr>
          <p:nvPr>
            <p:ph idx="10"/>
          </p:nvPr>
        </p:nvSpPr>
        <p:spPr>
          <a:xfrm>
            <a:off x="457200" y="2819400"/>
            <a:ext cx="8229600" cy="3200400"/>
          </a:xfrm>
          <a:prstGeom prst="rect">
            <a:avLst/>
          </a:prstGeom>
        </p:spPr>
        <p:txBody>
          <a:bodyPr/>
          <a:lstStyle>
            <a:lvl1pPr marL="285750" indent="-285750">
              <a:buClr>
                <a:srgbClr val="005072"/>
              </a:buClr>
              <a:buFont typeface="Arial" panose="020B0604020202020204" pitchFamily="34" charset="0"/>
              <a:buChar char="•"/>
              <a:defRPr sz="1800" baseline="0">
                <a:solidFill>
                  <a:schemeClr val="tx1"/>
                </a:solidFill>
                <a:latin typeface="Arial" pitchFamily="34" charset="0"/>
                <a:cs typeface="Arial" pitchFamily="34" charset="0"/>
              </a:defRPr>
            </a:lvl1pPr>
            <a:lvl2pPr>
              <a:buClr>
                <a:srgbClr val="005072"/>
              </a:buClr>
              <a:buFont typeface="Wingdings" pitchFamily="2" charset="2"/>
              <a:buChar char="§"/>
              <a:defRPr sz="1800">
                <a:latin typeface="Arial" pitchFamily="34" charset="0"/>
                <a:cs typeface="Arial" pitchFamily="34" charset="0"/>
              </a:defRPr>
            </a:lvl2pPr>
            <a:lvl3pPr>
              <a:buClr>
                <a:srgbClr val="005072"/>
              </a:buClr>
              <a:buFont typeface="Wingdings" pitchFamily="2" charset="2"/>
              <a:buChar char="§"/>
              <a:defRPr sz="1600" baseline="0">
                <a:latin typeface="Arial"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 Third line</a:t>
            </a:r>
          </a:p>
        </p:txBody>
      </p:sp>
      <p:sp>
        <p:nvSpPr>
          <p:cNvPr id="5" name="Slide Number Placeholder 4"/>
          <p:cNvSpPr>
            <a:spLocks noGrp="1"/>
          </p:cNvSpPr>
          <p:nvPr>
            <p:ph type="sldNum" sz="quarter" idx="11"/>
          </p:nvPr>
        </p:nvSpPr>
        <p:spPr>
          <a:xfrm>
            <a:off x="6457950" y="6356350"/>
            <a:ext cx="2057400" cy="365125"/>
          </a:xfrm>
          <a:prstGeom prst="rect">
            <a:avLst/>
          </a:prstGeom>
        </p:spPr>
        <p:txBody>
          <a:bodyPr/>
          <a:lstStyle/>
          <a:p>
            <a:pPr algn="r"/>
            <a:fld id="{3BCCA2D7-60F4-432A-BD58-4130A9924034}" type="slidenum">
              <a:rPr lang="en-US" smtClean="0">
                <a:solidFill>
                  <a:prstClr val="white">
                    <a:lumMod val="50000"/>
                  </a:prstClr>
                </a:solidFill>
              </a:rPr>
              <a:pPr algn="r"/>
              <a:t>‹#›</a:t>
            </a:fld>
            <a:endParaRPr lang="en-US" dirty="0">
              <a:solidFill>
                <a:prstClr val="white">
                  <a:lumMod val="50000"/>
                </a:prstClr>
              </a:solidFill>
            </a:endParaRPr>
          </a:p>
        </p:txBody>
      </p:sp>
    </p:spTree>
    <p:extLst>
      <p:ext uri="{BB962C8B-B14F-4D97-AF65-F5344CB8AC3E}">
        <p14:creationId xmlns:p14="http://schemas.microsoft.com/office/powerpoint/2010/main" val="10439126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868362"/>
          </a:xfrm>
        </p:spPr>
        <p:txBody>
          <a:bodyPr/>
          <a:lstStyle/>
          <a:p>
            <a:r>
              <a:rPr lang="en-US" smtClean="0"/>
              <a:t>Click to edit Master title style</a:t>
            </a:r>
            <a:endParaRPr lang="en-US"/>
          </a:p>
        </p:txBody>
      </p:sp>
      <p:sp>
        <p:nvSpPr>
          <p:cNvPr id="3" name="Slide Number Placeholder 4"/>
          <p:cNvSpPr>
            <a:spLocks noGrp="1"/>
          </p:cNvSpPr>
          <p:nvPr>
            <p:ph type="sldNum" sz="quarter" idx="11"/>
          </p:nvPr>
        </p:nvSpPr>
        <p:spPr>
          <a:xfrm>
            <a:off x="6457950" y="6356350"/>
            <a:ext cx="2057400" cy="365125"/>
          </a:xfrm>
          <a:prstGeom prst="rect">
            <a:avLst/>
          </a:prstGeom>
        </p:spPr>
        <p:txBody>
          <a:bodyPr/>
          <a:lstStyle/>
          <a:p>
            <a:pPr algn="r"/>
            <a:fld id="{3BCCA2D7-60F4-432A-BD58-4130A9924034}" type="slidenum">
              <a:rPr lang="en-US" smtClean="0">
                <a:solidFill>
                  <a:prstClr val="white">
                    <a:lumMod val="50000"/>
                  </a:prstClr>
                </a:solidFill>
              </a:rPr>
              <a:pPr algn="r"/>
              <a:t>‹#›</a:t>
            </a:fld>
            <a:endParaRPr lang="en-US" dirty="0">
              <a:solidFill>
                <a:prstClr val="white">
                  <a:lumMod val="50000"/>
                </a:prstClr>
              </a:solidFill>
            </a:endParaRPr>
          </a:p>
        </p:txBody>
      </p:sp>
    </p:spTree>
    <p:extLst>
      <p:ext uri="{BB962C8B-B14F-4D97-AF65-F5344CB8AC3E}">
        <p14:creationId xmlns:p14="http://schemas.microsoft.com/office/powerpoint/2010/main" val="347957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a:prstGeom prst="rect">
            <a:avLst/>
          </a:prstGeom>
        </p:spPr>
        <p:txBody>
          <a:bodyPr/>
          <a:lstStyle>
            <a:lvl1pPr algn="l">
              <a:defRPr sz="44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362199"/>
            <a:ext cx="8229600" cy="3429001"/>
          </a:xfrm>
          <a:prstGeom prst="rect">
            <a:avLst/>
          </a:prstGeom>
        </p:spPr>
        <p:txBody>
          <a:bodyPr/>
          <a:lstStyle>
            <a:lvl1pPr>
              <a:buClr>
                <a:srgbClr val="005072"/>
              </a:buClr>
              <a:buFont typeface="Wingdings" pitchFamily="2" charset="2"/>
              <a:buChar char="§"/>
              <a:defRPr sz="2400" baseline="0">
                <a:latin typeface="Arial" pitchFamily="34" charset="0"/>
                <a:cs typeface="Arial" pitchFamily="34" charset="0"/>
              </a:defRPr>
            </a:lvl1pPr>
            <a:lvl2pPr>
              <a:buClr>
                <a:srgbClr val="005072"/>
              </a:buClr>
              <a:buFont typeface="Wingdings" pitchFamily="2" charset="2"/>
              <a:buChar char="§"/>
              <a:defRPr sz="2400">
                <a:latin typeface="Arial" pitchFamily="34" charset="0"/>
                <a:cs typeface="Arial" pitchFamily="34" charset="0"/>
              </a:defRPr>
            </a:lvl2pPr>
            <a:lvl3pPr>
              <a:buClr>
                <a:srgbClr val="005072"/>
              </a:buClr>
              <a:buFont typeface="Wingdings" pitchFamily="2" charset="2"/>
              <a:buChar char="§"/>
              <a:defRPr sz="2000" baseline="0">
                <a:latin typeface="Arial"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 Third line</a:t>
            </a:r>
          </a:p>
        </p:txBody>
      </p:sp>
      <p:sp>
        <p:nvSpPr>
          <p:cNvPr id="4" name="Content Placeholder 2"/>
          <p:cNvSpPr>
            <a:spLocks noGrp="1"/>
          </p:cNvSpPr>
          <p:nvPr>
            <p:ph idx="10"/>
          </p:nvPr>
        </p:nvSpPr>
        <p:spPr>
          <a:xfrm>
            <a:off x="457200" y="1371600"/>
            <a:ext cx="8229600" cy="762001"/>
          </a:xfrm>
          <a:prstGeom prst="rect">
            <a:avLst/>
          </a:prstGeom>
        </p:spPr>
        <p:txBody>
          <a:bodyPr/>
          <a:lstStyle>
            <a:lvl1pPr marL="0" indent="0">
              <a:buClr>
                <a:srgbClr val="005072"/>
              </a:buClr>
              <a:buFont typeface="Wingdings" pitchFamily="2" charset="2"/>
              <a:buNone/>
              <a:defRPr sz="2400" baseline="0">
                <a:solidFill>
                  <a:srgbClr val="006699"/>
                </a:solidFill>
                <a:latin typeface="Arial" pitchFamily="34" charset="0"/>
                <a:cs typeface="Arial" pitchFamily="34" charset="0"/>
              </a:defRPr>
            </a:lvl1pPr>
            <a:lvl2pPr>
              <a:buClr>
                <a:srgbClr val="005072"/>
              </a:buClr>
              <a:buFont typeface="Wingdings" pitchFamily="2" charset="2"/>
              <a:buChar char="§"/>
              <a:defRPr sz="2400">
                <a:latin typeface="Arial" pitchFamily="34" charset="0"/>
                <a:cs typeface="Arial" pitchFamily="34" charset="0"/>
              </a:defRPr>
            </a:lvl2pPr>
            <a:lvl3pPr>
              <a:buClr>
                <a:srgbClr val="005072"/>
              </a:buClr>
              <a:buFont typeface="Wingdings" pitchFamily="2" charset="2"/>
              <a:buChar char="§"/>
              <a:defRPr sz="2000" baseline="0">
                <a:latin typeface="Arial" pitchFamily="34" charset="0"/>
                <a:cs typeface="Arial" pitchFamily="34" charset="0"/>
              </a:defRPr>
            </a:lvl3pPr>
          </a:lstStyle>
          <a:p>
            <a:pPr lvl="0"/>
            <a:r>
              <a:rPr lang="en-US" dirty="0" smtClean="0"/>
              <a:t>Click to edit Master text</a:t>
            </a:r>
          </a:p>
        </p:txBody>
      </p:sp>
      <p:sp>
        <p:nvSpPr>
          <p:cNvPr id="6" name="Slide Number Placeholder 4"/>
          <p:cNvSpPr txBox="1">
            <a:spLocks/>
          </p:cNvSpPr>
          <p:nvPr userDrawn="1"/>
        </p:nvSpPr>
        <p:spPr>
          <a:xfrm>
            <a:off x="6610350" y="650875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CCA2D7-60F4-432A-BD58-4130A9924034}" type="slidenum">
              <a:rPr lang="en-US" sz="1600" smtClean="0">
                <a:solidFill>
                  <a:prstClr val="white">
                    <a:lumMod val="50000"/>
                  </a:prstClr>
                </a:solidFill>
              </a:rPr>
              <a:pPr algn="r"/>
              <a:t>‹#›</a:t>
            </a:fld>
            <a:endParaRPr lang="en-US" sz="1600" dirty="0">
              <a:solidFill>
                <a:prstClr val="white">
                  <a:lumMod val="50000"/>
                </a:prstClr>
              </a:solidFill>
            </a:endParaRPr>
          </a:p>
        </p:txBody>
      </p:sp>
    </p:spTree>
    <p:extLst>
      <p:ext uri="{BB962C8B-B14F-4D97-AF65-F5344CB8AC3E}">
        <p14:creationId xmlns:p14="http://schemas.microsoft.com/office/powerpoint/2010/main" val="3342101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4" name="Picture 11" descr="AI Tech_RG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 y="152400"/>
            <a:ext cx="19367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gradiantteal.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38225"/>
            <a:ext cx="9144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021388"/>
            <a:ext cx="168751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8"/>
          <p:cNvSpPr>
            <a:spLocks noGrp="1" noChangeArrowheads="1"/>
          </p:cNvSpPr>
          <p:nvPr>
            <p:ph type="ctrTitle"/>
          </p:nvPr>
        </p:nvSpPr>
        <p:spPr bwMode="auto">
          <a:xfrm>
            <a:off x="685800" y="2130425"/>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mtClean="0"/>
            </a:lvl1pPr>
          </a:lstStyle>
          <a:p>
            <a:r>
              <a:rPr lang="en-US" smtClean="0"/>
              <a:t>Click to edit Master title style</a:t>
            </a:r>
          </a:p>
        </p:txBody>
      </p:sp>
      <p:sp>
        <p:nvSpPr>
          <p:cNvPr id="37897" name="Rectangle 9"/>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Arial" charset="0"/>
              <a:buNone/>
              <a:defRPr sz="2800" smtClean="0">
                <a:solidFill>
                  <a:schemeClr val="bg1"/>
                </a:solidFill>
                <a:latin typeface="Arial" charset="0"/>
              </a:defRPr>
            </a:lvl1pPr>
          </a:lstStyle>
          <a:p>
            <a:r>
              <a:rPr lang="en-US" smtClean="0"/>
              <a:t>Click to edit Master subtitle style</a:t>
            </a:r>
          </a:p>
        </p:txBody>
      </p:sp>
      <p:sp>
        <p:nvSpPr>
          <p:cNvPr id="8" name="Slide Number Placeholder 4"/>
          <p:cNvSpPr txBox="1">
            <a:spLocks/>
          </p:cNvSpPr>
          <p:nvPr userDrawn="1"/>
        </p:nvSpPr>
        <p:spPr>
          <a:xfrm>
            <a:off x="6610350" y="6508750"/>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CCA2D7-60F4-432A-BD58-4130A9924034}" type="slidenum">
              <a:rPr lang="en-US" sz="1600" smtClean="0">
                <a:solidFill>
                  <a:prstClr val="white">
                    <a:lumMod val="50000"/>
                  </a:prstClr>
                </a:solidFill>
              </a:rPr>
              <a:pPr algn="r"/>
              <a:t>‹#›</a:t>
            </a:fld>
            <a:endParaRPr lang="en-US" dirty="0">
              <a:solidFill>
                <a:prstClr val="white">
                  <a:lumMod val="50000"/>
                </a:prstClr>
              </a:solidFill>
            </a:endParaRPr>
          </a:p>
        </p:txBody>
      </p:sp>
    </p:spTree>
    <p:extLst>
      <p:ext uri="{BB962C8B-B14F-4D97-AF65-F5344CB8AC3E}">
        <p14:creationId xmlns:p14="http://schemas.microsoft.com/office/powerpoint/2010/main" val="18768035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3581400"/>
            <a:ext cx="5638800" cy="1219200"/>
          </a:xfrm>
          <a:prstGeom prst="rect">
            <a:avLst/>
          </a:prstGeom>
        </p:spPr>
        <p:txBody>
          <a:bodyPr anchor="ctr"/>
          <a:lstStyle>
            <a:lvl1pPr marL="0" indent="0" algn="ctr">
              <a:buNone/>
              <a:defRPr sz="2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38200" y="2133600"/>
            <a:ext cx="7467600" cy="1222375"/>
          </a:xfrm>
          <a:prstGeom prst="rect">
            <a:avLst/>
          </a:prstGeom>
        </p:spPr>
        <p:txBody>
          <a:bodyPr anchor="ctr"/>
          <a:lstStyle>
            <a:lvl1pPr algn="ctr">
              <a:defRPr sz="4400" baseline="0">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67076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lgn="r">
              <a:defRPr/>
            </a:lvl1pPr>
          </a:lstStyle>
          <a:p>
            <a:fld id="{08217489-DB71-A649-9C74-0FFD858BC1BE}"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7344916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25282" y="2130425"/>
            <a:ext cx="5432917" cy="1470025"/>
          </a:xfrm>
        </p:spPr>
        <p:txBody>
          <a:bodyPr/>
          <a:lstStyle/>
          <a:p>
            <a:r>
              <a:rPr lang="en-CA" smtClean="0"/>
              <a:t>Click to edit Master title style</a:t>
            </a:r>
            <a:endParaRPr lang="en-US"/>
          </a:p>
        </p:txBody>
      </p:sp>
      <p:sp>
        <p:nvSpPr>
          <p:cNvPr id="7" name="TextBox 6"/>
          <p:cNvSpPr txBox="1"/>
          <p:nvPr userDrawn="1"/>
        </p:nvSpPr>
        <p:spPr>
          <a:xfrm>
            <a:off x="3138315" y="3849989"/>
            <a:ext cx="184666" cy="369332"/>
          </a:xfrm>
          <a:prstGeom prst="rect">
            <a:avLst/>
          </a:prstGeom>
          <a:noFill/>
        </p:spPr>
        <p:txBody>
          <a:bodyPr wrap="none" rtlCol="0">
            <a:spAutoFit/>
          </a:bodyPr>
          <a:lstStyle/>
          <a:p>
            <a:pPr defTabSz="457200"/>
            <a:endParaRPr lang="en-US" dirty="0">
              <a:solidFill>
                <a:prstClr val="black"/>
              </a:solidFill>
            </a:endParaRPr>
          </a:p>
        </p:txBody>
      </p:sp>
      <p:sp>
        <p:nvSpPr>
          <p:cNvPr id="9" name="Text Placeholder 8"/>
          <p:cNvSpPr>
            <a:spLocks noGrp="1"/>
          </p:cNvSpPr>
          <p:nvPr>
            <p:ph type="body" sz="quarter" idx="10" hasCustomPrompt="1"/>
          </p:nvPr>
        </p:nvSpPr>
        <p:spPr>
          <a:xfrm>
            <a:off x="3025775" y="3670300"/>
            <a:ext cx="5432425" cy="1011238"/>
          </a:xfrm>
        </p:spPr>
        <p:txBody>
          <a:bodyPr/>
          <a:lstStyle>
            <a:lvl1pPr>
              <a:defRPr i="1"/>
            </a:lvl1pPr>
          </a:lstStyle>
          <a:p>
            <a:pPr lvl="0"/>
            <a:r>
              <a:rPr lang="en-US" dirty="0" smtClean="0"/>
              <a:t>Subhead</a:t>
            </a:r>
            <a:endParaRPr lang="en-US" dirty="0"/>
          </a:p>
        </p:txBody>
      </p:sp>
    </p:spTree>
    <p:extLst>
      <p:ext uri="{BB962C8B-B14F-4D97-AF65-F5344CB8AC3E}">
        <p14:creationId xmlns:p14="http://schemas.microsoft.com/office/powerpoint/2010/main" val="685215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143000" y="751486"/>
            <a:ext cx="7434263" cy="462756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343726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143000" y="1667932"/>
            <a:ext cx="7434263" cy="3711115"/>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3" name="Title 1"/>
          <p:cNvSpPr>
            <a:spLocks noGrp="1"/>
          </p:cNvSpPr>
          <p:nvPr>
            <p:ph type="title"/>
          </p:nvPr>
        </p:nvSpPr>
        <p:spPr>
          <a:xfrm>
            <a:off x="2209800" y="274638"/>
            <a:ext cx="64770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05846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BBCD676A-47DD-2143-912E-27BDF3C795B6}" type="datetimeFigureOut">
              <a:rPr lang="en-US" smtClean="0">
                <a:solidFill>
                  <a:prstClr val="black"/>
                </a:solidFill>
              </a:rPr>
              <a:pPr defTabSz="457200"/>
              <a:t>8/25/2015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F161DDDC-4EDF-7241-AD03-4D0AF642E587}"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00882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a:prstGeom prst="rect">
            <a:avLst/>
          </a:prstGeom>
        </p:spPr>
        <p:txBody>
          <a:bodyPr/>
          <a:lstStyle>
            <a:lvl1pPr algn="l">
              <a:defRPr sz="44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rgbClr val="005072"/>
              </a:buClr>
              <a:buFont typeface="Wingdings" pitchFamily="2" charset="2"/>
              <a:buChar char="§"/>
              <a:defRPr sz="2400" baseline="0">
                <a:latin typeface="Arial" pitchFamily="34" charset="0"/>
                <a:cs typeface="Arial" pitchFamily="34" charset="0"/>
              </a:defRPr>
            </a:lvl1pPr>
            <a:lvl2pPr>
              <a:buClr>
                <a:srgbClr val="005072"/>
              </a:buClr>
              <a:buFont typeface="Wingdings" pitchFamily="2" charset="2"/>
              <a:buChar char="§"/>
              <a:defRPr sz="2400">
                <a:latin typeface="Arial" pitchFamily="34" charset="0"/>
                <a:cs typeface="Arial" pitchFamily="34" charset="0"/>
              </a:defRPr>
            </a:lvl2pPr>
            <a:lvl3pPr>
              <a:buClr>
                <a:srgbClr val="005072"/>
              </a:buClr>
              <a:buFont typeface="Wingdings" pitchFamily="2" charset="2"/>
              <a:buChar char="§"/>
              <a:defRPr sz="2000" baseline="0">
                <a:latin typeface="Arial"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 Third line</a:t>
            </a:r>
          </a:p>
        </p:txBody>
      </p:sp>
    </p:spTree>
    <p:extLst>
      <p:ext uri="{BB962C8B-B14F-4D97-AF65-F5344CB8AC3E}">
        <p14:creationId xmlns:p14="http://schemas.microsoft.com/office/powerpoint/2010/main" val="140612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31224" cy="1196752"/>
          </a:xfrm>
          <a:prstGeom prst="rect">
            <a:avLst/>
          </a:prstGeo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481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7700" y="1600200"/>
            <a:ext cx="38481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854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py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153400" cy="1143000"/>
          </a:xfrm>
          <a:prstGeom prst="rect">
            <a:avLst/>
          </a:prstGeom>
        </p:spPr>
        <p:txBody>
          <a:bodyPr/>
          <a:lstStyle>
            <a:lvl1pPr algn="l">
              <a:defRPr sz="44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7848600" cy="4525963"/>
          </a:xfrm>
          <a:prstGeom prst="rect">
            <a:avLst/>
          </a:prstGeom>
        </p:spPr>
        <p:txBody>
          <a:bodyPr/>
          <a:lstStyle>
            <a:lvl1pPr>
              <a:buClr>
                <a:srgbClr val="005072"/>
              </a:buClr>
              <a:buFont typeface="Wingdings" pitchFamily="2" charset="2"/>
              <a:buChar char="§"/>
              <a:defRPr sz="2800" baseline="0">
                <a:latin typeface="Arial" pitchFamily="34" charset="0"/>
                <a:cs typeface="Arial" pitchFamily="34" charset="0"/>
              </a:defRPr>
            </a:lvl1pPr>
            <a:lvl2pPr>
              <a:buClr>
                <a:srgbClr val="005072"/>
              </a:buClr>
              <a:buSzPct val="85000"/>
              <a:buFont typeface="Wingdings" pitchFamily="2" charset="2"/>
              <a:buChar char="§"/>
              <a:defRPr sz="2400">
                <a:latin typeface="Arial" pitchFamily="34" charset="0"/>
                <a:cs typeface="Arial" pitchFamily="34" charset="0"/>
              </a:defRPr>
            </a:lvl2pPr>
            <a:lvl3pPr>
              <a:buClr>
                <a:srgbClr val="005072"/>
              </a:buClr>
              <a:buFont typeface="Wingdings" pitchFamily="2" charset="2"/>
              <a:buChar char="§"/>
              <a:defRPr sz="2000">
                <a:latin typeface="Arial" pitchFamily="34" charset="0"/>
                <a:cs typeface="Arial" pitchFamily="34" charset="0"/>
              </a:defRPr>
            </a:lvl3pPr>
            <a:lvl4pPr>
              <a:buClr>
                <a:srgbClr val="005072"/>
              </a:buClr>
              <a:buSzPct val="100000"/>
              <a:buFont typeface="Arial" pitchFamily="34" charset="0"/>
              <a:buChar char="•"/>
              <a:defRPr sz="1800" baseline="30000">
                <a:latin typeface="Arial" pitchFamily="34" charset="0"/>
                <a:cs typeface="Arial" pitchFamily="34" charset="0"/>
              </a:defRPr>
            </a:lvl4pPr>
            <a:lvl5pPr>
              <a:buFont typeface="Arial" pitchFamily="34" charset="0"/>
              <a:buNone/>
              <a:defRPr sz="2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7118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8683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481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7700" y="1600200"/>
            <a:ext cx="38481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597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Graphic Slide">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4400">
                <a:solidFill>
                  <a:srgbClr val="FFFFFF"/>
                </a:solidFill>
              </a:rPr>
              <a:t>Title Text</a:t>
            </a:r>
          </a:p>
        </p:txBody>
      </p:sp>
      <p:sp>
        <p:nvSpPr>
          <p:cNvPr id="17" name="Shape 17"/>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332238894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endParaRPr lang="en-CA" kern="0" dirty="0">
              <a:solidFill>
                <a:sysClr val="windowText" lastClr="000000"/>
              </a:solidFill>
              <a:sym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kern="0" dirty="0">
              <a:solidFill>
                <a:sysClr val="windowText" lastClr="000000"/>
              </a:solidFill>
              <a:sym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schemeClr val="accent6">
                    <a:lumMod val="75000"/>
                  </a:schemeClr>
                </a:solidFill>
              </a:defRPr>
            </a:lvl1pPr>
          </a:lstStyle>
          <a:p>
            <a:fld id="{4D6581FC-923E-44D2-A5DE-5DDBF89D7C1B}" type="slidenum">
              <a:rPr lang="en-CA" kern="0" smtClean="0">
                <a:solidFill>
                  <a:srgbClr val="F79646">
                    <a:lumMod val="75000"/>
                  </a:srgbClr>
                </a:solidFill>
                <a:sym typeface="Calibri"/>
              </a:rPr>
              <a:pPr/>
              <a:t>‹#›</a:t>
            </a:fld>
            <a:endParaRPr lang="en-CA" kern="0" dirty="0">
              <a:solidFill>
                <a:srgbClr val="F79646">
                  <a:lumMod val="75000"/>
                </a:srgbClr>
              </a:solidFill>
              <a:sym typeface="Calibri"/>
            </a:endParaRPr>
          </a:p>
        </p:txBody>
      </p:sp>
      <p:sp>
        <p:nvSpPr>
          <p:cNvPr id="6" name="Text Placeholder 13"/>
          <p:cNvSpPr>
            <a:spLocks noGrp="1"/>
          </p:cNvSpPr>
          <p:nvPr>
            <p:ph type="body" sz="quarter" idx="13"/>
          </p:nvPr>
        </p:nvSpPr>
        <p:spPr>
          <a:xfrm>
            <a:off x="457200" y="1600200"/>
            <a:ext cx="8229600" cy="4572000"/>
          </a:xfrm>
        </p:spPr>
        <p:txBody>
          <a:bodyPr/>
          <a:lstStyle>
            <a:lvl1pPr>
              <a:spcBef>
                <a:spcPts val="1800"/>
              </a:spcBef>
              <a:defRPr>
                <a:solidFill>
                  <a:srgbClr val="36424A"/>
                </a:solidFill>
              </a:defRPr>
            </a:lvl1pPr>
            <a:lvl2pPr>
              <a:spcBef>
                <a:spcPts val="1000"/>
              </a:spcBef>
              <a:defRPr sz="2400">
                <a:solidFill>
                  <a:srgbClr val="36424A"/>
                </a:solidFill>
              </a:defRPr>
            </a:lvl2pPr>
            <a:lvl3pPr>
              <a:lnSpc>
                <a:spcPct val="96000"/>
              </a:lnSpc>
              <a:spcBef>
                <a:spcPts val="600"/>
              </a:spcBef>
              <a:defRPr sz="2000">
                <a:solidFill>
                  <a:srgbClr val="36424A"/>
                </a:solidFill>
              </a:defRPr>
            </a:lvl3pPr>
            <a:lvl4pPr>
              <a:lnSpc>
                <a:spcPct val="96000"/>
              </a:lnSpc>
              <a:spcBef>
                <a:spcPts val="600"/>
              </a:spcBef>
              <a:defRPr sz="2000">
                <a:solidFill>
                  <a:srgbClr val="36424A"/>
                </a:solidFill>
              </a:defRPr>
            </a:lvl4pPr>
            <a:lvl5pPr>
              <a:lnSpc>
                <a:spcPct val="96000"/>
              </a:lnSpc>
              <a:spcBef>
                <a:spcPts val="600"/>
              </a:spcBef>
              <a:defRPr sz="2000">
                <a:solidFill>
                  <a:srgbClr val="36424A"/>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8" name="Title 7"/>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47436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868362"/>
          </a:xfrm>
        </p:spPr>
        <p:txBody>
          <a:bodyPr/>
          <a:lstStyle/>
          <a:p>
            <a:r>
              <a:rPr lang="en-US" smtClean="0"/>
              <a:t>Click to edit Master title style</a:t>
            </a:r>
            <a:endParaRPr lang="en-US"/>
          </a:p>
        </p:txBody>
      </p:sp>
    </p:spTree>
    <p:extLst>
      <p:ext uri="{BB962C8B-B14F-4D97-AF65-F5344CB8AC3E}">
        <p14:creationId xmlns:p14="http://schemas.microsoft.com/office/powerpoint/2010/main" val="3171668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image" Target="../media/image6.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5.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AI Tech_RGB.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650" y="152400"/>
            <a:ext cx="19367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3" descr="gradiantteal.bmp"/>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038225"/>
            <a:ext cx="9144000"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5946775"/>
            <a:ext cx="1905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219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bg1"/>
          </a:solidFill>
          <a:latin typeface="Arial" charset="0"/>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gradiantteal.bmp"/>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Grp="1" noChangeArrowheads="1"/>
          </p:cNvSpPr>
          <p:nvPr>
            <p:ph type="body" idx="1"/>
          </p:nvPr>
        </p:nvSpPr>
        <p:spPr bwMode="auto">
          <a:xfrm>
            <a:off x="457200" y="1600200"/>
            <a:ext cx="7848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2052" name="Rectangle 5"/>
          <p:cNvSpPr>
            <a:spLocks noGrp="1" noChangeArrowheads="1"/>
          </p:cNvSpPr>
          <p:nvPr>
            <p:ph type="title"/>
          </p:nvPr>
        </p:nvSpPr>
        <p:spPr bwMode="auto">
          <a:xfrm>
            <a:off x="457200" y="274638"/>
            <a:ext cx="7772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pic>
        <p:nvPicPr>
          <p:cNvPr id="2053"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8" y="1196975"/>
            <a:ext cx="8412162"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9400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85"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chemeClr val="tx1"/>
          </a:solidFill>
          <a:latin typeface="Arial"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6699"/>
        </a:buClr>
        <a:buFont typeface="Wingdings" panose="05000000000000000000" pitchFamily="2" charset="2"/>
        <a:buChar char="§"/>
        <a:defRPr sz="2400" kern="1200">
          <a:solidFill>
            <a:schemeClr val="tx1"/>
          </a:solidFill>
          <a:latin typeface="Arial" charset="0"/>
          <a:ea typeface="+mn-ea"/>
          <a:cs typeface="+mn-cs"/>
        </a:defRPr>
      </a:lvl1pPr>
      <a:lvl2pPr marL="742950" indent="-285750" algn="l" rtl="0" eaLnBrk="0" fontAlgn="base" hangingPunct="0">
        <a:spcBef>
          <a:spcPct val="20000"/>
        </a:spcBef>
        <a:spcAft>
          <a:spcPct val="0"/>
        </a:spcAft>
        <a:buClr>
          <a:srgbClr val="006699"/>
        </a:buClr>
        <a:buFont typeface="Wingdings" panose="05000000000000000000" pitchFamily="2" charset="2"/>
        <a:buChar char="§"/>
        <a:defRPr sz="20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lr>
          <a:srgbClr val="006699"/>
        </a:buClr>
        <a:buFont typeface="Wingdings" panose="05000000000000000000" pitchFamily="2" charset="2"/>
        <a:buChar char="§"/>
        <a:defRPr kern="1200">
          <a:solidFill>
            <a:schemeClr val="tx1"/>
          </a:solidFill>
          <a:latin typeface="Arial" charset="0"/>
          <a:ea typeface="+mn-ea"/>
          <a:cs typeface="+mn-cs"/>
        </a:defRPr>
      </a:lvl3pPr>
      <a:lvl4pPr marL="1600200" indent="-228600" algn="l" rtl="0" eaLnBrk="0" fontAlgn="base" hangingPunct="0">
        <a:spcBef>
          <a:spcPct val="20000"/>
        </a:spcBef>
        <a:spcAft>
          <a:spcPct val="0"/>
        </a:spcAft>
        <a:buClr>
          <a:srgbClr val="006699"/>
        </a:buClr>
        <a:buFont typeface="Wingdings" panose="05000000000000000000" pitchFamily="2" charset="2"/>
        <a:buChar char="§"/>
        <a:defRPr sz="16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lr>
          <a:srgbClr val="006699"/>
        </a:buClr>
        <a:buFont typeface="Wingdings" panose="05000000000000000000" pitchFamily="2" charset="2"/>
        <a:buChar char="§"/>
        <a:defRPr sz="16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4"/>
          <p:cNvSpPr>
            <a:spLocks noGrp="1" noChangeArrowheads="1"/>
          </p:cNvSpPr>
          <p:nvPr>
            <p:ph type="body" idx="1"/>
          </p:nvPr>
        </p:nvSpPr>
        <p:spPr bwMode="auto">
          <a:xfrm>
            <a:off x="457200"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a:p>
            <a:pPr lvl="4"/>
            <a:endParaRPr lang="en-CA" altLang="en-US" smtClean="0"/>
          </a:p>
        </p:txBody>
      </p:sp>
      <p:sp>
        <p:nvSpPr>
          <p:cNvPr id="3076" name="Rectangle 5"/>
          <p:cNvSpPr>
            <a:spLocks noGrp="1" noChangeArrowheads="1"/>
          </p:cNvSpPr>
          <p:nvPr>
            <p:ph type="title"/>
          </p:nvPr>
        </p:nvSpPr>
        <p:spPr bwMode="auto">
          <a:xfrm>
            <a:off x="457200" y="274638"/>
            <a:ext cx="80772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pic>
        <p:nvPicPr>
          <p:cNvPr id="307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6248401"/>
            <a:ext cx="8229600" cy="17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67901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84"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chemeClr val="tx1"/>
          </a:solidFill>
          <a:latin typeface="Arial"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6699"/>
        </a:buClr>
        <a:buFont typeface="Wingdings" panose="05000000000000000000" pitchFamily="2" charset="2"/>
        <a:buChar char="§"/>
        <a:defRPr sz="2400" kern="1200">
          <a:solidFill>
            <a:schemeClr val="tx1"/>
          </a:solidFill>
          <a:latin typeface="Arial" charset="0"/>
          <a:ea typeface="+mn-ea"/>
          <a:cs typeface="+mn-cs"/>
        </a:defRPr>
      </a:lvl1pPr>
      <a:lvl2pPr marL="742950" indent="-285750" algn="l" rtl="0" eaLnBrk="0" fontAlgn="base" hangingPunct="0">
        <a:spcBef>
          <a:spcPct val="20000"/>
        </a:spcBef>
        <a:spcAft>
          <a:spcPct val="0"/>
        </a:spcAft>
        <a:buClr>
          <a:srgbClr val="006699"/>
        </a:buClr>
        <a:buFont typeface="Wingdings" panose="05000000000000000000" pitchFamily="2" charset="2"/>
        <a:buChar char="§"/>
        <a:defRPr sz="20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lr>
          <a:srgbClr val="006699"/>
        </a:buClr>
        <a:buFont typeface="Wingdings" panose="05000000000000000000" pitchFamily="2" charset="2"/>
        <a:buChar char="§"/>
        <a:defRPr kern="1200">
          <a:solidFill>
            <a:schemeClr val="tx1"/>
          </a:solidFill>
          <a:latin typeface="Arial" charset="0"/>
          <a:ea typeface="+mn-ea"/>
          <a:cs typeface="+mn-cs"/>
        </a:defRPr>
      </a:lvl3pPr>
      <a:lvl4pPr marL="1600200" indent="-228600" algn="l" rtl="0" eaLnBrk="0" fontAlgn="base" hangingPunct="0">
        <a:spcBef>
          <a:spcPct val="20000"/>
        </a:spcBef>
        <a:spcAft>
          <a:spcPct val="0"/>
        </a:spcAft>
        <a:buClr>
          <a:srgbClr val="006699"/>
        </a:buClr>
        <a:buFont typeface="Wingdings" panose="05000000000000000000" pitchFamily="2" charset="2"/>
        <a:buChar char="§"/>
        <a:defRPr sz="16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lr>
          <a:srgbClr val="006699"/>
        </a:buClr>
        <a:buFont typeface="Wingdings" panose="05000000000000000000" pitchFamily="2" charset="2"/>
        <a:buChar char="§"/>
        <a:defRPr sz="16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gradiantteal.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Grp="1" noChangeArrowheads="1"/>
          </p:cNvSpPr>
          <p:nvPr>
            <p:ph type="body" idx="1"/>
          </p:nvPr>
        </p:nvSpPr>
        <p:spPr bwMode="auto">
          <a:xfrm>
            <a:off x="457200" y="1600200"/>
            <a:ext cx="7848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smtClean="0"/>
              <a:t>Click to edit Master text styles</a:t>
            </a:r>
          </a:p>
          <a:p>
            <a:pPr lvl="1"/>
            <a:r>
              <a:rPr lang="en-CA" altLang="en-US" dirty="0" smtClean="0"/>
              <a:t>Second level</a:t>
            </a:r>
          </a:p>
          <a:p>
            <a:pPr lvl="2"/>
            <a:r>
              <a:rPr lang="en-CA" altLang="en-US" dirty="0" smtClean="0"/>
              <a:t>Third level</a:t>
            </a:r>
          </a:p>
          <a:p>
            <a:pPr lvl="3"/>
            <a:r>
              <a:rPr lang="en-CA" altLang="en-US" dirty="0" smtClean="0"/>
              <a:t>Fourth level</a:t>
            </a:r>
          </a:p>
          <a:p>
            <a:pPr lvl="4"/>
            <a:r>
              <a:rPr lang="en-CA" altLang="en-US" dirty="0" smtClean="0"/>
              <a:t>Fifth level</a:t>
            </a:r>
          </a:p>
        </p:txBody>
      </p:sp>
      <p:sp>
        <p:nvSpPr>
          <p:cNvPr id="2052" name="Rectangle 5"/>
          <p:cNvSpPr>
            <a:spLocks noGrp="1" noChangeArrowheads="1"/>
          </p:cNvSpPr>
          <p:nvPr>
            <p:ph type="title"/>
          </p:nvPr>
        </p:nvSpPr>
        <p:spPr bwMode="auto">
          <a:xfrm>
            <a:off x="457200" y="274638"/>
            <a:ext cx="7772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pic>
        <p:nvPicPr>
          <p:cNvPr id="205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6975"/>
            <a:ext cx="8412162"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4"/>
          <p:cNvSpPr txBox="1">
            <a:spLocks/>
          </p:cNvSpPr>
          <p:nvPr userDrawn="1"/>
        </p:nvSpPr>
        <p:spPr>
          <a:xfrm>
            <a:off x="6324600"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CCA2D7-60F4-432A-BD58-4130A9924034}" type="slidenum">
              <a:rPr lang="en-US" sz="1600" smtClean="0">
                <a:solidFill>
                  <a:prstClr val="white">
                    <a:lumMod val="50000"/>
                  </a:prstClr>
                </a:solidFill>
              </a:rPr>
              <a:pPr algn="r"/>
              <a:t>‹#›</a:t>
            </a:fld>
            <a:endParaRPr lang="en-US" sz="1600" dirty="0">
              <a:solidFill>
                <a:prstClr val="white">
                  <a:lumMod val="50000"/>
                </a:prstClr>
              </a:solidFill>
            </a:endParaRPr>
          </a:p>
        </p:txBody>
      </p:sp>
    </p:spTree>
    <p:extLst>
      <p:ext uri="{BB962C8B-B14F-4D97-AF65-F5344CB8AC3E}">
        <p14:creationId xmlns:p14="http://schemas.microsoft.com/office/powerpoint/2010/main" val="3199934524"/>
      </p:ext>
    </p:extLst>
  </p:cSld>
  <p:clrMap bg1="lt1" tx1="dk1" bg2="lt2" tx2="dk2" accent1="accent1" accent2="accent2" accent3="accent3" accent4="accent4" accent5="accent5" accent6="accent6" hlink="hlink" folHlink="folHlink"/>
  <p:sldLayoutIdLst>
    <p:sldLayoutId id="2147483676" r:id="rId1"/>
    <p:sldLayoutId id="2147483677"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chemeClr val="tx1"/>
          </a:solidFill>
          <a:latin typeface="Arial"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6699"/>
        </a:buClr>
        <a:buFont typeface="Wingdings" panose="05000000000000000000" pitchFamily="2" charset="2"/>
        <a:buChar char="§"/>
        <a:defRPr sz="2400" kern="1200">
          <a:solidFill>
            <a:schemeClr val="tx1"/>
          </a:solidFill>
          <a:latin typeface="Arial" charset="0"/>
          <a:ea typeface="+mn-ea"/>
          <a:cs typeface="+mn-cs"/>
        </a:defRPr>
      </a:lvl1pPr>
      <a:lvl2pPr marL="742950" indent="-285750" algn="l" rtl="0" eaLnBrk="0" fontAlgn="base" hangingPunct="0">
        <a:spcBef>
          <a:spcPct val="20000"/>
        </a:spcBef>
        <a:spcAft>
          <a:spcPct val="0"/>
        </a:spcAft>
        <a:buClr>
          <a:srgbClr val="006699"/>
        </a:buClr>
        <a:buFont typeface="Wingdings" panose="05000000000000000000" pitchFamily="2" charset="2"/>
        <a:buChar char="§"/>
        <a:defRPr sz="20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lr>
          <a:srgbClr val="006699"/>
        </a:buClr>
        <a:buFont typeface="Wingdings" panose="05000000000000000000" pitchFamily="2" charset="2"/>
        <a:buChar char="§"/>
        <a:defRPr kern="1200">
          <a:solidFill>
            <a:schemeClr val="tx1"/>
          </a:solidFill>
          <a:latin typeface="Arial" charset="0"/>
          <a:ea typeface="+mn-ea"/>
          <a:cs typeface="+mn-cs"/>
        </a:defRPr>
      </a:lvl3pPr>
      <a:lvl4pPr marL="1600200" indent="-228600" algn="l" rtl="0" eaLnBrk="0" fontAlgn="base" hangingPunct="0">
        <a:spcBef>
          <a:spcPct val="20000"/>
        </a:spcBef>
        <a:spcAft>
          <a:spcPct val="0"/>
        </a:spcAft>
        <a:buClr>
          <a:srgbClr val="006699"/>
        </a:buClr>
        <a:buFont typeface="Wingdings" panose="05000000000000000000" pitchFamily="2" charset="2"/>
        <a:buChar char="§"/>
        <a:defRPr sz="16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lr>
          <a:srgbClr val="006699"/>
        </a:buClr>
        <a:buFont typeface="Wingdings" panose="05000000000000000000" pitchFamily="2" charset="2"/>
        <a:buChar char="§"/>
        <a:defRPr sz="16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AI Tech_RGB.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863" y="6076950"/>
            <a:ext cx="14811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4"/>
          <p:cNvSpPr>
            <a:spLocks noGrp="1" noChangeArrowheads="1"/>
          </p:cNvSpPr>
          <p:nvPr>
            <p:ph type="body" idx="1"/>
          </p:nvPr>
        </p:nvSpPr>
        <p:spPr bwMode="auto">
          <a:xfrm>
            <a:off x="457200" y="1600201"/>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smtClean="0"/>
              <a:t>Click to edit Master text styles</a:t>
            </a:r>
          </a:p>
        </p:txBody>
      </p:sp>
      <p:sp>
        <p:nvSpPr>
          <p:cNvPr id="3076" name="Rectangle 5"/>
          <p:cNvSpPr>
            <a:spLocks noGrp="1" noChangeArrowheads="1"/>
          </p:cNvSpPr>
          <p:nvPr>
            <p:ph type="title"/>
          </p:nvPr>
        </p:nvSpPr>
        <p:spPr bwMode="auto">
          <a:xfrm>
            <a:off x="457200" y="274638"/>
            <a:ext cx="80772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pic>
        <p:nvPicPr>
          <p:cNvPr id="307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6375" y="6256338"/>
            <a:ext cx="75596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4"/>
          <p:cNvSpPr>
            <a:spLocks noGrp="1"/>
          </p:cNvSpPr>
          <p:nvPr>
            <p:ph type="sldNum" sz="quarter" idx="4"/>
          </p:nvPr>
        </p:nvSpPr>
        <p:spPr>
          <a:xfrm>
            <a:off x="6477000" y="6415881"/>
            <a:ext cx="2057400" cy="365125"/>
          </a:xfrm>
          <a:prstGeom prst="rect">
            <a:avLst/>
          </a:prstGeom>
        </p:spPr>
        <p:txBody>
          <a:bodyPr/>
          <a:lstStyle>
            <a:lvl1pPr>
              <a:defRPr sz="1600">
                <a:solidFill>
                  <a:schemeClr val="bg1">
                    <a:lumMod val="50000"/>
                  </a:schemeClr>
                </a:solidFill>
              </a:defRPr>
            </a:lvl1pPr>
          </a:lstStyle>
          <a:p>
            <a:pPr algn="r"/>
            <a:fld id="{3BCCA2D7-60F4-432A-BD58-4130A9924034}" type="slidenum">
              <a:rPr lang="en-US" smtClean="0">
                <a:solidFill>
                  <a:prstClr val="white">
                    <a:lumMod val="50000"/>
                  </a:prstClr>
                </a:solidFill>
              </a:rPr>
              <a:pPr algn="r"/>
              <a:t>‹#›</a:t>
            </a:fld>
            <a:endParaRPr lang="en-US" dirty="0">
              <a:solidFill>
                <a:prstClr val="white">
                  <a:lumMod val="50000"/>
                </a:prstClr>
              </a:solidFill>
            </a:endParaRPr>
          </a:p>
        </p:txBody>
      </p:sp>
    </p:spTree>
    <p:extLst>
      <p:ext uri="{BB962C8B-B14F-4D97-AF65-F5344CB8AC3E}">
        <p14:creationId xmlns:p14="http://schemas.microsoft.com/office/powerpoint/2010/main" val="33608777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tx1"/>
          </a:solidFill>
          <a:latin typeface="Arial"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0" indent="0" algn="l" rtl="0" eaLnBrk="0" fontAlgn="base" hangingPunct="0">
        <a:spcBef>
          <a:spcPct val="20000"/>
        </a:spcBef>
        <a:spcAft>
          <a:spcPct val="0"/>
        </a:spcAft>
        <a:buClr>
          <a:srgbClr val="006699"/>
        </a:buClr>
        <a:buFont typeface="Wingdings" panose="05000000000000000000" pitchFamily="2" charset="2"/>
        <a:buNone/>
        <a:defRPr sz="2000" kern="1200">
          <a:solidFill>
            <a:schemeClr val="tx2"/>
          </a:solidFill>
          <a:latin typeface="Arial" charset="0"/>
          <a:ea typeface="+mn-ea"/>
          <a:cs typeface="+mn-cs"/>
        </a:defRPr>
      </a:lvl1pPr>
      <a:lvl2pPr marL="742950" indent="-285750" algn="l" rtl="0" eaLnBrk="0" fontAlgn="base" hangingPunct="0">
        <a:spcBef>
          <a:spcPct val="20000"/>
        </a:spcBef>
        <a:spcAft>
          <a:spcPct val="0"/>
        </a:spcAft>
        <a:buClr>
          <a:srgbClr val="006699"/>
        </a:buClr>
        <a:buFont typeface="Wingdings" panose="05000000000000000000" pitchFamily="2" charset="2"/>
        <a:buChar char="§"/>
        <a:defRPr sz="16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lr>
          <a:srgbClr val="006699"/>
        </a:buClr>
        <a:buFont typeface="Wingdings" panose="05000000000000000000" pitchFamily="2" charset="2"/>
        <a:buChar char="§"/>
        <a:defRPr sz="1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lr>
          <a:srgbClr val="006699"/>
        </a:buClr>
        <a:buFont typeface="Wingdings" panose="05000000000000000000" pitchFamily="2" charset="2"/>
        <a:buChar char="§"/>
        <a:defRPr sz="1200" kern="1200">
          <a:solidFill>
            <a:schemeClr val="tx1"/>
          </a:solidFill>
          <a:latin typeface="Arial" charset="0"/>
          <a:ea typeface="+mn-ea"/>
          <a:cs typeface="+mn-cs"/>
        </a:defRPr>
      </a:lvl4pPr>
      <a:lvl5pPr marL="1828800" indent="0" algn="l" rtl="0" eaLnBrk="0" fontAlgn="base" hangingPunct="0">
        <a:spcBef>
          <a:spcPct val="20000"/>
        </a:spcBef>
        <a:spcAft>
          <a:spcPct val="0"/>
        </a:spcAft>
        <a:buClr>
          <a:srgbClr val="006699"/>
        </a:buClr>
        <a:buFont typeface="Wingdings" panose="05000000000000000000" pitchFamily="2" charset="2"/>
        <a:buNone/>
        <a:defRPr sz="105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102" y="2229554"/>
            <a:ext cx="5468697" cy="1143000"/>
          </a:xfrm>
          <a:prstGeom prst="rect">
            <a:avLst/>
          </a:prstGeom>
        </p:spPr>
        <p:txBody>
          <a:bodyPr vert="horz" lIns="91440" tIns="45720" rIns="91440" bIns="45720" rtlCol="0" anchor="ctr">
            <a:normAutofit/>
          </a:bodyPr>
          <a:lstStyle/>
          <a:p>
            <a:r>
              <a:rPr lang="en-CA" dirty="0" smtClean="0"/>
              <a:t>Click to edit </a:t>
            </a:r>
            <a:br>
              <a:rPr lang="en-CA" dirty="0" smtClean="0"/>
            </a:br>
            <a:r>
              <a:rPr lang="en-CA" dirty="0" smtClean="0"/>
              <a:t>Master title style</a:t>
            </a:r>
            <a:endParaRPr lang="en-US" dirty="0"/>
          </a:p>
        </p:txBody>
      </p:sp>
      <p:sp>
        <p:nvSpPr>
          <p:cNvPr id="8" name="Text Placeholder 7"/>
          <p:cNvSpPr>
            <a:spLocks noGrp="1"/>
          </p:cNvSpPr>
          <p:nvPr>
            <p:ph type="body" idx="1"/>
          </p:nvPr>
        </p:nvSpPr>
        <p:spPr>
          <a:xfrm>
            <a:off x="3218102" y="3504221"/>
            <a:ext cx="5468698" cy="1276680"/>
          </a:xfrm>
          <a:prstGeom prst="rect">
            <a:avLst/>
          </a:prstGeom>
        </p:spPr>
        <p:txBody>
          <a:bodyPr vert="horz" lIns="91440" tIns="45720" rIns="91440" bIns="45720" rtlCol="0">
            <a:normAutofit/>
          </a:bodyPr>
          <a:lstStyle/>
          <a:p>
            <a:pPr lvl="0"/>
            <a:r>
              <a:rPr lang="en-CA" sz="2800" i="1" dirty="0" smtClean="0"/>
              <a:t>Subhead</a:t>
            </a:r>
            <a:endParaRPr lang="en-CA" dirty="0" smtClean="0"/>
          </a:p>
        </p:txBody>
      </p:sp>
    </p:spTree>
    <p:extLst>
      <p:ext uri="{BB962C8B-B14F-4D97-AF65-F5344CB8AC3E}">
        <p14:creationId xmlns:p14="http://schemas.microsoft.com/office/powerpoint/2010/main" val="58111581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457200" rtl="0" eaLnBrk="1" latinLnBrk="0" hangingPunct="1">
        <a:spcBef>
          <a:spcPct val="0"/>
        </a:spcBef>
        <a:buNone/>
        <a:defRPr sz="4400" kern="1200">
          <a:solidFill>
            <a:schemeClr val="bg1">
              <a:lumMod val="50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bg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file://localhost/Users/JAMESRETINA/Documents/14-172%20AITF%20INNOVATION%20ROLE%20PPT/UPDATED%20SECTOR%20ICONS/FOOD%20&amp;%20FIBRE.png" TargetMode="External"/><Relationship Id="rId7" Type="http://schemas.openxmlformats.org/officeDocument/2006/relationships/image" Target="file://localhost/Users/JAMESRETINA/Documents/14-141%20AITF%20STRATEGIC%20OBJECTIVES%20PPT%20JPGS/SECTOR%20ICONS/PIPELINE%20SECTOR.png" TargetMode="External"/><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file://localhost/Users/JAMESRETINA/Documents/14-141%20AITF%20STRATEGIC%20OBJECTIVES%20PPT%20JPGS/SECTOR%20ICONS/HEALTH%20SECTOR.png" TargetMode="External"/><Relationship Id="rId5" Type="http://schemas.openxmlformats.org/officeDocument/2006/relationships/image" Target="file://localhost/Users/JAMESRETINA/Documents/14-141%20AITF%20STRATEGIC%20OBJECTIVES%20PPT%20JPGS/SECTOR%20ICONS/OIL%20SECTOR.png" TargetMode="Externa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file://localhost/Users/JAMESRETINA/Documents/14-172%20AITF%20INNOVATION%20ROLE%20PPT/UPDATED%20SECTOR%20ICONS/ENVIRO.pn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file://localhost/Users/JAMESRETINA/Documents/14-172%20AITF%20INNOVATION%20ROLE%20PPT/UPDATED%20SECTOR%20ICONS/FOOD%20&amp;%20FIBRE.png" TargetMode="External"/><Relationship Id="rId7" Type="http://schemas.openxmlformats.org/officeDocument/2006/relationships/image" Target="file://localhost/Users/JAMESRETINA/Documents/14-141%20AITF%20STRATEGIC%20OBJECTIVES%20PPT%20JPGS/SECTOR%20ICONS/PIPELINE%20SECTOR.png" TargetMode="External"/><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file://localhost/Users/JAMESRETINA/Documents/14-141%20AITF%20STRATEGIC%20OBJECTIVES%20PPT%20JPGS/SECTOR%20ICONS/HEALTH%20SECTOR.png" TargetMode="External"/><Relationship Id="rId5" Type="http://schemas.openxmlformats.org/officeDocument/2006/relationships/image" Target="file://localhost/Users/JAMESRETINA/Documents/14-141%20AITF%20STRATEGIC%20OBJECTIVES%20PPT%20JPGS/SECTOR%20ICONS/OIL%20SECTOR.png" TargetMode="Externa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file://localhost/Users/JAMESRETINA/Documents/14-172%20AITF%20INNOVATION%20ROLE%20PPT/UPDATED%20SECTOR%20ICONS/ENVIRO.pn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file://localhost/Users/JAMESRETINA/Documents/14-141%20AITF%20STRATEGIC%20OBJECTIVES%20PPT%20JPGS/SECTOR%20ICONS/HEALTH%20SECTOR.png" TargetMode="External"/><Relationship Id="rId3" Type="http://schemas.openxmlformats.org/officeDocument/2006/relationships/image" Target="../media/image41.jpg"/><Relationship Id="rId7" Type="http://schemas.openxmlformats.org/officeDocument/2006/relationships/image" Target="file://localhost/Users/JAMESRETINA/Documents/14-141%20AITF%20STRATEGIC%20OBJECTIVES%20PPT%20JPGS/SECTOR%20ICONS/OIL%20SECTOR.png" TargetMode="External"/><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8.png"/><Relationship Id="rId11" Type="http://schemas.openxmlformats.org/officeDocument/2006/relationships/image" Target="file://localhost/Users/JAMESRETINA/Documents/14-172%20AITF%20INNOVATION%20ROLE%20PPT/UPDATED%20SECTOR%20ICONS/ENVIRO.png" TargetMode="External"/><Relationship Id="rId5" Type="http://schemas.openxmlformats.org/officeDocument/2006/relationships/image" Target="file://localhost/Users/JAMESRETINA/Documents/14-172%20AITF%20INNOVATION%20ROLE%20PPT/UPDATED%20SECTOR%20ICONS/FOOD%20&amp;%20FIBRE.png" TargetMode="External"/><Relationship Id="rId15" Type="http://schemas.openxmlformats.org/officeDocument/2006/relationships/image" Target="../media/image43.emf"/><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file://localhost/Users/JAMESRETINA/Documents/14-141%20AITF%20STRATEGIC%20OBJECTIVES%20PPT%20JPGS/SECTOR%20ICONS/PIPELINE%20SECTOR.png" TargetMode="External"/><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48.pn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Microsoft_Excel_97-2003_Worksheet1.xls"/></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file://localhost/Users/JAMESRETINA/Documents/14-172%20AITF%20INNOVATION%20ROLE%20PPT/UPDATED%20SECTOR%20ICONS/FOOD%20&amp;%20FIBRE.png" TargetMode="External"/><Relationship Id="rId7" Type="http://schemas.openxmlformats.org/officeDocument/2006/relationships/image" Target="file://localhost/Users/JAMESRETINA/Documents/14-141%20AITF%20STRATEGIC%20OBJECTIVES%20PPT%20JPGS/SECTOR%20ICONS/PIPELINE%20SECTOR.png" TargetMode="External"/><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file://localhost/Users/JAMESRETINA/Documents/14-141%20AITF%20STRATEGIC%20OBJECTIVES%20PPT%20JPGS/SECTOR%20ICONS/HEALTH%20SECTOR.png" TargetMode="External"/><Relationship Id="rId5" Type="http://schemas.openxmlformats.org/officeDocument/2006/relationships/image" Target="file://localhost/Users/JAMESRETINA/Documents/14-141%20AITF%20STRATEGIC%20OBJECTIVES%20PPT%20JPGS/SECTOR%20ICONS/OIL%20SECTOR.png" TargetMode="Externa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file://localhost/Users/JAMESRETINA/Documents/14-172%20AITF%20INNOVATION%20ROLE%20PPT/UPDATED%20SECTOR%20ICONS/ENVIRO.p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file://localhost/Users/JAMESRETINA/Documents/14-172%20AITF%20INNOVATION%20ROLE%20PPT/UPDATED%20SECTOR%20ICONS/FOOD%20&amp;%20FIBRE.png" TargetMode="External"/><Relationship Id="rId7" Type="http://schemas.openxmlformats.org/officeDocument/2006/relationships/image" Target="file://localhost/Users/JAMESRETINA/Documents/14-141%20AITF%20STRATEGIC%20OBJECTIVES%20PPT%20JPGS/SECTOR%20ICONS/PIPELINE%20SECTOR.png" TargetMode="External"/><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file://localhost/Users/JAMESRETINA/Documents/14-141%20AITF%20STRATEGIC%20OBJECTIVES%20PPT%20JPGS/SECTOR%20ICONS/HEALTH%20SECTOR.png" TargetMode="External"/><Relationship Id="rId5" Type="http://schemas.openxmlformats.org/officeDocument/2006/relationships/image" Target="file://localhost/Users/JAMESRETINA/Documents/14-141%20AITF%20STRATEGIC%20OBJECTIVES%20PPT%20JPGS/SECTOR%20ICONS/OIL%20SECTOR.png" TargetMode="Externa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file://localhost/Users/JAMESRETINA/Documents/14-172%20AITF%20INNOVATION%20ROLE%20PPT/UPDATED%20SECTOR%20ICONS/ENVIRO.pn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8.xml"/><Relationship Id="rId4" Type="http://schemas.openxmlformats.org/officeDocument/2006/relationships/image" Target="../media/image63.jpeg"/></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file://localhost/Users/JAMESRETINA/Documents/14-172%20AITF%20INNOVATION%20ROLE%20PPT/UPDATED%20SECTOR%20ICONS/FOOD%20&amp;%20FIBRE.png" TargetMode="External"/><Relationship Id="rId7" Type="http://schemas.openxmlformats.org/officeDocument/2006/relationships/image" Target="file://localhost/Users/JAMESRETINA/Documents/14-141%20AITF%20STRATEGIC%20OBJECTIVES%20PPT%20JPGS/SECTOR%20ICONS/PIPELINE%20SECTOR.png" TargetMode="External"/><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file://localhost/Users/JAMESRETINA/Documents/14-141%20AITF%20STRATEGIC%20OBJECTIVES%20PPT%20JPGS/SECTOR%20ICONS/HEALTH%20SECTOR.png" TargetMode="External"/><Relationship Id="rId5" Type="http://schemas.openxmlformats.org/officeDocument/2006/relationships/image" Target="file://localhost/Users/JAMESRETINA/Documents/14-141%20AITF%20STRATEGIC%20OBJECTIVES%20PPT%20JPGS/SECTOR%20ICONS/OIL%20SECTOR.png" TargetMode="Externa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file://localhost/Users/JAMESRETINA/Documents/14-172%20AITF%20INNOVATION%20ROLE%20PPT/UPDATED%20SECTOR%20ICONS/ENVIRO.png" TargetMode="Externa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4.emf"/><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image" Target="file://localhost/Users/JAMESRETINA/Documents/14-172%20AITF%20INNOVATION%20ROLE%20PPT/D)%20FUNDING.png" TargetMode="External"/><Relationship Id="rId13" Type="http://schemas.openxmlformats.org/officeDocument/2006/relationships/image" Target="../media/image37.png"/><Relationship Id="rId18" Type="http://schemas.openxmlformats.org/officeDocument/2006/relationships/image" Target="file://localhost/Users/JAMESRETINA/Documents/14-172%20AITF%20INNOVATION%20ROLE%20PPT/C)%20MONITOR%20SMALL.png" TargetMode="External"/><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file://localhost/Users/JAMESRETINA/Documents/14-172%20AITF%20INNOVATION%20ROLE%20PPT/H)%20BENEFITS%20ONE.png" TargetMode="External"/><Relationship Id="rId17" Type="http://schemas.openxmlformats.org/officeDocument/2006/relationships/image" Target="../media/image39.png"/><Relationship Id="rId2" Type="http://schemas.openxmlformats.org/officeDocument/2006/relationships/notesSlide" Target="../notesSlides/notesSlide11.xml"/><Relationship Id="rId16" Type="http://schemas.openxmlformats.org/officeDocument/2006/relationships/image" Target="file://localhost/Users/JAMESRETINA/Documents/14-172%20AITF%20INNOVATION%20ROLE%20PPT/F)%20DOLLARS.png" TargetMode="External"/><Relationship Id="rId20" Type="http://schemas.openxmlformats.org/officeDocument/2006/relationships/image" Target="file://localhost/Users/JAMESRETINA/Documents/14-172%20AITF%20INNOVATION%20ROLE%20PPT/A)%20GRAND%20CHALLENGES.png" TargetMode="External"/><Relationship Id="rId1" Type="http://schemas.openxmlformats.org/officeDocument/2006/relationships/slideLayout" Target="../slideLayouts/slideLayout9.xml"/><Relationship Id="rId6" Type="http://schemas.openxmlformats.org/officeDocument/2006/relationships/image" Target="file://localhost/Users/JAMESRETINA/Documents/14-172%20AITF%20INNOVATION%20ROLE%20PPT/B)%20WORLD%20MAP.png" TargetMode="External"/><Relationship Id="rId11" Type="http://schemas.openxmlformats.org/officeDocument/2006/relationships/image" Target="../media/image36.png"/><Relationship Id="rId5" Type="http://schemas.openxmlformats.org/officeDocument/2006/relationships/image" Target="../media/image33.png"/><Relationship Id="rId15" Type="http://schemas.openxmlformats.org/officeDocument/2006/relationships/image" Target="../media/image38.png"/><Relationship Id="rId10" Type="http://schemas.openxmlformats.org/officeDocument/2006/relationships/image" Target="file://localhost/Users/JAMESRETINA/Documents/14-172%20AITF%20INNOVATION%20ROLE%20PPT/E)%20MONITOR%20LARGE.png" TargetMode="External"/><Relationship Id="rId19" Type="http://schemas.openxmlformats.org/officeDocument/2006/relationships/image" Target="../media/image40.png"/><Relationship Id="rId4" Type="http://schemas.openxmlformats.org/officeDocument/2006/relationships/image" Target="file://localhost/Users/JAMESRETINA/Documents/14-172%20AITF%20INNOVATION%20ROLE%20PPT/I)%20GRAPH%20BACKDROP.png" TargetMode="External"/><Relationship Id="rId9" Type="http://schemas.openxmlformats.org/officeDocument/2006/relationships/image" Target="../media/image35.png"/><Relationship Id="rId14" Type="http://schemas.openxmlformats.org/officeDocument/2006/relationships/image" Target="file://localhost/Users/JAMESRETINA/Documents/14-172%20AITF%20INNOVATION%20ROLE%20PPT/G)%20LIGHTBULB.pn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file://localhost/Users/JAMESRETINA/Documents/14-172%20AITF%20INNOVATION%20ROLE%20PPT/PEOPLE.png" TargetMode="External"/><Relationship Id="rId13" Type="http://schemas.openxmlformats.org/officeDocument/2006/relationships/image" Target="../media/image29.png"/><Relationship Id="rId18" Type="http://schemas.openxmlformats.org/officeDocument/2006/relationships/image" Target="file://localhost/Users/JAMESRETINA/Documents/14-141%20AITF%20STRATEGIC%20OBJECTIVES%20PPT%20JPGS/SECTOR%20ICONS/HEALTH%20SECTOR.png" TargetMode="External"/><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file://localhost/Users/JAMESRETINA/Documents/14-141%20AITF%20STRATEGIC%20OBJECTIVES%20PPT%20JPGS/SECTOR%20ICONS/OIL%20SECTOR.png" TargetMode="External"/><Relationship Id="rId17"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file://localhost/Users/JAMESRETINA/Documents/14-172%20AITF%20INNOVATION%20ROLE%20PPT/UPDATED%20SECTOR%20ICONS/ENVIRO.png" TargetMode="External"/><Relationship Id="rId1" Type="http://schemas.openxmlformats.org/officeDocument/2006/relationships/slideLayout" Target="../slideLayouts/slideLayout9.xml"/><Relationship Id="rId6" Type="http://schemas.openxmlformats.org/officeDocument/2006/relationships/image" Target="file://localhost/Users/JAMESRETINA/Documents/14-172%20AITF%20INNOVATION%20ROLE%20PPT/AITF%20LOGO.png" TargetMode="External"/><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0.png"/><Relationship Id="rId10" Type="http://schemas.openxmlformats.org/officeDocument/2006/relationships/image" Target="file://localhost/Users/JAMESRETINA/Documents/14-172%20AITF%20INNOVATION%20ROLE%20PPT/UPDATED%20SECTOR%20ICONS/FOOD%20&amp;%20FIBRE.png" TargetMode="External"/><Relationship Id="rId4" Type="http://schemas.openxmlformats.org/officeDocument/2006/relationships/image" Target="file://localhost/Users/JAMESRETINA/Documents/14-172%20AITF%20INNOVATION%20ROLE%20PPT/A)%20GRAND%20CHALLENGES_TWO.png" TargetMode="External"/><Relationship Id="rId9" Type="http://schemas.openxmlformats.org/officeDocument/2006/relationships/image" Target="../media/image27.png"/><Relationship Id="rId14" Type="http://schemas.openxmlformats.org/officeDocument/2006/relationships/image" Target="file://localhost/Users/JAMESRETINA/Documents/14-141%20AITF%20STRATEGIC%20OBJECTIVES%20PPT%20JPGS/SECTOR%20ICONS/PIPELINE%20SECTOR.pn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file://localhost/Users/JAMESRETINA/Documents/14-172%20AITF%20INNOVATION%20ROLE%20PPT/D)%20FUNDING.png" TargetMode="External"/><Relationship Id="rId13" Type="http://schemas.openxmlformats.org/officeDocument/2006/relationships/image" Target="../media/image37.png"/><Relationship Id="rId18" Type="http://schemas.openxmlformats.org/officeDocument/2006/relationships/image" Target="file://localhost/Users/JAMESRETINA/Documents/14-172%20AITF%20INNOVATION%20ROLE%20PPT/C)%20MONITOR%20SMALL.png" TargetMode="External"/><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file://localhost/Users/JAMESRETINA/Documents/14-172%20AITF%20INNOVATION%20ROLE%20PPT/H)%20BENEFITS%20ONE.png" TargetMode="External"/><Relationship Id="rId17" Type="http://schemas.openxmlformats.org/officeDocument/2006/relationships/image" Target="../media/image39.png"/><Relationship Id="rId2" Type="http://schemas.openxmlformats.org/officeDocument/2006/relationships/notesSlide" Target="../notesSlides/notesSlide3.xml"/><Relationship Id="rId16" Type="http://schemas.openxmlformats.org/officeDocument/2006/relationships/image" Target="file://localhost/Users/JAMESRETINA/Documents/14-172%20AITF%20INNOVATION%20ROLE%20PPT/F)%20DOLLARS.png" TargetMode="External"/><Relationship Id="rId20" Type="http://schemas.openxmlformats.org/officeDocument/2006/relationships/image" Target="file://localhost/Users/JAMESRETINA/Documents/14-172%20AITF%20INNOVATION%20ROLE%20PPT/A)%20GRAND%20CHALLENGES.png" TargetMode="External"/><Relationship Id="rId1" Type="http://schemas.openxmlformats.org/officeDocument/2006/relationships/slideLayout" Target="../slideLayouts/slideLayout9.xml"/><Relationship Id="rId6" Type="http://schemas.openxmlformats.org/officeDocument/2006/relationships/image" Target="file://localhost/Users/JAMESRETINA/Documents/14-172%20AITF%20INNOVATION%20ROLE%20PPT/B)%20WORLD%20MAP.png" TargetMode="External"/><Relationship Id="rId11" Type="http://schemas.openxmlformats.org/officeDocument/2006/relationships/image" Target="../media/image36.png"/><Relationship Id="rId5" Type="http://schemas.openxmlformats.org/officeDocument/2006/relationships/image" Target="../media/image33.png"/><Relationship Id="rId15" Type="http://schemas.openxmlformats.org/officeDocument/2006/relationships/image" Target="../media/image38.png"/><Relationship Id="rId10" Type="http://schemas.openxmlformats.org/officeDocument/2006/relationships/image" Target="file://localhost/Users/JAMESRETINA/Documents/14-172%20AITF%20INNOVATION%20ROLE%20PPT/E)%20MONITOR%20LARGE.png" TargetMode="External"/><Relationship Id="rId19" Type="http://schemas.openxmlformats.org/officeDocument/2006/relationships/image" Target="../media/image40.png"/><Relationship Id="rId4" Type="http://schemas.openxmlformats.org/officeDocument/2006/relationships/image" Target="file://localhost/Users/JAMESRETINA/Documents/14-172%20AITF%20INNOVATION%20ROLE%20PPT/I)%20GRAPH%20BACKDROP.png" TargetMode="External"/><Relationship Id="rId9" Type="http://schemas.openxmlformats.org/officeDocument/2006/relationships/image" Target="../media/image35.png"/><Relationship Id="rId14" Type="http://schemas.openxmlformats.org/officeDocument/2006/relationships/image" Target="file://localhost/Users/JAMESRETINA/Documents/14-172%20AITF%20INNOVATION%20ROLE%20PPT/G)%20LIGHTBULB.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Grp="1" noChangeArrowheads="1"/>
          </p:cNvSpPr>
          <p:nvPr>
            <p:ph type="ctrTitle"/>
          </p:nvPr>
        </p:nvSpPr>
        <p:spPr>
          <a:xfrm>
            <a:off x="685800" y="1988841"/>
            <a:ext cx="7772400" cy="16116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800" dirty="0" smtClean="0">
                <a:latin typeface="+mn-lt"/>
              </a:rPr>
              <a:t>Alberta Innovates-</a:t>
            </a:r>
            <a:br>
              <a:rPr lang="en-US" altLang="en-US" sz="4800" dirty="0" smtClean="0">
                <a:latin typeface="+mn-lt"/>
              </a:rPr>
            </a:br>
            <a:r>
              <a:rPr lang="en-US" altLang="en-US" sz="4800" dirty="0" smtClean="0">
                <a:latin typeface="+mn-lt"/>
              </a:rPr>
              <a:t>Technology Futures (AITF)</a:t>
            </a:r>
            <a:br>
              <a:rPr lang="en-US" altLang="en-US" sz="4800" dirty="0" smtClean="0">
                <a:latin typeface="+mn-lt"/>
              </a:rPr>
            </a:br>
            <a:r>
              <a:rPr lang="en-US" altLang="en-US" sz="4800" dirty="0" smtClean="0">
                <a:latin typeface="+mn-lt"/>
              </a:rPr>
              <a:t>Overview Presentation</a:t>
            </a:r>
            <a:endParaRPr lang="en-US" altLang="en-US" sz="3600" dirty="0">
              <a:latin typeface="+mn-lt"/>
            </a:endParaRPr>
          </a:p>
        </p:txBody>
      </p:sp>
      <p:sp>
        <p:nvSpPr>
          <p:cNvPr id="6147" name="Rectangle 11"/>
          <p:cNvSpPr>
            <a:spLocks noGrp="1" noChangeArrowheads="1"/>
          </p:cNvSpPr>
          <p:nvPr>
            <p:ph type="subTitle"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pPr>
            <a:endParaRPr lang="en-US" altLang="en-US" sz="3200" dirty="0" smtClean="0">
              <a:latin typeface="Arial" panose="020B0604020202020204" pitchFamily="34" charset="0"/>
            </a:endParaRPr>
          </a:p>
          <a:p>
            <a:pPr eaLnBrk="1" hangingPunct="1">
              <a:buFont typeface="Arial" panose="020B0604020202020204" pitchFamily="34" charset="0"/>
              <a:buNone/>
            </a:pPr>
            <a:r>
              <a:rPr lang="en-US" altLang="en-US" sz="3200" smtClean="0">
                <a:latin typeface="+mn-lt"/>
              </a:rPr>
              <a:t>August 25, </a:t>
            </a:r>
            <a:r>
              <a:rPr lang="en-US" altLang="en-US" sz="3200" dirty="0" smtClean="0">
                <a:latin typeface="+mn-lt"/>
              </a:rPr>
              <a:t>2015</a:t>
            </a:r>
          </a:p>
          <a:p>
            <a:pPr eaLnBrk="1" hangingPunct="1">
              <a:buFont typeface="Arial" panose="020B0604020202020204" pitchFamily="34" charset="0"/>
              <a:buNone/>
            </a:pPr>
            <a:endParaRPr lang="en-US" altLang="en-US" sz="3200" dirty="0">
              <a:latin typeface="Arial" panose="020B0604020202020204" pitchFamily="34" charset="0"/>
            </a:endParaRPr>
          </a:p>
        </p:txBody>
      </p:sp>
    </p:spTree>
    <p:extLst>
      <p:ext uri="{BB962C8B-B14F-4D97-AF65-F5344CB8AC3E}">
        <p14:creationId xmlns:p14="http://schemas.microsoft.com/office/powerpoint/2010/main" val="567841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Executive Team</a:t>
            </a:r>
            <a:endParaRPr lang="en-US" dirty="0">
              <a:latin typeface="+mj-lt"/>
            </a:endParaRPr>
          </a:p>
        </p:txBody>
      </p:sp>
      <p:sp>
        <p:nvSpPr>
          <p:cNvPr id="3" name="Rounded Rectangle 2"/>
          <p:cNvSpPr/>
          <p:nvPr/>
        </p:nvSpPr>
        <p:spPr>
          <a:xfrm>
            <a:off x="3805272" y="1905000"/>
            <a:ext cx="15240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Stephen </a:t>
            </a:r>
          </a:p>
          <a:p>
            <a:pPr algn="ctr" fontAlgn="base">
              <a:spcBef>
                <a:spcPct val="0"/>
              </a:spcBef>
              <a:spcAft>
                <a:spcPct val="0"/>
              </a:spcAft>
            </a:pPr>
            <a:r>
              <a:rPr lang="en-US" sz="1400" dirty="0">
                <a:solidFill>
                  <a:prstClr val="white"/>
                </a:solidFill>
              </a:rPr>
              <a:t>Lougheed</a:t>
            </a:r>
          </a:p>
          <a:p>
            <a:pPr algn="ctr" fontAlgn="base">
              <a:spcBef>
                <a:spcPct val="0"/>
              </a:spcBef>
              <a:spcAft>
                <a:spcPct val="0"/>
              </a:spcAft>
            </a:pPr>
            <a:r>
              <a:rPr lang="en-US" sz="1200" dirty="0">
                <a:solidFill>
                  <a:prstClr val="white"/>
                </a:solidFill>
              </a:rPr>
              <a:t>CEO</a:t>
            </a:r>
          </a:p>
        </p:txBody>
      </p:sp>
      <p:cxnSp>
        <p:nvCxnSpPr>
          <p:cNvPr id="59" name="Elbow Connector 58"/>
          <p:cNvCxnSpPr>
            <a:stCxn id="3" idx="2"/>
            <a:endCxn id="31" idx="0"/>
          </p:cNvCxnSpPr>
          <p:nvPr/>
        </p:nvCxnSpPr>
        <p:spPr>
          <a:xfrm rot="5400000">
            <a:off x="2582839" y="1093087"/>
            <a:ext cx="639121" cy="332974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27925" y="3077521"/>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Cory Fries</a:t>
            </a:r>
          </a:p>
          <a:p>
            <a:pPr algn="ctr" fontAlgn="base">
              <a:spcBef>
                <a:spcPct val="0"/>
              </a:spcBef>
              <a:spcAft>
                <a:spcPct val="0"/>
              </a:spcAft>
            </a:pPr>
            <a:r>
              <a:rPr lang="en-US" sz="1200" dirty="0">
                <a:solidFill>
                  <a:prstClr val="white"/>
                </a:solidFill>
              </a:rPr>
              <a:t>VP Investments </a:t>
            </a:r>
          </a:p>
          <a:p>
            <a:pPr algn="ctr" fontAlgn="base">
              <a:spcBef>
                <a:spcPct val="0"/>
              </a:spcBef>
              <a:spcAft>
                <a:spcPct val="0"/>
              </a:spcAft>
            </a:pPr>
            <a:r>
              <a:rPr lang="en-US" sz="1200" dirty="0">
                <a:solidFill>
                  <a:prstClr val="white"/>
                </a:solidFill>
              </a:rPr>
              <a:t>&amp; Legal</a:t>
            </a:r>
          </a:p>
        </p:txBody>
      </p:sp>
      <p:sp>
        <p:nvSpPr>
          <p:cNvPr id="56" name="Rounded Rectangle 55"/>
          <p:cNvSpPr/>
          <p:nvPr/>
        </p:nvSpPr>
        <p:spPr>
          <a:xfrm>
            <a:off x="2292798" y="3077521"/>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Randy Goebel</a:t>
            </a:r>
          </a:p>
          <a:p>
            <a:pPr algn="ctr" fontAlgn="base">
              <a:spcBef>
                <a:spcPct val="0"/>
              </a:spcBef>
              <a:spcAft>
                <a:spcPct val="0"/>
              </a:spcAft>
            </a:pPr>
            <a:r>
              <a:rPr lang="en-US" sz="1200" dirty="0">
                <a:solidFill>
                  <a:prstClr val="white"/>
                </a:solidFill>
              </a:rPr>
              <a:t>VP Science Office</a:t>
            </a:r>
          </a:p>
        </p:txBody>
      </p:sp>
      <p:sp>
        <p:nvSpPr>
          <p:cNvPr id="58" name="Rounded Rectangle 57"/>
          <p:cNvSpPr/>
          <p:nvPr/>
        </p:nvSpPr>
        <p:spPr>
          <a:xfrm>
            <a:off x="3957671" y="3077521"/>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Sandra Scott</a:t>
            </a:r>
          </a:p>
          <a:p>
            <a:pPr algn="ctr" fontAlgn="base">
              <a:spcBef>
                <a:spcPct val="0"/>
              </a:spcBef>
              <a:spcAft>
                <a:spcPct val="0"/>
              </a:spcAft>
            </a:pPr>
            <a:r>
              <a:rPr lang="en-US" sz="1200" dirty="0">
                <a:solidFill>
                  <a:prstClr val="white"/>
                </a:solidFill>
              </a:rPr>
              <a:t>EVP Operations</a:t>
            </a:r>
            <a:endParaRPr lang="en-US" sz="1100" dirty="0">
              <a:solidFill>
                <a:prstClr val="white"/>
              </a:solidFill>
            </a:endParaRPr>
          </a:p>
        </p:txBody>
      </p:sp>
      <p:sp>
        <p:nvSpPr>
          <p:cNvPr id="60" name="Rounded Rectangle 59"/>
          <p:cNvSpPr/>
          <p:nvPr/>
        </p:nvSpPr>
        <p:spPr>
          <a:xfrm>
            <a:off x="5622544" y="3077521"/>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Caroline Conway</a:t>
            </a:r>
          </a:p>
          <a:p>
            <a:pPr algn="ctr" fontAlgn="base">
              <a:spcBef>
                <a:spcPct val="0"/>
              </a:spcBef>
              <a:spcAft>
                <a:spcPct val="0"/>
              </a:spcAft>
            </a:pPr>
            <a:r>
              <a:rPr lang="en-US" sz="1200" dirty="0">
                <a:solidFill>
                  <a:prstClr val="white"/>
                </a:solidFill>
              </a:rPr>
              <a:t>VP Talent &amp; Org. </a:t>
            </a:r>
          </a:p>
          <a:p>
            <a:pPr algn="ctr" fontAlgn="base">
              <a:spcBef>
                <a:spcPct val="0"/>
              </a:spcBef>
              <a:spcAft>
                <a:spcPct val="0"/>
              </a:spcAft>
            </a:pPr>
            <a:r>
              <a:rPr lang="en-US" sz="1200" dirty="0">
                <a:solidFill>
                  <a:prstClr val="white"/>
                </a:solidFill>
              </a:rPr>
              <a:t>Effectiveness</a:t>
            </a:r>
          </a:p>
        </p:txBody>
      </p:sp>
      <p:sp>
        <p:nvSpPr>
          <p:cNvPr id="61" name="Rounded Rectangle 60"/>
          <p:cNvSpPr/>
          <p:nvPr/>
        </p:nvSpPr>
        <p:spPr>
          <a:xfrm>
            <a:off x="7287419" y="3077521"/>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Denis Plumb</a:t>
            </a:r>
          </a:p>
          <a:p>
            <a:pPr algn="ctr" fontAlgn="base">
              <a:spcBef>
                <a:spcPct val="0"/>
              </a:spcBef>
              <a:spcAft>
                <a:spcPct val="0"/>
              </a:spcAft>
            </a:pPr>
            <a:r>
              <a:rPr lang="en-US" sz="1200" dirty="0">
                <a:solidFill>
                  <a:prstClr val="white"/>
                </a:solidFill>
              </a:rPr>
              <a:t>VP Finance</a:t>
            </a:r>
          </a:p>
        </p:txBody>
      </p:sp>
      <p:cxnSp>
        <p:nvCxnSpPr>
          <p:cNvPr id="6" name="Elbow Connector 5"/>
          <p:cNvCxnSpPr>
            <a:stCxn id="3" idx="2"/>
            <a:endCxn id="56" idx="0"/>
          </p:cNvCxnSpPr>
          <p:nvPr/>
        </p:nvCxnSpPr>
        <p:spPr>
          <a:xfrm rot="5400000">
            <a:off x="3415275" y="1925523"/>
            <a:ext cx="639121" cy="166487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3" idx="2"/>
            <a:endCxn id="58" idx="0"/>
          </p:cNvCxnSpPr>
          <p:nvPr/>
        </p:nvCxnSpPr>
        <p:spPr>
          <a:xfrm rot="5400000">
            <a:off x="4247712" y="2757960"/>
            <a:ext cx="639121" cy="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3" idx="2"/>
            <a:endCxn id="60" idx="0"/>
          </p:cNvCxnSpPr>
          <p:nvPr/>
        </p:nvCxnSpPr>
        <p:spPr>
          <a:xfrm rot="16200000" flipH="1">
            <a:off x="5080148" y="1925524"/>
            <a:ext cx="639121" cy="166487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3" idx="2"/>
            <a:endCxn id="61" idx="0"/>
          </p:cNvCxnSpPr>
          <p:nvPr/>
        </p:nvCxnSpPr>
        <p:spPr>
          <a:xfrm rot="16200000" flipH="1">
            <a:off x="5912585" y="1093086"/>
            <a:ext cx="639121" cy="3329747"/>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3915721"/>
            <a:ext cx="1600200" cy="1615827"/>
          </a:xfrm>
          <a:prstGeom prst="rect">
            <a:avLst/>
          </a:prstGeom>
          <a:noFill/>
        </p:spPr>
        <p:txBody>
          <a:bodyPr wrap="square" rtlCol="0">
            <a:spAutoFit/>
          </a:bodyPr>
          <a:lstStyle/>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Corporate Planning</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Portfolio Management Office</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Investments and Transactions</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IP Services</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Legal Services</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Corporate Secretariat</a:t>
            </a:r>
          </a:p>
        </p:txBody>
      </p:sp>
      <p:sp>
        <p:nvSpPr>
          <p:cNvPr id="90" name="TextBox 89"/>
          <p:cNvSpPr txBox="1"/>
          <p:nvPr/>
        </p:nvSpPr>
        <p:spPr>
          <a:xfrm>
            <a:off x="2133600" y="3915721"/>
            <a:ext cx="1600200" cy="1785104"/>
          </a:xfrm>
          <a:prstGeom prst="rect">
            <a:avLst/>
          </a:prstGeom>
          <a:noFill/>
        </p:spPr>
        <p:txBody>
          <a:bodyPr wrap="square" rtlCol="0">
            <a:spAutoFit/>
          </a:bodyPr>
          <a:lstStyle/>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Ensure Science Excellence</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Recruit HQSP</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Guide Basic Research Programs</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Bring international research perspectives to sector and platform strategies</a:t>
            </a:r>
          </a:p>
        </p:txBody>
      </p:sp>
      <p:sp>
        <p:nvSpPr>
          <p:cNvPr id="91" name="TextBox 90"/>
          <p:cNvSpPr txBox="1"/>
          <p:nvPr/>
        </p:nvSpPr>
        <p:spPr>
          <a:xfrm>
            <a:off x="5410200" y="3915721"/>
            <a:ext cx="1600200" cy="1615827"/>
          </a:xfrm>
          <a:prstGeom prst="rect">
            <a:avLst/>
          </a:prstGeom>
          <a:noFill/>
        </p:spPr>
        <p:txBody>
          <a:bodyPr wrap="square" rtlCol="0">
            <a:spAutoFit/>
          </a:bodyPr>
          <a:lstStyle/>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Talent Management</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HR Services</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Organization Change and Culture</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IT Services</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Facilities Management </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Communications</a:t>
            </a:r>
          </a:p>
        </p:txBody>
      </p:sp>
      <p:sp>
        <p:nvSpPr>
          <p:cNvPr id="92" name="TextBox 91"/>
          <p:cNvSpPr txBox="1"/>
          <p:nvPr/>
        </p:nvSpPr>
        <p:spPr>
          <a:xfrm>
            <a:off x="7162800" y="3915721"/>
            <a:ext cx="1600200" cy="769441"/>
          </a:xfrm>
          <a:prstGeom prst="rect">
            <a:avLst/>
          </a:prstGeom>
          <a:noFill/>
        </p:spPr>
        <p:txBody>
          <a:bodyPr wrap="square" rtlCol="0">
            <a:spAutoFit/>
          </a:bodyPr>
          <a:lstStyle/>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Accounting</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Financial Reporting</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Arial" panose="020B0604020202020204" pitchFamily="34" charset="0"/>
              </a:rPr>
              <a:t>Auditor General Relationship</a:t>
            </a:r>
          </a:p>
        </p:txBody>
      </p:sp>
      <p:sp>
        <p:nvSpPr>
          <p:cNvPr id="18" name="TextBox 17"/>
          <p:cNvSpPr txBox="1"/>
          <p:nvPr/>
        </p:nvSpPr>
        <p:spPr>
          <a:xfrm>
            <a:off x="3767171" y="3922830"/>
            <a:ext cx="1600200" cy="261610"/>
          </a:xfrm>
          <a:prstGeom prst="rect">
            <a:avLst/>
          </a:prstGeom>
          <a:noFill/>
        </p:spPr>
        <p:txBody>
          <a:bodyPr wrap="square" rtlCol="0">
            <a:spAutoFit/>
          </a:bodyPr>
          <a:lstStyle/>
          <a:p>
            <a:pPr algn="ctr" fontAlgn="base">
              <a:spcBef>
                <a:spcPct val="0"/>
              </a:spcBef>
              <a:spcAft>
                <a:spcPct val="0"/>
              </a:spcAft>
            </a:pPr>
            <a:r>
              <a:rPr lang="en-US" sz="1100" dirty="0">
                <a:solidFill>
                  <a:prstClr val="black"/>
                </a:solidFill>
                <a:latin typeface="Arial" panose="020B0604020202020204" pitchFamily="34" charset="0"/>
              </a:rPr>
              <a:t>(next page)</a:t>
            </a:r>
          </a:p>
        </p:txBody>
      </p:sp>
    </p:spTree>
    <p:extLst>
      <p:ext uri="{BB962C8B-B14F-4D97-AF65-F5344CB8AC3E}">
        <p14:creationId xmlns:p14="http://schemas.microsoft.com/office/powerpoint/2010/main" val="2788211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rot="16200000">
            <a:off x="3121788" y="4816532"/>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8" name="Rounded Rectangle 67"/>
          <p:cNvSpPr/>
          <p:nvPr/>
        </p:nvSpPr>
        <p:spPr>
          <a:xfrm rot="16200000">
            <a:off x="1776196" y="4816531"/>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9" name="Rounded Rectangle 68"/>
          <p:cNvSpPr/>
          <p:nvPr/>
        </p:nvSpPr>
        <p:spPr>
          <a:xfrm rot="16200000">
            <a:off x="4459262" y="4816532"/>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0" name="Rounded Rectangle 69"/>
          <p:cNvSpPr/>
          <p:nvPr/>
        </p:nvSpPr>
        <p:spPr>
          <a:xfrm rot="16200000">
            <a:off x="5796736" y="4816532"/>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1" name="Rounded Rectangle 70"/>
          <p:cNvSpPr/>
          <p:nvPr/>
        </p:nvSpPr>
        <p:spPr>
          <a:xfrm rot="16200000">
            <a:off x="7146387" y="4816531"/>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p:txBody>
          <a:bodyPr/>
          <a:lstStyle/>
          <a:p>
            <a:r>
              <a:rPr lang="en-US" dirty="0" smtClean="0">
                <a:latin typeface="+mj-lt"/>
              </a:rPr>
              <a:t>Operations</a:t>
            </a:r>
            <a:endParaRPr lang="en-US" dirty="0">
              <a:latin typeface="+mj-lt"/>
            </a:endParaRPr>
          </a:p>
        </p:txBody>
      </p:sp>
      <p:sp>
        <p:nvSpPr>
          <p:cNvPr id="3" name="Rounded Rectangle 2"/>
          <p:cNvSpPr/>
          <p:nvPr/>
        </p:nvSpPr>
        <p:spPr>
          <a:xfrm>
            <a:off x="4735105" y="1418279"/>
            <a:ext cx="15240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prstClr val="white"/>
                </a:solidFill>
              </a:rPr>
              <a:t>Sandra Scott</a:t>
            </a:r>
          </a:p>
          <a:p>
            <a:pPr algn="ctr" fontAlgn="base">
              <a:spcBef>
                <a:spcPct val="0"/>
              </a:spcBef>
              <a:spcAft>
                <a:spcPct val="0"/>
              </a:spcAft>
            </a:pPr>
            <a:r>
              <a:rPr lang="en-US" sz="1600" dirty="0">
                <a:solidFill>
                  <a:prstClr val="white"/>
                </a:solidFill>
              </a:rPr>
              <a:t>EVP Operations</a:t>
            </a:r>
          </a:p>
        </p:txBody>
      </p:sp>
      <p:sp>
        <p:nvSpPr>
          <p:cNvPr id="21" name="Rounded Rectangle 20"/>
          <p:cNvSpPr/>
          <p:nvPr/>
        </p:nvSpPr>
        <p:spPr>
          <a:xfrm>
            <a:off x="2208498"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Ross Chow</a:t>
            </a:r>
          </a:p>
          <a:p>
            <a:pPr algn="ctr" fontAlgn="base">
              <a:spcBef>
                <a:spcPct val="0"/>
              </a:spcBef>
              <a:spcAft>
                <a:spcPct val="0"/>
              </a:spcAft>
            </a:pPr>
            <a:r>
              <a:rPr lang="en-US" sz="1100" dirty="0">
                <a:solidFill>
                  <a:prstClr val="white"/>
                </a:solidFill>
              </a:rPr>
              <a:t>Oil </a:t>
            </a:r>
            <a:r>
              <a:rPr lang="en-US" sz="1200" dirty="0" smtClean="0">
                <a:solidFill>
                  <a:prstClr val="white"/>
                </a:solidFill>
              </a:rPr>
              <a:t>&amp; Gas</a:t>
            </a:r>
            <a:endParaRPr lang="en-US" sz="1200" dirty="0">
              <a:solidFill>
                <a:prstClr val="white"/>
              </a:solidFill>
            </a:endParaRPr>
          </a:p>
        </p:txBody>
      </p:sp>
      <p:sp>
        <p:nvSpPr>
          <p:cNvPr id="22" name="Rounded Rectangle 21"/>
          <p:cNvSpPr/>
          <p:nvPr/>
        </p:nvSpPr>
        <p:spPr>
          <a:xfrm>
            <a:off x="3550031"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Brent Lakeman</a:t>
            </a:r>
          </a:p>
          <a:p>
            <a:pPr algn="ctr" fontAlgn="base">
              <a:spcBef>
                <a:spcPct val="0"/>
              </a:spcBef>
              <a:spcAft>
                <a:spcPct val="0"/>
              </a:spcAft>
            </a:pPr>
            <a:r>
              <a:rPr lang="en-US" sz="1200" dirty="0">
                <a:solidFill>
                  <a:prstClr val="white"/>
                </a:solidFill>
              </a:rPr>
              <a:t>Environment</a:t>
            </a:r>
          </a:p>
        </p:txBody>
      </p:sp>
      <p:sp>
        <p:nvSpPr>
          <p:cNvPr id="23" name="Rounded Rectangle 22"/>
          <p:cNvSpPr/>
          <p:nvPr/>
        </p:nvSpPr>
        <p:spPr>
          <a:xfrm>
            <a:off x="4891564"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Barry Mehr</a:t>
            </a:r>
          </a:p>
          <a:p>
            <a:pPr algn="ctr" fontAlgn="base">
              <a:spcBef>
                <a:spcPct val="0"/>
              </a:spcBef>
              <a:spcAft>
                <a:spcPct val="0"/>
              </a:spcAft>
            </a:pPr>
            <a:r>
              <a:rPr lang="en-US" sz="1200" dirty="0" smtClean="0">
                <a:solidFill>
                  <a:prstClr val="white"/>
                </a:solidFill>
              </a:rPr>
              <a:t>Food &amp; </a:t>
            </a:r>
            <a:r>
              <a:rPr lang="en-US" sz="1200" dirty="0" err="1" smtClean="0">
                <a:solidFill>
                  <a:prstClr val="white"/>
                </a:solidFill>
              </a:rPr>
              <a:t>Fibre</a:t>
            </a:r>
            <a:endParaRPr lang="en-US" sz="1200" dirty="0">
              <a:solidFill>
                <a:prstClr val="white"/>
              </a:solidFill>
            </a:endParaRPr>
          </a:p>
        </p:txBody>
      </p:sp>
      <p:sp>
        <p:nvSpPr>
          <p:cNvPr id="24" name="Rounded Rectangle 23"/>
          <p:cNvSpPr/>
          <p:nvPr/>
        </p:nvSpPr>
        <p:spPr>
          <a:xfrm>
            <a:off x="6233097"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Richard Wayken</a:t>
            </a:r>
          </a:p>
          <a:p>
            <a:pPr algn="ctr" fontAlgn="base">
              <a:spcBef>
                <a:spcPct val="0"/>
              </a:spcBef>
              <a:spcAft>
                <a:spcPct val="0"/>
              </a:spcAft>
            </a:pPr>
            <a:r>
              <a:rPr lang="en-US" sz="1200" dirty="0">
                <a:solidFill>
                  <a:prstClr val="white"/>
                </a:solidFill>
              </a:rPr>
              <a:t>Pipelines</a:t>
            </a:r>
          </a:p>
        </p:txBody>
      </p:sp>
      <p:sp>
        <p:nvSpPr>
          <p:cNvPr id="25" name="Rounded Rectangle 24"/>
          <p:cNvSpPr/>
          <p:nvPr/>
        </p:nvSpPr>
        <p:spPr>
          <a:xfrm>
            <a:off x="7574630"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Don Back</a:t>
            </a:r>
          </a:p>
          <a:p>
            <a:pPr algn="ctr" fontAlgn="base">
              <a:spcBef>
                <a:spcPct val="0"/>
              </a:spcBef>
              <a:spcAft>
                <a:spcPct val="0"/>
              </a:spcAft>
            </a:pPr>
            <a:r>
              <a:rPr lang="en-US" sz="1200" dirty="0">
                <a:solidFill>
                  <a:prstClr val="white"/>
                </a:solidFill>
              </a:rPr>
              <a:t>Health</a:t>
            </a:r>
          </a:p>
        </p:txBody>
      </p:sp>
      <p:pic>
        <p:nvPicPr>
          <p:cNvPr id="26" name="FOOD &amp; FIBRE.png" descr="/Users/JAMESRETINA/Documents/14-172 AITF INNOVATION ROLE PPT/UPDATED SECTOR ICONS/FOOD &amp; FIBRE.pn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5341972" y="2850017"/>
            <a:ext cx="318385" cy="320040"/>
          </a:xfrm>
          <a:prstGeom prst="rect">
            <a:avLst/>
          </a:prstGeom>
        </p:spPr>
      </p:pic>
      <p:pic>
        <p:nvPicPr>
          <p:cNvPr id="27" name="OIL SECTOR.png" descr="/Users/JAMESRETINA/Documents/14-141 AITF STRATEGIC OBJECTIVES PPT JPGS/SECTOR ICONS/OIL SECTOR.png"/>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a:xfrm>
            <a:off x="2659393" y="2850017"/>
            <a:ext cx="317410" cy="320040"/>
          </a:xfrm>
          <a:prstGeom prst="rect">
            <a:avLst/>
          </a:prstGeom>
        </p:spPr>
      </p:pic>
      <p:pic>
        <p:nvPicPr>
          <p:cNvPr id="28" name="PIPELINE SECTOR.png" descr="/Users/JAMESRETINA/Documents/14-141 AITF STRATEGIC OBJECTIVES PPT JPGS/SECTOR ICONS/PIPELINE SECTOR.png"/>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a:xfrm>
            <a:off x="6683993" y="2850017"/>
            <a:ext cx="317409" cy="320040"/>
          </a:xfrm>
          <a:prstGeom prst="rect">
            <a:avLst/>
          </a:prstGeom>
        </p:spPr>
      </p:pic>
      <p:pic>
        <p:nvPicPr>
          <p:cNvPr id="29" name="ENVIRO.png" descr="/Users/JAMESRETINA/Documents/14-172 AITF INNOVATION ROLE PPT/UPDATED SECTOR ICONS/ENVIRO.png"/>
          <p:cNvPicPr>
            <a:picLocks noChangeAspect="1"/>
          </p:cNvPicPr>
          <p:nvPr/>
        </p:nvPicPr>
        <p:blipFill>
          <a:blip r:embed="rId8" r:link="rId9" cstate="screen">
            <a:extLst>
              <a:ext uri="{28A0092B-C50C-407E-A947-70E740481C1C}">
                <a14:useLocalDpi xmlns:a14="http://schemas.microsoft.com/office/drawing/2010/main"/>
              </a:ext>
            </a:extLst>
          </a:blip>
          <a:stretch>
            <a:fillRect/>
          </a:stretch>
        </p:blipFill>
        <p:spPr>
          <a:xfrm>
            <a:off x="4000438" y="2850017"/>
            <a:ext cx="318386" cy="320040"/>
          </a:xfrm>
          <a:prstGeom prst="rect">
            <a:avLst/>
          </a:prstGeom>
        </p:spPr>
      </p:pic>
      <p:pic>
        <p:nvPicPr>
          <p:cNvPr id="30" name="HEALTH SECTOR.png" descr="/Users/JAMESRETINA/Documents/14-141 AITF STRATEGIC OBJECTIVES PPT JPGS/SECTOR ICONS/HEALTH SECTOR.png"/>
          <p:cNvPicPr>
            <a:picLocks noChangeAspect="1"/>
          </p:cNvPicPr>
          <p:nvPr/>
        </p:nvPicPr>
        <p:blipFill>
          <a:blip r:embed="rId10" r:link="rId11" cstate="screen">
            <a:extLst>
              <a:ext uri="{28A0092B-C50C-407E-A947-70E740481C1C}">
                <a14:useLocalDpi xmlns:a14="http://schemas.microsoft.com/office/drawing/2010/main"/>
              </a:ext>
            </a:extLst>
          </a:blip>
          <a:stretch>
            <a:fillRect/>
          </a:stretch>
        </p:blipFill>
        <p:spPr>
          <a:xfrm>
            <a:off x="8025525" y="2850017"/>
            <a:ext cx="317410" cy="320040"/>
          </a:xfrm>
          <a:prstGeom prst="rect">
            <a:avLst/>
          </a:prstGeom>
        </p:spPr>
      </p:pic>
      <p:sp>
        <p:nvSpPr>
          <p:cNvPr id="31" name="Rounded Rectangle 30"/>
          <p:cNvSpPr/>
          <p:nvPr/>
        </p:nvSpPr>
        <p:spPr>
          <a:xfrm>
            <a:off x="627925" y="3987475"/>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Kirk  Rockwell</a:t>
            </a:r>
          </a:p>
          <a:p>
            <a:pPr algn="ctr" fontAlgn="base">
              <a:spcBef>
                <a:spcPct val="0"/>
              </a:spcBef>
              <a:spcAft>
                <a:spcPct val="0"/>
              </a:spcAft>
            </a:pPr>
            <a:r>
              <a:rPr lang="en-US" sz="1200" dirty="0">
                <a:solidFill>
                  <a:prstClr val="white"/>
                </a:solidFill>
              </a:rPr>
              <a:t>Basic Research</a:t>
            </a:r>
          </a:p>
        </p:txBody>
      </p:sp>
      <p:sp>
        <p:nvSpPr>
          <p:cNvPr id="32" name="Rounded Rectangle 31"/>
          <p:cNvSpPr/>
          <p:nvPr/>
        </p:nvSpPr>
        <p:spPr>
          <a:xfrm>
            <a:off x="627925" y="4673275"/>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Marius </a:t>
            </a:r>
            <a:r>
              <a:rPr lang="en-US" sz="1400" dirty="0" err="1">
                <a:solidFill>
                  <a:prstClr val="white"/>
                </a:solidFill>
              </a:rPr>
              <a:t>Ghinescu</a:t>
            </a:r>
            <a:endParaRPr lang="en-US" sz="1200" dirty="0">
              <a:solidFill>
                <a:prstClr val="white"/>
              </a:solidFill>
            </a:endParaRPr>
          </a:p>
          <a:p>
            <a:pPr algn="ctr" fontAlgn="base">
              <a:spcBef>
                <a:spcPct val="0"/>
              </a:spcBef>
              <a:spcAft>
                <a:spcPct val="0"/>
              </a:spcAft>
            </a:pPr>
            <a:r>
              <a:rPr lang="en-US" sz="1200" dirty="0">
                <a:solidFill>
                  <a:prstClr val="white"/>
                </a:solidFill>
              </a:rPr>
              <a:t>Applied Research</a:t>
            </a:r>
          </a:p>
        </p:txBody>
      </p:sp>
      <p:sp>
        <p:nvSpPr>
          <p:cNvPr id="33" name="Rounded Rectangle 32"/>
          <p:cNvSpPr/>
          <p:nvPr/>
        </p:nvSpPr>
        <p:spPr>
          <a:xfrm>
            <a:off x="627925" y="5359075"/>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Rollie Dykstra</a:t>
            </a:r>
            <a:r>
              <a:rPr lang="en-US" sz="1200" dirty="0">
                <a:solidFill>
                  <a:prstClr val="white"/>
                </a:solidFill>
              </a:rPr>
              <a:t> </a:t>
            </a:r>
          </a:p>
          <a:p>
            <a:pPr algn="ctr" fontAlgn="base">
              <a:spcBef>
                <a:spcPct val="0"/>
              </a:spcBef>
              <a:spcAft>
                <a:spcPct val="0"/>
              </a:spcAft>
            </a:pPr>
            <a:r>
              <a:rPr lang="en-US" sz="1200" dirty="0">
                <a:solidFill>
                  <a:prstClr val="white"/>
                </a:solidFill>
              </a:rPr>
              <a:t>Commercialization</a:t>
            </a:r>
          </a:p>
        </p:txBody>
      </p:sp>
      <p:cxnSp>
        <p:nvCxnSpPr>
          <p:cNvPr id="35" name="Straight Connector 34"/>
          <p:cNvCxnSpPr>
            <a:stCxn id="27" idx="2"/>
            <a:endCxn id="21" idx="0"/>
          </p:cNvCxnSpPr>
          <p:nvPr/>
        </p:nvCxnSpPr>
        <p:spPr>
          <a:xfrm>
            <a:off x="2818098" y="317005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9" idx="2"/>
            <a:endCxn id="22" idx="0"/>
          </p:cNvCxnSpPr>
          <p:nvPr/>
        </p:nvCxnSpPr>
        <p:spPr>
          <a:xfrm>
            <a:off x="4159631" y="317005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6" idx="2"/>
            <a:endCxn id="23" idx="0"/>
          </p:cNvCxnSpPr>
          <p:nvPr/>
        </p:nvCxnSpPr>
        <p:spPr>
          <a:xfrm flipH="1">
            <a:off x="5501164" y="3170057"/>
            <a:ext cx="1"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8" idx="2"/>
            <a:endCxn id="24" idx="0"/>
          </p:cNvCxnSpPr>
          <p:nvPr/>
        </p:nvCxnSpPr>
        <p:spPr>
          <a:xfrm flipH="1">
            <a:off x="6842697" y="3170057"/>
            <a:ext cx="1"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0" idx="2"/>
            <a:endCxn id="25" idx="0"/>
          </p:cNvCxnSpPr>
          <p:nvPr/>
        </p:nvCxnSpPr>
        <p:spPr>
          <a:xfrm>
            <a:off x="8184230" y="317005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0" idx="0"/>
          </p:cNvCxnSpPr>
          <p:nvPr/>
        </p:nvCxnSpPr>
        <p:spPr>
          <a:xfrm flipV="1">
            <a:off x="8184230" y="2755250"/>
            <a:ext cx="0"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8" idx="0"/>
          </p:cNvCxnSpPr>
          <p:nvPr/>
        </p:nvCxnSpPr>
        <p:spPr>
          <a:xfrm flipH="1" flipV="1">
            <a:off x="6842697" y="2755250"/>
            <a:ext cx="1"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6" idx="0"/>
          </p:cNvCxnSpPr>
          <p:nvPr/>
        </p:nvCxnSpPr>
        <p:spPr>
          <a:xfrm flipH="1" flipV="1">
            <a:off x="5501164" y="2755250"/>
            <a:ext cx="1"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9" idx="0"/>
          </p:cNvCxnSpPr>
          <p:nvPr/>
        </p:nvCxnSpPr>
        <p:spPr>
          <a:xfrm flipV="1">
            <a:off x="4159631" y="2755250"/>
            <a:ext cx="0"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7" idx="0"/>
          </p:cNvCxnSpPr>
          <p:nvPr/>
        </p:nvCxnSpPr>
        <p:spPr>
          <a:xfrm flipV="1">
            <a:off x="2818098" y="2755250"/>
            <a:ext cx="0" cy="94767"/>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220505" y="2488550"/>
            <a:ext cx="6553200" cy="266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prstClr val="white"/>
                </a:solidFill>
              </a:rPr>
              <a:t>Sector Leadership</a:t>
            </a:r>
          </a:p>
        </p:txBody>
      </p:sp>
      <p:cxnSp>
        <p:nvCxnSpPr>
          <p:cNvPr id="57" name="Straight Connector 56"/>
          <p:cNvCxnSpPr>
            <a:stCxn id="3" idx="2"/>
            <a:endCxn id="4" idx="0"/>
          </p:cNvCxnSpPr>
          <p:nvPr/>
        </p:nvCxnSpPr>
        <p:spPr>
          <a:xfrm>
            <a:off x="5497105" y="1951679"/>
            <a:ext cx="0" cy="536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3" idx="2"/>
            <a:endCxn id="31" idx="0"/>
          </p:cNvCxnSpPr>
          <p:nvPr/>
        </p:nvCxnSpPr>
        <p:spPr>
          <a:xfrm rot="5400000">
            <a:off x="2349417" y="839787"/>
            <a:ext cx="2035796" cy="4259580"/>
          </a:xfrm>
          <a:prstGeom prst="bentConnector3">
            <a:avLst>
              <a:gd name="adj1" fmla="val 13069"/>
            </a:avLst>
          </a:prstGeom>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2208498" y="4139875"/>
            <a:ext cx="6585332"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3" name="Rounded Rectangle 62"/>
          <p:cNvSpPr/>
          <p:nvPr/>
        </p:nvSpPr>
        <p:spPr>
          <a:xfrm>
            <a:off x="2208498" y="4825675"/>
            <a:ext cx="6585332"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4" name="Rounded Rectangle 63"/>
          <p:cNvSpPr/>
          <p:nvPr/>
        </p:nvSpPr>
        <p:spPr>
          <a:xfrm>
            <a:off x="2208498" y="5511475"/>
            <a:ext cx="6585332"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nvGrpSpPr>
          <p:cNvPr id="77" name="Group 76"/>
          <p:cNvGrpSpPr/>
          <p:nvPr/>
        </p:nvGrpSpPr>
        <p:grpSpPr>
          <a:xfrm>
            <a:off x="2732657" y="4200835"/>
            <a:ext cx="5532955" cy="114300"/>
            <a:chOff x="2942932" y="4320540"/>
            <a:chExt cx="5532955" cy="114300"/>
          </a:xfrm>
        </p:grpSpPr>
        <p:sp>
          <p:nvSpPr>
            <p:cNvPr id="76" name="Isosceles Triangle 75"/>
            <p:cNvSpPr/>
            <p:nvPr/>
          </p:nvSpPr>
          <p:spPr>
            <a:xfrm>
              <a:off x="8313123"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2" name="Isosceles Triangle 71"/>
            <p:cNvSpPr/>
            <p:nvPr/>
          </p:nvSpPr>
          <p:spPr>
            <a:xfrm>
              <a:off x="2942932"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3" name="Isosceles Triangle 72"/>
            <p:cNvSpPr/>
            <p:nvPr/>
          </p:nvSpPr>
          <p:spPr>
            <a:xfrm>
              <a:off x="4282436"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4" name="Isosceles Triangle 73"/>
            <p:cNvSpPr/>
            <p:nvPr/>
          </p:nvSpPr>
          <p:spPr>
            <a:xfrm>
              <a:off x="5619909"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5" name="Isosceles Triangle 74"/>
            <p:cNvSpPr/>
            <p:nvPr/>
          </p:nvSpPr>
          <p:spPr>
            <a:xfrm>
              <a:off x="6969561"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grpSp>
        <p:nvGrpSpPr>
          <p:cNvPr id="78" name="Group 77"/>
          <p:cNvGrpSpPr/>
          <p:nvPr/>
        </p:nvGrpSpPr>
        <p:grpSpPr>
          <a:xfrm>
            <a:off x="2732657" y="4886635"/>
            <a:ext cx="5532955" cy="114300"/>
            <a:chOff x="2942932" y="4320540"/>
            <a:chExt cx="5532955" cy="114300"/>
          </a:xfrm>
        </p:grpSpPr>
        <p:sp>
          <p:nvSpPr>
            <p:cNvPr id="79" name="Isosceles Triangle 78"/>
            <p:cNvSpPr/>
            <p:nvPr/>
          </p:nvSpPr>
          <p:spPr>
            <a:xfrm>
              <a:off x="8313123"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0" name="Isosceles Triangle 79"/>
            <p:cNvSpPr/>
            <p:nvPr/>
          </p:nvSpPr>
          <p:spPr>
            <a:xfrm>
              <a:off x="2942932"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1" name="Isosceles Triangle 80"/>
            <p:cNvSpPr/>
            <p:nvPr/>
          </p:nvSpPr>
          <p:spPr>
            <a:xfrm>
              <a:off x="4282436"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2" name="Isosceles Triangle 81"/>
            <p:cNvSpPr/>
            <p:nvPr/>
          </p:nvSpPr>
          <p:spPr>
            <a:xfrm>
              <a:off x="5619909"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3" name="Isosceles Triangle 82"/>
            <p:cNvSpPr/>
            <p:nvPr/>
          </p:nvSpPr>
          <p:spPr>
            <a:xfrm>
              <a:off x="6969561"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grpSp>
        <p:nvGrpSpPr>
          <p:cNvPr id="84" name="Group 83"/>
          <p:cNvGrpSpPr/>
          <p:nvPr/>
        </p:nvGrpSpPr>
        <p:grpSpPr>
          <a:xfrm>
            <a:off x="2732657" y="5568625"/>
            <a:ext cx="5532955" cy="114300"/>
            <a:chOff x="2942932" y="4320540"/>
            <a:chExt cx="5532955" cy="114300"/>
          </a:xfrm>
        </p:grpSpPr>
        <p:sp>
          <p:nvSpPr>
            <p:cNvPr id="85" name="Isosceles Triangle 84"/>
            <p:cNvSpPr/>
            <p:nvPr/>
          </p:nvSpPr>
          <p:spPr>
            <a:xfrm>
              <a:off x="8313123"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6" name="Isosceles Triangle 85"/>
            <p:cNvSpPr/>
            <p:nvPr/>
          </p:nvSpPr>
          <p:spPr>
            <a:xfrm>
              <a:off x="2942932"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7" name="Isosceles Triangle 86"/>
            <p:cNvSpPr/>
            <p:nvPr/>
          </p:nvSpPr>
          <p:spPr>
            <a:xfrm>
              <a:off x="4282436"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8" name="Isosceles Triangle 87"/>
            <p:cNvSpPr/>
            <p:nvPr/>
          </p:nvSpPr>
          <p:spPr>
            <a:xfrm>
              <a:off x="5619909"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9" name="Isosceles Triangle 88"/>
            <p:cNvSpPr/>
            <p:nvPr/>
          </p:nvSpPr>
          <p:spPr>
            <a:xfrm>
              <a:off x="6969561"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spTree>
    <p:extLst>
      <p:ext uri="{BB962C8B-B14F-4D97-AF65-F5344CB8AC3E}">
        <p14:creationId xmlns:p14="http://schemas.microsoft.com/office/powerpoint/2010/main" val="3460523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p:cNvSpPr/>
          <p:nvPr/>
        </p:nvSpPr>
        <p:spPr>
          <a:xfrm>
            <a:off x="2121593" y="2362200"/>
            <a:ext cx="6793807" cy="1530788"/>
          </a:xfrm>
          <a:prstGeom prst="roundRect">
            <a:avLst/>
          </a:prstGeom>
          <a:gradFill flip="none" rotWithShape="1">
            <a:gsLst>
              <a:gs pos="0">
                <a:srgbClr val="7FCB2C">
                  <a:tint val="66000"/>
                  <a:satMod val="160000"/>
                </a:srgbClr>
              </a:gs>
              <a:gs pos="50000">
                <a:srgbClr val="7FCB2C">
                  <a:tint val="44500"/>
                  <a:satMod val="160000"/>
                </a:srgbClr>
              </a:gs>
              <a:gs pos="100000">
                <a:srgbClr val="7FCB2C">
                  <a:tint val="23500"/>
                  <a:satMod val="160000"/>
                </a:srgbClr>
              </a:gs>
            </a:gsLst>
            <a:path path="circle">
              <a:fillToRect l="100000" t="100000"/>
            </a:path>
            <a:tileRect r="-100000" b="-100000"/>
          </a:gradFill>
          <a:ln w="57150">
            <a:solidFill>
              <a:srgbClr val="7FCB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a:solidFill>
                <a:prstClr val="white"/>
              </a:solidFill>
            </a:endParaRPr>
          </a:p>
        </p:txBody>
      </p:sp>
      <p:sp>
        <p:nvSpPr>
          <p:cNvPr id="65" name="Rounded Rectangle 64"/>
          <p:cNvSpPr/>
          <p:nvPr/>
        </p:nvSpPr>
        <p:spPr>
          <a:xfrm rot="16200000">
            <a:off x="3121788" y="4816532"/>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8" name="Rounded Rectangle 67"/>
          <p:cNvSpPr/>
          <p:nvPr/>
        </p:nvSpPr>
        <p:spPr>
          <a:xfrm rot="16200000">
            <a:off x="1776196" y="4816531"/>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9" name="Rounded Rectangle 68"/>
          <p:cNvSpPr/>
          <p:nvPr/>
        </p:nvSpPr>
        <p:spPr>
          <a:xfrm rot="16200000">
            <a:off x="4459262" y="4816532"/>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0" name="Rounded Rectangle 69"/>
          <p:cNvSpPr/>
          <p:nvPr/>
        </p:nvSpPr>
        <p:spPr>
          <a:xfrm rot="16200000">
            <a:off x="5796736" y="4816532"/>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1" name="Rounded Rectangle 70"/>
          <p:cNvSpPr/>
          <p:nvPr/>
        </p:nvSpPr>
        <p:spPr>
          <a:xfrm rot="16200000">
            <a:off x="7146387" y="4816531"/>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p:txBody>
          <a:bodyPr/>
          <a:lstStyle/>
          <a:p>
            <a:r>
              <a:rPr lang="en-US" dirty="0" smtClean="0">
                <a:latin typeface="+mj-lt"/>
              </a:rPr>
              <a:t>Sectors</a:t>
            </a:r>
            <a:endParaRPr lang="en-US" dirty="0">
              <a:latin typeface="+mj-lt"/>
            </a:endParaRPr>
          </a:p>
        </p:txBody>
      </p:sp>
      <p:sp>
        <p:nvSpPr>
          <p:cNvPr id="3" name="Rounded Rectangle 2"/>
          <p:cNvSpPr/>
          <p:nvPr/>
        </p:nvSpPr>
        <p:spPr>
          <a:xfrm>
            <a:off x="4735105" y="1418279"/>
            <a:ext cx="15240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prstClr val="white"/>
                </a:solidFill>
              </a:rPr>
              <a:t>Sandra Scott</a:t>
            </a:r>
          </a:p>
          <a:p>
            <a:pPr algn="ctr" fontAlgn="base">
              <a:spcBef>
                <a:spcPct val="0"/>
              </a:spcBef>
              <a:spcAft>
                <a:spcPct val="0"/>
              </a:spcAft>
            </a:pPr>
            <a:r>
              <a:rPr lang="en-US" sz="1600" dirty="0">
                <a:solidFill>
                  <a:prstClr val="white"/>
                </a:solidFill>
              </a:rPr>
              <a:t>EVP Operations</a:t>
            </a:r>
          </a:p>
        </p:txBody>
      </p:sp>
      <p:sp>
        <p:nvSpPr>
          <p:cNvPr id="21" name="Rounded Rectangle 20"/>
          <p:cNvSpPr/>
          <p:nvPr/>
        </p:nvSpPr>
        <p:spPr>
          <a:xfrm>
            <a:off x="2208498"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Ross Chow</a:t>
            </a:r>
          </a:p>
          <a:p>
            <a:pPr algn="ctr" fontAlgn="base">
              <a:spcBef>
                <a:spcPct val="0"/>
              </a:spcBef>
              <a:spcAft>
                <a:spcPct val="0"/>
              </a:spcAft>
            </a:pPr>
            <a:r>
              <a:rPr lang="en-US" sz="1100" dirty="0">
                <a:solidFill>
                  <a:prstClr val="white"/>
                </a:solidFill>
              </a:rPr>
              <a:t>Oil </a:t>
            </a:r>
            <a:r>
              <a:rPr lang="en-US" sz="1200" dirty="0" smtClean="0">
                <a:solidFill>
                  <a:prstClr val="white"/>
                </a:solidFill>
              </a:rPr>
              <a:t>&amp; Gas</a:t>
            </a:r>
            <a:endParaRPr lang="en-US" sz="1200" dirty="0">
              <a:solidFill>
                <a:prstClr val="white"/>
              </a:solidFill>
            </a:endParaRPr>
          </a:p>
        </p:txBody>
      </p:sp>
      <p:sp>
        <p:nvSpPr>
          <p:cNvPr id="22" name="Rounded Rectangle 21"/>
          <p:cNvSpPr/>
          <p:nvPr/>
        </p:nvSpPr>
        <p:spPr>
          <a:xfrm>
            <a:off x="3550031"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Brent Lakeman</a:t>
            </a:r>
          </a:p>
          <a:p>
            <a:pPr algn="ctr" fontAlgn="base">
              <a:spcBef>
                <a:spcPct val="0"/>
              </a:spcBef>
              <a:spcAft>
                <a:spcPct val="0"/>
              </a:spcAft>
            </a:pPr>
            <a:r>
              <a:rPr lang="en-US" sz="1200" dirty="0">
                <a:solidFill>
                  <a:prstClr val="white"/>
                </a:solidFill>
              </a:rPr>
              <a:t>Environment</a:t>
            </a:r>
          </a:p>
        </p:txBody>
      </p:sp>
      <p:sp>
        <p:nvSpPr>
          <p:cNvPr id="23" name="Rounded Rectangle 22"/>
          <p:cNvSpPr/>
          <p:nvPr/>
        </p:nvSpPr>
        <p:spPr>
          <a:xfrm>
            <a:off x="4891564"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Barry Mehr</a:t>
            </a:r>
          </a:p>
          <a:p>
            <a:pPr algn="ctr" fontAlgn="base">
              <a:spcBef>
                <a:spcPct val="0"/>
              </a:spcBef>
              <a:spcAft>
                <a:spcPct val="0"/>
              </a:spcAft>
            </a:pPr>
            <a:r>
              <a:rPr lang="en-US" sz="1200" dirty="0" smtClean="0">
                <a:solidFill>
                  <a:prstClr val="white"/>
                </a:solidFill>
              </a:rPr>
              <a:t>Food &amp; </a:t>
            </a:r>
            <a:r>
              <a:rPr lang="en-US" sz="1200" dirty="0" err="1" smtClean="0">
                <a:solidFill>
                  <a:prstClr val="white"/>
                </a:solidFill>
              </a:rPr>
              <a:t>Fibre</a:t>
            </a:r>
            <a:endParaRPr lang="en-US" sz="1200" dirty="0">
              <a:solidFill>
                <a:prstClr val="white"/>
              </a:solidFill>
            </a:endParaRPr>
          </a:p>
        </p:txBody>
      </p:sp>
      <p:sp>
        <p:nvSpPr>
          <p:cNvPr id="24" name="Rounded Rectangle 23"/>
          <p:cNvSpPr/>
          <p:nvPr/>
        </p:nvSpPr>
        <p:spPr>
          <a:xfrm>
            <a:off x="6233097"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Richard Wayken</a:t>
            </a:r>
          </a:p>
          <a:p>
            <a:pPr algn="ctr" fontAlgn="base">
              <a:spcBef>
                <a:spcPct val="0"/>
              </a:spcBef>
              <a:spcAft>
                <a:spcPct val="0"/>
              </a:spcAft>
            </a:pPr>
            <a:r>
              <a:rPr lang="en-US" sz="1200" dirty="0">
                <a:solidFill>
                  <a:prstClr val="white"/>
                </a:solidFill>
              </a:rPr>
              <a:t>Pipelines</a:t>
            </a:r>
          </a:p>
        </p:txBody>
      </p:sp>
      <p:sp>
        <p:nvSpPr>
          <p:cNvPr id="25" name="Rounded Rectangle 24"/>
          <p:cNvSpPr/>
          <p:nvPr/>
        </p:nvSpPr>
        <p:spPr>
          <a:xfrm>
            <a:off x="7574630"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Don Back</a:t>
            </a:r>
          </a:p>
          <a:p>
            <a:pPr algn="ctr" fontAlgn="base">
              <a:spcBef>
                <a:spcPct val="0"/>
              </a:spcBef>
              <a:spcAft>
                <a:spcPct val="0"/>
              </a:spcAft>
            </a:pPr>
            <a:r>
              <a:rPr lang="en-US" sz="1200" dirty="0">
                <a:solidFill>
                  <a:prstClr val="white"/>
                </a:solidFill>
              </a:rPr>
              <a:t>Health</a:t>
            </a:r>
          </a:p>
        </p:txBody>
      </p:sp>
      <p:pic>
        <p:nvPicPr>
          <p:cNvPr id="26" name="FOOD &amp; FIBRE.png" descr="/Users/JAMESRETINA/Documents/14-172 AITF INNOVATION ROLE PPT/UPDATED SECTOR ICONS/FOOD &amp; FIBRE.pn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5341972" y="2850017"/>
            <a:ext cx="318385" cy="320040"/>
          </a:xfrm>
          <a:prstGeom prst="rect">
            <a:avLst/>
          </a:prstGeom>
        </p:spPr>
      </p:pic>
      <p:pic>
        <p:nvPicPr>
          <p:cNvPr id="27" name="OIL SECTOR.png" descr="/Users/JAMESRETINA/Documents/14-141 AITF STRATEGIC OBJECTIVES PPT JPGS/SECTOR ICONS/OIL SECTOR.png"/>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a:xfrm>
            <a:off x="2659393" y="2850017"/>
            <a:ext cx="317410" cy="320040"/>
          </a:xfrm>
          <a:prstGeom prst="rect">
            <a:avLst/>
          </a:prstGeom>
        </p:spPr>
      </p:pic>
      <p:pic>
        <p:nvPicPr>
          <p:cNvPr id="28" name="PIPELINE SECTOR.png" descr="/Users/JAMESRETINA/Documents/14-141 AITF STRATEGIC OBJECTIVES PPT JPGS/SECTOR ICONS/PIPELINE SECTOR.png"/>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a:xfrm>
            <a:off x="6683993" y="2850017"/>
            <a:ext cx="317409" cy="320040"/>
          </a:xfrm>
          <a:prstGeom prst="rect">
            <a:avLst/>
          </a:prstGeom>
        </p:spPr>
      </p:pic>
      <p:pic>
        <p:nvPicPr>
          <p:cNvPr id="29" name="ENVIRO.png" descr="/Users/JAMESRETINA/Documents/14-172 AITF INNOVATION ROLE PPT/UPDATED SECTOR ICONS/ENVIRO.png"/>
          <p:cNvPicPr>
            <a:picLocks noChangeAspect="1"/>
          </p:cNvPicPr>
          <p:nvPr/>
        </p:nvPicPr>
        <p:blipFill>
          <a:blip r:embed="rId8" r:link="rId9" cstate="screen">
            <a:extLst>
              <a:ext uri="{28A0092B-C50C-407E-A947-70E740481C1C}">
                <a14:useLocalDpi xmlns:a14="http://schemas.microsoft.com/office/drawing/2010/main"/>
              </a:ext>
            </a:extLst>
          </a:blip>
          <a:stretch>
            <a:fillRect/>
          </a:stretch>
        </p:blipFill>
        <p:spPr>
          <a:xfrm>
            <a:off x="4000438" y="2850017"/>
            <a:ext cx="318386" cy="320040"/>
          </a:xfrm>
          <a:prstGeom prst="rect">
            <a:avLst/>
          </a:prstGeom>
        </p:spPr>
      </p:pic>
      <p:pic>
        <p:nvPicPr>
          <p:cNvPr id="30" name="HEALTH SECTOR.png" descr="/Users/JAMESRETINA/Documents/14-141 AITF STRATEGIC OBJECTIVES PPT JPGS/SECTOR ICONS/HEALTH SECTOR.png"/>
          <p:cNvPicPr>
            <a:picLocks noChangeAspect="1"/>
          </p:cNvPicPr>
          <p:nvPr/>
        </p:nvPicPr>
        <p:blipFill>
          <a:blip r:embed="rId10" r:link="rId11" cstate="screen">
            <a:extLst>
              <a:ext uri="{28A0092B-C50C-407E-A947-70E740481C1C}">
                <a14:useLocalDpi xmlns:a14="http://schemas.microsoft.com/office/drawing/2010/main"/>
              </a:ext>
            </a:extLst>
          </a:blip>
          <a:stretch>
            <a:fillRect/>
          </a:stretch>
        </p:blipFill>
        <p:spPr>
          <a:xfrm>
            <a:off x="8025525" y="2850017"/>
            <a:ext cx="317410" cy="320040"/>
          </a:xfrm>
          <a:prstGeom prst="rect">
            <a:avLst/>
          </a:prstGeom>
        </p:spPr>
      </p:pic>
      <p:sp>
        <p:nvSpPr>
          <p:cNvPr id="31" name="Rounded Rectangle 30"/>
          <p:cNvSpPr/>
          <p:nvPr/>
        </p:nvSpPr>
        <p:spPr>
          <a:xfrm>
            <a:off x="627925" y="3987475"/>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Kirk  Rockwell</a:t>
            </a:r>
          </a:p>
          <a:p>
            <a:pPr algn="ctr" fontAlgn="base">
              <a:spcBef>
                <a:spcPct val="0"/>
              </a:spcBef>
              <a:spcAft>
                <a:spcPct val="0"/>
              </a:spcAft>
            </a:pPr>
            <a:r>
              <a:rPr lang="en-US" sz="1200" dirty="0">
                <a:solidFill>
                  <a:prstClr val="white"/>
                </a:solidFill>
              </a:rPr>
              <a:t>Basic Research</a:t>
            </a:r>
          </a:p>
        </p:txBody>
      </p:sp>
      <p:sp>
        <p:nvSpPr>
          <p:cNvPr id="32" name="Rounded Rectangle 31"/>
          <p:cNvSpPr/>
          <p:nvPr/>
        </p:nvSpPr>
        <p:spPr>
          <a:xfrm>
            <a:off x="627925" y="4673275"/>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Marius </a:t>
            </a:r>
            <a:r>
              <a:rPr lang="en-US" sz="1400" dirty="0" err="1">
                <a:solidFill>
                  <a:prstClr val="white"/>
                </a:solidFill>
              </a:rPr>
              <a:t>Ghinescu</a:t>
            </a:r>
            <a:endParaRPr lang="en-US" sz="1200" dirty="0">
              <a:solidFill>
                <a:prstClr val="white"/>
              </a:solidFill>
            </a:endParaRPr>
          </a:p>
          <a:p>
            <a:pPr algn="ctr" fontAlgn="base">
              <a:spcBef>
                <a:spcPct val="0"/>
              </a:spcBef>
              <a:spcAft>
                <a:spcPct val="0"/>
              </a:spcAft>
            </a:pPr>
            <a:r>
              <a:rPr lang="en-US" sz="1200" dirty="0">
                <a:solidFill>
                  <a:prstClr val="white"/>
                </a:solidFill>
              </a:rPr>
              <a:t>Applied Research</a:t>
            </a:r>
          </a:p>
        </p:txBody>
      </p:sp>
      <p:sp>
        <p:nvSpPr>
          <p:cNvPr id="33" name="Rounded Rectangle 32"/>
          <p:cNvSpPr/>
          <p:nvPr/>
        </p:nvSpPr>
        <p:spPr>
          <a:xfrm>
            <a:off x="627925" y="5359075"/>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Rollie Dykstra</a:t>
            </a:r>
            <a:r>
              <a:rPr lang="en-US" sz="1200" dirty="0">
                <a:solidFill>
                  <a:prstClr val="white"/>
                </a:solidFill>
              </a:rPr>
              <a:t> </a:t>
            </a:r>
          </a:p>
          <a:p>
            <a:pPr algn="ctr" fontAlgn="base">
              <a:spcBef>
                <a:spcPct val="0"/>
              </a:spcBef>
              <a:spcAft>
                <a:spcPct val="0"/>
              </a:spcAft>
            </a:pPr>
            <a:r>
              <a:rPr lang="en-US" sz="1200" dirty="0">
                <a:solidFill>
                  <a:prstClr val="white"/>
                </a:solidFill>
              </a:rPr>
              <a:t>Commercialization</a:t>
            </a:r>
          </a:p>
        </p:txBody>
      </p:sp>
      <p:cxnSp>
        <p:nvCxnSpPr>
          <p:cNvPr id="35" name="Straight Connector 34"/>
          <p:cNvCxnSpPr>
            <a:stCxn id="27" idx="2"/>
            <a:endCxn id="21" idx="0"/>
          </p:cNvCxnSpPr>
          <p:nvPr/>
        </p:nvCxnSpPr>
        <p:spPr>
          <a:xfrm>
            <a:off x="2818098" y="317005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9" idx="2"/>
            <a:endCxn id="22" idx="0"/>
          </p:cNvCxnSpPr>
          <p:nvPr/>
        </p:nvCxnSpPr>
        <p:spPr>
          <a:xfrm>
            <a:off x="4159631" y="317005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6" idx="2"/>
            <a:endCxn id="23" idx="0"/>
          </p:cNvCxnSpPr>
          <p:nvPr/>
        </p:nvCxnSpPr>
        <p:spPr>
          <a:xfrm flipH="1">
            <a:off x="5501164" y="3170057"/>
            <a:ext cx="1"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8" idx="2"/>
            <a:endCxn id="24" idx="0"/>
          </p:cNvCxnSpPr>
          <p:nvPr/>
        </p:nvCxnSpPr>
        <p:spPr>
          <a:xfrm flipH="1">
            <a:off x="6842697" y="3170057"/>
            <a:ext cx="1"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0" idx="2"/>
            <a:endCxn id="25" idx="0"/>
          </p:cNvCxnSpPr>
          <p:nvPr/>
        </p:nvCxnSpPr>
        <p:spPr>
          <a:xfrm>
            <a:off x="8184230" y="317005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0" idx="0"/>
          </p:cNvCxnSpPr>
          <p:nvPr/>
        </p:nvCxnSpPr>
        <p:spPr>
          <a:xfrm flipV="1">
            <a:off x="8184230" y="2755250"/>
            <a:ext cx="0"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8" idx="0"/>
          </p:cNvCxnSpPr>
          <p:nvPr/>
        </p:nvCxnSpPr>
        <p:spPr>
          <a:xfrm flipH="1" flipV="1">
            <a:off x="6842697" y="2755250"/>
            <a:ext cx="1"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6" idx="0"/>
          </p:cNvCxnSpPr>
          <p:nvPr/>
        </p:nvCxnSpPr>
        <p:spPr>
          <a:xfrm flipH="1" flipV="1">
            <a:off x="5501164" y="2755250"/>
            <a:ext cx="1"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9" idx="0"/>
          </p:cNvCxnSpPr>
          <p:nvPr/>
        </p:nvCxnSpPr>
        <p:spPr>
          <a:xfrm flipV="1">
            <a:off x="4159631" y="2755250"/>
            <a:ext cx="0"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7" idx="0"/>
          </p:cNvCxnSpPr>
          <p:nvPr/>
        </p:nvCxnSpPr>
        <p:spPr>
          <a:xfrm flipV="1">
            <a:off x="2818098" y="2755250"/>
            <a:ext cx="0" cy="94767"/>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220505" y="2488550"/>
            <a:ext cx="6553200" cy="266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prstClr val="white"/>
                </a:solidFill>
              </a:rPr>
              <a:t>Sector Leadership</a:t>
            </a:r>
          </a:p>
        </p:txBody>
      </p:sp>
      <p:cxnSp>
        <p:nvCxnSpPr>
          <p:cNvPr id="57" name="Straight Connector 56"/>
          <p:cNvCxnSpPr>
            <a:stCxn id="3" idx="2"/>
            <a:endCxn id="4" idx="0"/>
          </p:cNvCxnSpPr>
          <p:nvPr/>
        </p:nvCxnSpPr>
        <p:spPr>
          <a:xfrm>
            <a:off x="5497105" y="1951679"/>
            <a:ext cx="0" cy="536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3" idx="2"/>
            <a:endCxn id="31" idx="0"/>
          </p:cNvCxnSpPr>
          <p:nvPr/>
        </p:nvCxnSpPr>
        <p:spPr>
          <a:xfrm rot="5400000">
            <a:off x="2349417" y="839787"/>
            <a:ext cx="2035796" cy="4259580"/>
          </a:xfrm>
          <a:prstGeom prst="bentConnector3">
            <a:avLst>
              <a:gd name="adj1" fmla="val 13069"/>
            </a:avLst>
          </a:prstGeom>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2208498" y="4139875"/>
            <a:ext cx="6585332"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3" name="Rounded Rectangle 62"/>
          <p:cNvSpPr/>
          <p:nvPr/>
        </p:nvSpPr>
        <p:spPr>
          <a:xfrm>
            <a:off x="2208498" y="4825675"/>
            <a:ext cx="6585332"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4" name="Rounded Rectangle 63"/>
          <p:cNvSpPr/>
          <p:nvPr/>
        </p:nvSpPr>
        <p:spPr>
          <a:xfrm>
            <a:off x="2208498" y="5511475"/>
            <a:ext cx="6585332"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nvGrpSpPr>
          <p:cNvPr id="77" name="Group 76"/>
          <p:cNvGrpSpPr/>
          <p:nvPr/>
        </p:nvGrpSpPr>
        <p:grpSpPr>
          <a:xfrm>
            <a:off x="2732657" y="4200835"/>
            <a:ext cx="5532955" cy="114300"/>
            <a:chOff x="2942932" y="4320540"/>
            <a:chExt cx="5532955" cy="114300"/>
          </a:xfrm>
        </p:grpSpPr>
        <p:sp>
          <p:nvSpPr>
            <p:cNvPr id="76" name="Isosceles Triangle 75"/>
            <p:cNvSpPr/>
            <p:nvPr/>
          </p:nvSpPr>
          <p:spPr>
            <a:xfrm>
              <a:off x="8313123"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2" name="Isosceles Triangle 71"/>
            <p:cNvSpPr/>
            <p:nvPr/>
          </p:nvSpPr>
          <p:spPr>
            <a:xfrm>
              <a:off x="2942932"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3" name="Isosceles Triangle 72"/>
            <p:cNvSpPr/>
            <p:nvPr/>
          </p:nvSpPr>
          <p:spPr>
            <a:xfrm>
              <a:off x="4282436"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4" name="Isosceles Triangle 73"/>
            <p:cNvSpPr/>
            <p:nvPr/>
          </p:nvSpPr>
          <p:spPr>
            <a:xfrm>
              <a:off x="5619909"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5" name="Isosceles Triangle 74"/>
            <p:cNvSpPr/>
            <p:nvPr/>
          </p:nvSpPr>
          <p:spPr>
            <a:xfrm>
              <a:off x="6969561"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grpSp>
        <p:nvGrpSpPr>
          <p:cNvPr id="78" name="Group 77"/>
          <p:cNvGrpSpPr/>
          <p:nvPr/>
        </p:nvGrpSpPr>
        <p:grpSpPr>
          <a:xfrm>
            <a:off x="2732657" y="4886635"/>
            <a:ext cx="5532955" cy="114300"/>
            <a:chOff x="2942932" y="4320540"/>
            <a:chExt cx="5532955" cy="114300"/>
          </a:xfrm>
        </p:grpSpPr>
        <p:sp>
          <p:nvSpPr>
            <p:cNvPr id="79" name="Isosceles Triangle 78"/>
            <p:cNvSpPr/>
            <p:nvPr/>
          </p:nvSpPr>
          <p:spPr>
            <a:xfrm>
              <a:off x="8313123"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0" name="Isosceles Triangle 79"/>
            <p:cNvSpPr/>
            <p:nvPr/>
          </p:nvSpPr>
          <p:spPr>
            <a:xfrm>
              <a:off x="2942932"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1" name="Isosceles Triangle 80"/>
            <p:cNvSpPr/>
            <p:nvPr/>
          </p:nvSpPr>
          <p:spPr>
            <a:xfrm>
              <a:off x="4282436"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2" name="Isosceles Triangle 81"/>
            <p:cNvSpPr/>
            <p:nvPr/>
          </p:nvSpPr>
          <p:spPr>
            <a:xfrm>
              <a:off x="5619909"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3" name="Isosceles Triangle 82"/>
            <p:cNvSpPr/>
            <p:nvPr/>
          </p:nvSpPr>
          <p:spPr>
            <a:xfrm>
              <a:off x="6969561"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grpSp>
        <p:nvGrpSpPr>
          <p:cNvPr id="84" name="Group 83"/>
          <p:cNvGrpSpPr/>
          <p:nvPr/>
        </p:nvGrpSpPr>
        <p:grpSpPr>
          <a:xfrm>
            <a:off x="2732657" y="5568625"/>
            <a:ext cx="5532955" cy="114300"/>
            <a:chOff x="2942932" y="4320540"/>
            <a:chExt cx="5532955" cy="114300"/>
          </a:xfrm>
        </p:grpSpPr>
        <p:sp>
          <p:nvSpPr>
            <p:cNvPr id="85" name="Isosceles Triangle 84"/>
            <p:cNvSpPr/>
            <p:nvPr/>
          </p:nvSpPr>
          <p:spPr>
            <a:xfrm>
              <a:off x="8313123"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6" name="Isosceles Triangle 85"/>
            <p:cNvSpPr/>
            <p:nvPr/>
          </p:nvSpPr>
          <p:spPr>
            <a:xfrm>
              <a:off x="2942932"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7" name="Isosceles Triangle 86"/>
            <p:cNvSpPr/>
            <p:nvPr/>
          </p:nvSpPr>
          <p:spPr>
            <a:xfrm>
              <a:off x="4282436"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8" name="Isosceles Triangle 87"/>
            <p:cNvSpPr/>
            <p:nvPr/>
          </p:nvSpPr>
          <p:spPr>
            <a:xfrm>
              <a:off x="5619909"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9" name="Isosceles Triangle 88"/>
            <p:cNvSpPr/>
            <p:nvPr/>
          </p:nvSpPr>
          <p:spPr>
            <a:xfrm>
              <a:off x="6969561"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spTree>
    <p:extLst>
      <p:ext uri="{BB962C8B-B14F-4D97-AF65-F5344CB8AC3E}">
        <p14:creationId xmlns:p14="http://schemas.microsoft.com/office/powerpoint/2010/main" val="2007636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Sector Strategies</a:t>
            </a:r>
            <a:endParaRPr lang="en-US" dirty="0">
              <a:latin typeface="+mj-lt"/>
            </a:endParaRPr>
          </a:p>
        </p:txBody>
      </p:sp>
      <p:sp>
        <p:nvSpPr>
          <p:cNvPr id="6" name="Down Arrow 5"/>
          <p:cNvSpPr/>
          <p:nvPr/>
        </p:nvSpPr>
        <p:spPr>
          <a:xfrm>
            <a:off x="1100760" y="3084453"/>
            <a:ext cx="495300" cy="103327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42" y="4500168"/>
            <a:ext cx="1812337" cy="1343748"/>
          </a:xfrm>
          <a:prstGeom prst="rect">
            <a:avLst/>
          </a:prstGeom>
        </p:spPr>
      </p:pic>
      <p:grpSp>
        <p:nvGrpSpPr>
          <p:cNvPr id="11" name="Group 10"/>
          <p:cNvGrpSpPr/>
          <p:nvPr/>
        </p:nvGrpSpPr>
        <p:grpSpPr>
          <a:xfrm>
            <a:off x="609600" y="1390253"/>
            <a:ext cx="7772400" cy="1309673"/>
            <a:chOff x="1485900" y="1524000"/>
            <a:chExt cx="6603475" cy="1309673"/>
          </a:xfrm>
        </p:grpSpPr>
        <p:sp>
          <p:nvSpPr>
            <p:cNvPr id="61" name="Rounded Rectangle 60"/>
            <p:cNvSpPr/>
            <p:nvPr/>
          </p:nvSpPr>
          <p:spPr>
            <a:xfrm>
              <a:off x="1503998" y="230027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Ross Chow</a:t>
              </a:r>
            </a:p>
            <a:p>
              <a:pPr algn="ctr" fontAlgn="base">
                <a:spcBef>
                  <a:spcPct val="0"/>
                </a:spcBef>
                <a:spcAft>
                  <a:spcPct val="0"/>
                </a:spcAft>
              </a:pPr>
              <a:r>
                <a:rPr lang="en-US" sz="1100" dirty="0">
                  <a:solidFill>
                    <a:prstClr val="white"/>
                  </a:solidFill>
                </a:rPr>
                <a:t>Oil </a:t>
              </a:r>
              <a:r>
                <a:rPr lang="en-US" sz="1200" dirty="0" smtClean="0">
                  <a:solidFill>
                    <a:prstClr val="white"/>
                  </a:solidFill>
                </a:rPr>
                <a:t>&amp; Gas</a:t>
              </a:r>
              <a:endParaRPr lang="en-US" sz="1200" dirty="0">
                <a:solidFill>
                  <a:prstClr val="white"/>
                </a:solidFill>
              </a:endParaRPr>
            </a:p>
          </p:txBody>
        </p:sp>
        <p:sp>
          <p:nvSpPr>
            <p:cNvPr id="66" name="Rounded Rectangle 65"/>
            <p:cNvSpPr/>
            <p:nvPr/>
          </p:nvSpPr>
          <p:spPr>
            <a:xfrm>
              <a:off x="2845576" y="230027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Brent Lakeman</a:t>
              </a:r>
            </a:p>
            <a:p>
              <a:pPr algn="ctr" fontAlgn="base">
                <a:spcBef>
                  <a:spcPct val="0"/>
                </a:spcBef>
                <a:spcAft>
                  <a:spcPct val="0"/>
                </a:spcAft>
              </a:pPr>
              <a:r>
                <a:rPr lang="en-US" sz="1200" dirty="0">
                  <a:solidFill>
                    <a:prstClr val="white"/>
                  </a:solidFill>
                </a:rPr>
                <a:t>Environment</a:t>
              </a:r>
            </a:p>
          </p:txBody>
        </p:sp>
        <p:sp>
          <p:nvSpPr>
            <p:cNvPr id="67" name="Rounded Rectangle 66"/>
            <p:cNvSpPr/>
            <p:nvPr/>
          </p:nvSpPr>
          <p:spPr>
            <a:xfrm>
              <a:off x="4187109" y="230027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Barry Mehr</a:t>
              </a:r>
            </a:p>
            <a:p>
              <a:pPr algn="ctr" fontAlgn="base">
                <a:spcBef>
                  <a:spcPct val="0"/>
                </a:spcBef>
                <a:spcAft>
                  <a:spcPct val="0"/>
                </a:spcAft>
              </a:pPr>
              <a:r>
                <a:rPr lang="en-US" sz="1200" dirty="0" smtClean="0">
                  <a:solidFill>
                    <a:prstClr val="white"/>
                  </a:solidFill>
                </a:rPr>
                <a:t>Food &amp; </a:t>
              </a:r>
              <a:r>
                <a:rPr lang="en-US" sz="1200" dirty="0" err="1" smtClean="0">
                  <a:solidFill>
                    <a:prstClr val="white"/>
                  </a:solidFill>
                </a:rPr>
                <a:t>Fibre</a:t>
              </a:r>
              <a:endParaRPr lang="en-US" sz="1200" dirty="0">
                <a:solidFill>
                  <a:prstClr val="white"/>
                </a:solidFill>
              </a:endParaRPr>
            </a:p>
          </p:txBody>
        </p:sp>
        <p:sp>
          <p:nvSpPr>
            <p:cNvPr id="90" name="Rounded Rectangle 89"/>
            <p:cNvSpPr/>
            <p:nvPr/>
          </p:nvSpPr>
          <p:spPr>
            <a:xfrm>
              <a:off x="5528642" y="230027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400" dirty="0">
                  <a:solidFill>
                    <a:prstClr val="white"/>
                  </a:solidFill>
                </a:rPr>
                <a:t>Richard Wayken</a:t>
              </a:r>
            </a:p>
            <a:p>
              <a:pPr algn="ctr" fontAlgn="base">
                <a:spcBef>
                  <a:spcPct val="0"/>
                </a:spcBef>
                <a:spcAft>
                  <a:spcPct val="0"/>
                </a:spcAft>
              </a:pPr>
              <a:r>
                <a:rPr lang="en-US" sz="1200" dirty="0">
                  <a:solidFill>
                    <a:prstClr val="white"/>
                  </a:solidFill>
                </a:rPr>
                <a:t>Pipelines</a:t>
              </a:r>
            </a:p>
          </p:txBody>
        </p:sp>
        <p:sp>
          <p:nvSpPr>
            <p:cNvPr id="91" name="Rounded Rectangle 90"/>
            <p:cNvSpPr/>
            <p:nvPr/>
          </p:nvSpPr>
          <p:spPr>
            <a:xfrm>
              <a:off x="6870175" y="230027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prstClr val="white"/>
                  </a:solidFill>
                </a:rPr>
                <a:t>Don Back</a:t>
              </a:r>
            </a:p>
            <a:p>
              <a:pPr algn="ctr" fontAlgn="base">
                <a:spcBef>
                  <a:spcPct val="0"/>
                </a:spcBef>
                <a:spcAft>
                  <a:spcPct val="0"/>
                </a:spcAft>
              </a:pPr>
              <a:r>
                <a:rPr lang="en-US" sz="1200" dirty="0">
                  <a:solidFill>
                    <a:prstClr val="white"/>
                  </a:solidFill>
                </a:rPr>
                <a:t>Health</a:t>
              </a:r>
            </a:p>
          </p:txBody>
        </p:sp>
        <p:pic>
          <p:nvPicPr>
            <p:cNvPr id="92" name="FOOD &amp; FIBRE.png" descr="/Users/JAMESRETINA/Documents/14-172 AITF INNOVATION ROLE PPT/UPDATED SECTOR ICONS/FOOD &amp; FIBRE.png"/>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a:xfrm>
              <a:off x="4637517" y="1885467"/>
              <a:ext cx="318385" cy="320040"/>
            </a:xfrm>
            <a:prstGeom prst="rect">
              <a:avLst/>
            </a:prstGeom>
          </p:spPr>
        </p:pic>
        <p:pic>
          <p:nvPicPr>
            <p:cNvPr id="93" name="OIL SECTOR.png" descr="/Users/JAMESRETINA/Documents/14-141 AITF STRATEGIC OBJECTIVES PPT JPGS/SECTOR ICONS/OIL SECTOR.png"/>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a:xfrm>
              <a:off x="1954938" y="1885467"/>
              <a:ext cx="317410" cy="320040"/>
            </a:xfrm>
            <a:prstGeom prst="rect">
              <a:avLst/>
            </a:prstGeom>
          </p:spPr>
        </p:pic>
        <p:pic>
          <p:nvPicPr>
            <p:cNvPr id="94" name="PIPELINE SECTOR.png" descr="/Users/JAMESRETINA/Documents/14-141 AITF STRATEGIC OBJECTIVES PPT JPGS/SECTOR ICONS/PIPELINE SECTOR.png"/>
            <p:cNvPicPr>
              <a:picLocks noChangeAspect="1"/>
            </p:cNvPicPr>
            <p:nvPr/>
          </p:nvPicPr>
          <p:blipFill>
            <a:blip r:embed="rId8" r:link="rId9" cstate="screen">
              <a:extLst>
                <a:ext uri="{28A0092B-C50C-407E-A947-70E740481C1C}">
                  <a14:useLocalDpi xmlns:a14="http://schemas.microsoft.com/office/drawing/2010/main"/>
                </a:ext>
              </a:extLst>
            </a:blip>
            <a:stretch>
              <a:fillRect/>
            </a:stretch>
          </p:blipFill>
          <p:spPr>
            <a:xfrm>
              <a:off x="5979538" y="1885467"/>
              <a:ext cx="317409" cy="320040"/>
            </a:xfrm>
            <a:prstGeom prst="rect">
              <a:avLst/>
            </a:prstGeom>
          </p:spPr>
        </p:pic>
        <p:pic>
          <p:nvPicPr>
            <p:cNvPr id="95" name="ENVIRO.png" descr="/Users/JAMESRETINA/Documents/14-172 AITF INNOVATION ROLE PPT/UPDATED SECTOR ICONS/ENVIRO.png"/>
            <p:cNvPicPr>
              <a:picLocks noChangeAspect="1"/>
            </p:cNvPicPr>
            <p:nvPr/>
          </p:nvPicPr>
          <p:blipFill>
            <a:blip r:embed="rId10" r:link="rId11" cstate="screen">
              <a:extLst>
                <a:ext uri="{28A0092B-C50C-407E-A947-70E740481C1C}">
                  <a14:useLocalDpi xmlns:a14="http://schemas.microsoft.com/office/drawing/2010/main"/>
                </a:ext>
              </a:extLst>
            </a:blip>
            <a:stretch>
              <a:fillRect/>
            </a:stretch>
          </p:blipFill>
          <p:spPr>
            <a:xfrm>
              <a:off x="3295983" y="1885467"/>
              <a:ext cx="318386" cy="320040"/>
            </a:xfrm>
            <a:prstGeom prst="rect">
              <a:avLst/>
            </a:prstGeom>
          </p:spPr>
        </p:pic>
        <p:pic>
          <p:nvPicPr>
            <p:cNvPr id="96" name="HEALTH SECTOR.png" descr="/Users/JAMESRETINA/Documents/14-141 AITF STRATEGIC OBJECTIVES PPT JPGS/SECTOR ICONS/HEALTH SECTOR.png"/>
            <p:cNvPicPr>
              <a:picLocks noChangeAspect="1"/>
            </p:cNvPicPr>
            <p:nvPr/>
          </p:nvPicPr>
          <p:blipFill>
            <a:blip r:embed="rId12" r:link="rId13" cstate="screen">
              <a:extLst>
                <a:ext uri="{28A0092B-C50C-407E-A947-70E740481C1C}">
                  <a14:useLocalDpi xmlns:a14="http://schemas.microsoft.com/office/drawing/2010/main"/>
                </a:ext>
              </a:extLst>
            </a:blip>
            <a:stretch>
              <a:fillRect/>
            </a:stretch>
          </p:blipFill>
          <p:spPr>
            <a:xfrm>
              <a:off x="7321070" y="1885467"/>
              <a:ext cx="317410" cy="320040"/>
            </a:xfrm>
            <a:prstGeom prst="rect">
              <a:avLst/>
            </a:prstGeom>
          </p:spPr>
        </p:pic>
        <p:cxnSp>
          <p:nvCxnSpPr>
            <p:cNvPr id="97" name="Straight Connector 96"/>
            <p:cNvCxnSpPr>
              <a:stCxn id="93" idx="2"/>
              <a:endCxn id="61" idx="0"/>
            </p:cNvCxnSpPr>
            <p:nvPr/>
          </p:nvCxnSpPr>
          <p:spPr>
            <a:xfrm flipH="1">
              <a:off x="2113598" y="2205507"/>
              <a:ext cx="45"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5" idx="2"/>
              <a:endCxn id="66" idx="0"/>
            </p:cNvCxnSpPr>
            <p:nvPr/>
          </p:nvCxnSpPr>
          <p:spPr>
            <a:xfrm>
              <a:off x="3455176" y="220550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2" idx="2"/>
              <a:endCxn id="67" idx="0"/>
            </p:cNvCxnSpPr>
            <p:nvPr/>
          </p:nvCxnSpPr>
          <p:spPr>
            <a:xfrm flipH="1">
              <a:off x="4796709" y="2205507"/>
              <a:ext cx="1"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4" idx="2"/>
              <a:endCxn id="90" idx="0"/>
            </p:cNvCxnSpPr>
            <p:nvPr/>
          </p:nvCxnSpPr>
          <p:spPr>
            <a:xfrm flipH="1">
              <a:off x="6138242" y="2205507"/>
              <a:ext cx="1"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6" idx="2"/>
              <a:endCxn id="91" idx="0"/>
            </p:cNvCxnSpPr>
            <p:nvPr/>
          </p:nvCxnSpPr>
          <p:spPr>
            <a:xfrm>
              <a:off x="7479775" y="220550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p:cNvCxnSpPr>
            <p:nvPr/>
          </p:nvCxnSpPr>
          <p:spPr>
            <a:xfrm flipV="1">
              <a:off x="7479775" y="1790700"/>
              <a:ext cx="0"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4" idx="0"/>
            </p:cNvCxnSpPr>
            <p:nvPr/>
          </p:nvCxnSpPr>
          <p:spPr>
            <a:xfrm flipH="1" flipV="1">
              <a:off x="6138242" y="1790700"/>
              <a:ext cx="1"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2" idx="0"/>
            </p:cNvCxnSpPr>
            <p:nvPr/>
          </p:nvCxnSpPr>
          <p:spPr>
            <a:xfrm flipH="1" flipV="1">
              <a:off x="4796709" y="1790700"/>
              <a:ext cx="1"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5" idx="0"/>
            </p:cNvCxnSpPr>
            <p:nvPr/>
          </p:nvCxnSpPr>
          <p:spPr>
            <a:xfrm flipV="1">
              <a:off x="3455176" y="1790700"/>
              <a:ext cx="0"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93" idx="0"/>
            </p:cNvCxnSpPr>
            <p:nvPr/>
          </p:nvCxnSpPr>
          <p:spPr>
            <a:xfrm flipV="1">
              <a:off x="2113643" y="1790700"/>
              <a:ext cx="0" cy="94767"/>
            </a:xfrm>
            <a:prstGeom prst="line">
              <a:avLst/>
            </a:prstGeom>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485900" y="1524000"/>
              <a:ext cx="6603475" cy="266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prstClr val="white"/>
                  </a:solidFill>
                </a:rPr>
                <a:t>Sector Leadership</a:t>
              </a:r>
            </a:p>
          </p:txBody>
        </p:sp>
      </p:grpSp>
      <p:pic>
        <p:nvPicPr>
          <p:cNvPr id="109"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4071" y="3157519"/>
            <a:ext cx="3502761" cy="2539259"/>
          </a:xfrm>
          <a:prstGeom prst="rect">
            <a:avLst/>
          </a:prstGeom>
          <a:noFill/>
          <a:ln w="19050">
            <a:solidFill>
              <a:srgbClr val="385D8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Rectangle 109"/>
          <p:cNvSpPr/>
          <p:nvPr/>
        </p:nvSpPr>
        <p:spPr>
          <a:xfrm>
            <a:off x="3486150" y="4802710"/>
            <a:ext cx="1212799" cy="646331"/>
          </a:xfrm>
          <a:prstGeom prst="rect">
            <a:avLst/>
          </a:prstGeom>
        </p:spPr>
        <p:txBody>
          <a:bodyPr wrap="square" anchor="ctr">
            <a:spAutoFit/>
          </a:bodyPr>
          <a:lstStyle/>
          <a:p>
            <a:pPr algn="ctr" fontAlgn="base">
              <a:spcBef>
                <a:spcPct val="0"/>
              </a:spcBef>
              <a:spcAft>
                <a:spcPct val="0"/>
              </a:spcAft>
            </a:pPr>
            <a:r>
              <a:rPr lang="en-US" baseline="30000" dirty="0">
                <a:solidFill>
                  <a:srgbClr val="000000"/>
                </a:solidFill>
                <a:cs typeface="Calibri"/>
              </a:rPr>
              <a:t>Basic Research (Long-Term)</a:t>
            </a:r>
            <a:br>
              <a:rPr lang="en-US" baseline="30000" dirty="0">
                <a:solidFill>
                  <a:srgbClr val="000000"/>
                </a:solidFill>
                <a:cs typeface="Calibri"/>
              </a:rPr>
            </a:br>
            <a:endParaRPr lang="en-US" baseline="30000" dirty="0">
              <a:solidFill>
                <a:srgbClr val="000000"/>
              </a:solidFill>
              <a:cs typeface="Calibri"/>
            </a:endParaRPr>
          </a:p>
        </p:txBody>
      </p:sp>
      <p:sp>
        <p:nvSpPr>
          <p:cNvPr id="111" name="Rectangle 110"/>
          <p:cNvSpPr/>
          <p:nvPr/>
        </p:nvSpPr>
        <p:spPr>
          <a:xfrm>
            <a:off x="3938594" y="4027640"/>
            <a:ext cx="2009573" cy="646331"/>
          </a:xfrm>
          <a:prstGeom prst="rect">
            <a:avLst/>
          </a:prstGeom>
        </p:spPr>
        <p:txBody>
          <a:bodyPr wrap="square" anchor="ctr">
            <a:spAutoFit/>
          </a:bodyPr>
          <a:lstStyle/>
          <a:p>
            <a:pPr algn="ctr" fontAlgn="base">
              <a:spcBef>
                <a:spcPct val="0"/>
              </a:spcBef>
              <a:spcAft>
                <a:spcPct val="0"/>
              </a:spcAft>
            </a:pPr>
            <a:r>
              <a:rPr lang="en-US" baseline="30000" dirty="0">
                <a:solidFill>
                  <a:srgbClr val="000000"/>
                </a:solidFill>
                <a:cs typeface="Calibri"/>
              </a:rPr>
              <a:t>Applied Research</a:t>
            </a:r>
          </a:p>
          <a:p>
            <a:pPr algn="ctr" fontAlgn="base">
              <a:spcBef>
                <a:spcPct val="0"/>
              </a:spcBef>
              <a:spcAft>
                <a:spcPct val="0"/>
              </a:spcAft>
            </a:pPr>
            <a:r>
              <a:rPr lang="en-US" baseline="30000" dirty="0">
                <a:solidFill>
                  <a:srgbClr val="000000"/>
                </a:solidFill>
                <a:cs typeface="Calibri"/>
              </a:rPr>
              <a:t>(Mid/Short-Term)</a:t>
            </a:r>
            <a:br>
              <a:rPr lang="en-US" baseline="30000" dirty="0">
                <a:solidFill>
                  <a:srgbClr val="000000"/>
                </a:solidFill>
                <a:cs typeface="Calibri"/>
              </a:rPr>
            </a:br>
            <a:endParaRPr lang="en-US" baseline="30000" dirty="0">
              <a:solidFill>
                <a:srgbClr val="000000"/>
              </a:solidFill>
              <a:cs typeface="Calibri"/>
            </a:endParaRPr>
          </a:p>
        </p:txBody>
      </p:sp>
      <p:sp>
        <p:nvSpPr>
          <p:cNvPr id="112" name="Rectangle 111"/>
          <p:cNvSpPr/>
          <p:nvPr/>
        </p:nvSpPr>
        <p:spPr>
          <a:xfrm>
            <a:off x="4528185" y="3248386"/>
            <a:ext cx="1730868" cy="461665"/>
          </a:xfrm>
          <a:prstGeom prst="rect">
            <a:avLst/>
          </a:prstGeom>
        </p:spPr>
        <p:txBody>
          <a:bodyPr wrap="square" anchor="ctr">
            <a:spAutoFit/>
          </a:bodyPr>
          <a:lstStyle/>
          <a:p>
            <a:pPr algn="ctr" fontAlgn="base">
              <a:spcBef>
                <a:spcPct val="0"/>
              </a:spcBef>
              <a:spcAft>
                <a:spcPct val="0"/>
              </a:spcAft>
            </a:pPr>
            <a:r>
              <a:rPr lang="en-US" baseline="30000" dirty="0">
                <a:solidFill>
                  <a:srgbClr val="000000"/>
                </a:solidFill>
                <a:cs typeface="Calibri"/>
              </a:rPr>
              <a:t>Commercialization</a:t>
            </a:r>
          </a:p>
          <a:p>
            <a:pPr algn="ctr" fontAlgn="base">
              <a:spcBef>
                <a:spcPct val="0"/>
              </a:spcBef>
              <a:spcAft>
                <a:spcPct val="0"/>
              </a:spcAft>
            </a:pPr>
            <a:r>
              <a:rPr lang="en-US" baseline="30000" dirty="0">
                <a:solidFill>
                  <a:srgbClr val="000000"/>
                </a:solidFill>
                <a:cs typeface="Calibri"/>
              </a:rPr>
              <a:t>(Short-Term)</a:t>
            </a:r>
          </a:p>
        </p:txBody>
      </p:sp>
      <p:pic>
        <p:nvPicPr>
          <p:cNvPr id="113" name="Picture 112"/>
          <p:cNvPicPr>
            <a:picLocks noChangeAspect="1"/>
          </p:cNvPicPr>
          <p:nvPr/>
        </p:nvPicPr>
        <p:blipFill>
          <a:blip r:embed="rId15"/>
          <a:stretch>
            <a:fillRect/>
          </a:stretch>
        </p:blipFill>
        <p:spPr>
          <a:xfrm>
            <a:off x="4787867" y="5061101"/>
            <a:ext cx="239056" cy="238686"/>
          </a:xfrm>
          <a:prstGeom prst="rect">
            <a:avLst/>
          </a:prstGeom>
        </p:spPr>
      </p:pic>
      <p:pic>
        <p:nvPicPr>
          <p:cNvPr id="114" name="Picture 113"/>
          <p:cNvPicPr>
            <a:picLocks noChangeAspect="1"/>
          </p:cNvPicPr>
          <p:nvPr/>
        </p:nvPicPr>
        <p:blipFill>
          <a:blip r:embed="rId15"/>
          <a:stretch>
            <a:fillRect/>
          </a:stretch>
        </p:blipFill>
        <p:spPr>
          <a:xfrm>
            <a:off x="4155909" y="5407958"/>
            <a:ext cx="239056" cy="238686"/>
          </a:xfrm>
          <a:prstGeom prst="rect">
            <a:avLst/>
          </a:prstGeom>
        </p:spPr>
      </p:pic>
      <p:pic>
        <p:nvPicPr>
          <p:cNvPr id="115" name="Picture 114"/>
          <p:cNvPicPr>
            <a:picLocks noChangeAspect="1"/>
          </p:cNvPicPr>
          <p:nvPr/>
        </p:nvPicPr>
        <p:blipFill>
          <a:blip r:embed="rId15"/>
          <a:stretch>
            <a:fillRect/>
          </a:stretch>
        </p:blipFill>
        <p:spPr>
          <a:xfrm>
            <a:off x="5295599" y="4560683"/>
            <a:ext cx="239056" cy="238686"/>
          </a:xfrm>
          <a:prstGeom prst="rect">
            <a:avLst/>
          </a:prstGeom>
        </p:spPr>
      </p:pic>
      <p:pic>
        <p:nvPicPr>
          <p:cNvPr id="116" name="Picture 115"/>
          <p:cNvPicPr>
            <a:picLocks noChangeAspect="1"/>
          </p:cNvPicPr>
          <p:nvPr/>
        </p:nvPicPr>
        <p:blipFill>
          <a:blip r:embed="rId15"/>
          <a:stretch>
            <a:fillRect/>
          </a:stretch>
        </p:blipFill>
        <p:spPr>
          <a:xfrm>
            <a:off x="5681498" y="3895089"/>
            <a:ext cx="239056" cy="238686"/>
          </a:xfrm>
          <a:prstGeom prst="rect">
            <a:avLst/>
          </a:prstGeom>
        </p:spPr>
      </p:pic>
      <p:pic>
        <p:nvPicPr>
          <p:cNvPr id="117" name="Picture 116"/>
          <p:cNvPicPr>
            <a:picLocks noChangeAspect="1"/>
          </p:cNvPicPr>
          <p:nvPr/>
        </p:nvPicPr>
        <p:blipFill>
          <a:blip r:embed="rId15"/>
          <a:stretch>
            <a:fillRect/>
          </a:stretch>
        </p:blipFill>
        <p:spPr>
          <a:xfrm>
            <a:off x="6005348" y="3489872"/>
            <a:ext cx="239056" cy="238686"/>
          </a:xfrm>
          <a:prstGeom prst="rect">
            <a:avLst/>
          </a:prstGeom>
        </p:spPr>
      </p:pic>
      <p:pic>
        <p:nvPicPr>
          <p:cNvPr id="118" name="Picture 117"/>
          <p:cNvPicPr>
            <a:picLocks noChangeAspect="1"/>
          </p:cNvPicPr>
          <p:nvPr/>
        </p:nvPicPr>
        <p:blipFill>
          <a:blip r:embed="rId15"/>
          <a:stretch>
            <a:fillRect/>
          </a:stretch>
        </p:blipFill>
        <p:spPr>
          <a:xfrm>
            <a:off x="6468529" y="3197169"/>
            <a:ext cx="239056" cy="238686"/>
          </a:xfrm>
          <a:prstGeom prst="rect">
            <a:avLst/>
          </a:prstGeom>
        </p:spPr>
      </p:pic>
      <p:sp>
        <p:nvSpPr>
          <p:cNvPr id="12" name="Right Arrow 11"/>
          <p:cNvSpPr/>
          <p:nvPr/>
        </p:nvSpPr>
        <p:spPr>
          <a:xfrm>
            <a:off x="2362200" y="5449041"/>
            <a:ext cx="1035032" cy="493776"/>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200" dirty="0">
              <a:solidFill>
                <a:prstClr val="white"/>
              </a:solidFill>
            </a:endParaRPr>
          </a:p>
        </p:txBody>
      </p:sp>
      <p:sp>
        <p:nvSpPr>
          <p:cNvPr id="13" name="TextBox 12"/>
          <p:cNvSpPr txBox="1"/>
          <p:nvPr/>
        </p:nvSpPr>
        <p:spPr>
          <a:xfrm>
            <a:off x="3583509" y="2849742"/>
            <a:ext cx="3308042" cy="307777"/>
          </a:xfrm>
          <a:prstGeom prst="rect">
            <a:avLst/>
          </a:prstGeom>
          <a:noFill/>
        </p:spPr>
        <p:txBody>
          <a:bodyPr wrap="square" rtlCol="0">
            <a:spAutoFit/>
          </a:bodyPr>
          <a:lstStyle/>
          <a:p>
            <a:pPr algn="ctr" fontAlgn="base">
              <a:spcBef>
                <a:spcPct val="0"/>
              </a:spcBef>
              <a:spcAft>
                <a:spcPct val="0"/>
              </a:spcAft>
            </a:pPr>
            <a:r>
              <a:rPr lang="en-US" sz="1400" dirty="0">
                <a:solidFill>
                  <a:prstClr val="black"/>
                </a:solidFill>
              </a:rPr>
              <a:t>Investment Portfolio</a:t>
            </a:r>
          </a:p>
        </p:txBody>
      </p:sp>
      <p:sp>
        <p:nvSpPr>
          <p:cNvPr id="14" name="Right Arrow 13"/>
          <p:cNvSpPr/>
          <p:nvPr/>
        </p:nvSpPr>
        <p:spPr>
          <a:xfrm>
            <a:off x="7059712" y="2895540"/>
            <a:ext cx="1033272" cy="493776"/>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5" name="TextBox 14"/>
          <p:cNvSpPr txBox="1"/>
          <p:nvPr/>
        </p:nvSpPr>
        <p:spPr>
          <a:xfrm>
            <a:off x="2094272" y="4669294"/>
            <a:ext cx="1399799" cy="738664"/>
          </a:xfrm>
          <a:prstGeom prst="rect">
            <a:avLst/>
          </a:prstGeom>
          <a:noFill/>
        </p:spPr>
        <p:txBody>
          <a:bodyPr wrap="square" rtlCol="0">
            <a:spAutoFit/>
          </a:bodyPr>
          <a:lstStyle/>
          <a:p>
            <a:pPr algn="ctr" fontAlgn="base">
              <a:spcBef>
                <a:spcPct val="0"/>
              </a:spcBef>
              <a:spcAft>
                <a:spcPct val="0"/>
              </a:spcAft>
            </a:pPr>
            <a:r>
              <a:rPr lang="en-US" sz="1400" dirty="0">
                <a:solidFill>
                  <a:prstClr val="black"/>
                </a:solidFill>
              </a:rPr>
              <a:t>$$$</a:t>
            </a:r>
          </a:p>
          <a:p>
            <a:pPr algn="ctr" fontAlgn="base">
              <a:spcBef>
                <a:spcPct val="0"/>
              </a:spcBef>
              <a:spcAft>
                <a:spcPct val="0"/>
              </a:spcAft>
            </a:pPr>
            <a:r>
              <a:rPr lang="en-US" sz="1400" dirty="0">
                <a:solidFill>
                  <a:prstClr val="black"/>
                </a:solidFill>
              </a:rPr>
              <a:t>Long Term Funding</a:t>
            </a:r>
          </a:p>
        </p:txBody>
      </p:sp>
      <p:sp>
        <p:nvSpPr>
          <p:cNvPr id="16" name="TextBox 15"/>
          <p:cNvSpPr txBox="1"/>
          <p:nvPr/>
        </p:nvSpPr>
        <p:spPr>
          <a:xfrm>
            <a:off x="8092984" y="2942373"/>
            <a:ext cx="927010" cy="400110"/>
          </a:xfrm>
          <a:prstGeom prst="rect">
            <a:avLst/>
          </a:prstGeom>
          <a:noFill/>
        </p:spPr>
        <p:txBody>
          <a:bodyPr wrap="square" rtlCol="0">
            <a:spAutoFit/>
          </a:bodyPr>
          <a:lstStyle/>
          <a:p>
            <a:pPr fontAlgn="base">
              <a:spcBef>
                <a:spcPct val="0"/>
              </a:spcBef>
              <a:spcAft>
                <a:spcPct val="0"/>
              </a:spcAft>
            </a:pPr>
            <a:r>
              <a:rPr lang="en-US" sz="2000" dirty="0">
                <a:solidFill>
                  <a:prstClr val="black"/>
                </a:solidFill>
              </a:rPr>
              <a:t>ESBA</a:t>
            </a:r>
            <a:endParaRPr lang="en-US" dirty="0">
              <a:solidFill>
                <a:prstClr val="black"/>
              </a:solidFill>
            </a:endParaRPr>
          </a:p>
        </p:txBody>
      </p:sp>
    </p:spTree>
    <p:extLst>
      <p:ext uri="{BB962C8B-B14F-4D97-AF65-F5344CB8AC3E}">
        <p14:creationId xmlns:p14="http://schemas.microsoft.com/office/powerpoint/2010/main" val="175460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9"/>
                                        </p:tgtEl>
                                        <p:attrNameLst>
                                          <p:attrName>style.visibility</p:attrName>
                                        </p:attrNameLst>
                                      </p:cBhvr>
                                      <p:to>
                                        <p:strVal val="visible"/>
                                      </p:to>
                                    </p:set>
                                    <p:anim calcmode="lin" valueType="num">
                                      <p:cBhvr additive="base">
                                        <p:cTn id="14" dur="500" fill="hold"/>
                                        <p:tgtEl>
                                          <p:spTgt spid="109"/>
                                        </p:tgtEl>
                                        <p:attrNameLst>
                                          <p:attrName>ppt_x</p:attrName>
                                        </p:attrNameLst>
                                      </p:cBhvr>
                                      <p:tavLst>
                                        <p:tav tm="0">
                                          <p:val>
                                            <p:strVal val="#ppt_x"/>
                                          </p:val>
                                        </p:tav>
                                        <p:tav tm="100000">
                                          <p:val>
                                            <p:strVal val="#ppt_x"/>
                                          </p:val>
                                        </p:tav>
                                      </p:tavLst>
                                    </p:anim>
                                    <p:anim calcmode="lin" valueType="num">
                                      <p:cBhvr additive="base">
                                        <p:cTn id="15" dur="500" fill="hold"/>
                                        <p:tgtEl>
                                          <p:spTgt spid="10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additive="base">
                                        <p:cTn id="18" dur="500" fill="hold"/>
                                        <p:tgtEl>
                                          <p:spTgt spid="110"/>
                                        </p:tgtEl>
                                        <p:attrNameLst>
                                          <p:attrName>ppt_x</p:attrName>
                                        </p:attrNameLst>
                                      </p:cBhvr>
                                      <p:tavLst>
                                        <p:tav tm="0">
                                          <p:val>
                                            <p:strVal val="#ppt_x"/>
                                          </p:val>
                                        </p:tav>
                                        <p:tav tm="100000">
                                          <p:val>
                                            <p:strVal val="#ppt_x"/>
                                          </p:val>
                                        </p:tav>
                                      </p:tavLst>
                                    </p:anim>
                                    <p:anim calcmode="lin" valueType="num">
                                      <p:cBhvr additive="base">
                                        <p:cTn id="19" dur="500" fill="hold"/>
                                        <p:tgtEl>
                                          <p:spTgt spid="1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1"/>
                                        </p:tgtEl>
                                        <p:attrNameLst>
                                          <p:attrName>style.visibility</p:attrName>
                                        </p:attrNameLst>
                                      </p:cBhvr>
                                      <p:to>
                                        <p:strVal val="visible"/>
                                      </p:to>
                                    </p:set>
                                    <p:anim calcmode="lin" valueType="num">
                                      <p:cBhvr additive="base">
                                        <p:cTn id="22" dur="500" fill="hold"/>
                                        <p:tgtEl>
                                          <p:spTgt spid="111"/>
                                        </p:tgtEl>
                                        <p:attrNameLst>
                                          <p:attrName>ppt_x</p:attrName>
                                        </p:attrNameLst>
                                      </p:cBhvr>
                                      <p:tavLst>
                                        <p:tav tm="0">
                                          <p:val>
                                            <p:strVal val="#ppt_x"/>
                                          </p:val>
                                        </p:tav>
                                        <p:tav tm="100000">
                                          <p:val>
                                            <p:strVal val="#ppt_x"/>
                                          </p:val>
                                        </p:tav>
                                      </p:tavLst>
                                    </p:anim>
                                    <p:anim calcmode="lin" valueType="num">
                                      <p:cBhvr additive="base">
                                        <p:cTn id="23" dur="500" fill="hold"/>
                                        <p:tgtEl>
                                          <p:spTgt spid="1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2"/>
                                        </p:tgtEl>
                                        <p:attrNameLst>
                                          <p:attrName>style.visibility</p:attrName>
                                        </p:attrNameLst>
                                      </p:cBhvr>
                                      <p:to>
                                        <p:strVal val="visible"/>
                                      </p:to>
                                    </p:set>
                                    <p:anim calcmode="lin" valueType="num">
                                      <p:cBhvr additive="base">
                                        <p:cTn id="26" dur="500" fill="hold"/>
                                        <p:tgtEl>
                                          <p:spTgt spid="112"/>
                                        </p:tgtEl>
                                        <p:attrNameLst>
                                          <p:attrName>ppt_x</p:attrName>
                                        </p:attrNameLst>
                                      </p:cBhvr>
                                      <p:tavLst>
                                        <p:tav tm="0">
                                          <p:val>
                                            <p:strVal val="#ppt_x"/>
                                          </p:val>
                                        </p:tav>
                                        <p:tav tm="100000">
                                          <p:val>
                                            <p:strVal val="#ppt_x"/>
                                          </p:val>
                                        </p:tav>
                                      </p:tavLst>
                                    </p:anim>
                                    <p:anim calcmode="lin" valueType="num">
                                      <p:cBhvr additive="base">
                                        <p:cTn id="27" dur="500" fill="hold"/>
                                        <p:tgtEl>
                                          <p:spTgt spid="11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additive="base">
                                        <p:cTn id="30" dur="500" fill="hold"/>
                                        <p:tgtEl>
                                          <p:spTgt spid="113"/>
                                        </p:tgtEl>
                                        <p:attrNameLst>
                                          <p:attrName>ppt_x</p:attrName>
                                        </p:attrNameLst>
                                      </p:cBhvr>
                                      <p:tavLst>
                                        <p:tav tm="0">
                                          <p:val>
                                            <p:strVal val="#ppt_x"/>
                                          </p:val>
                                        </p:tav>
                                        <p:tav tm="100000">
                                          <p:val>
                                            <p:strVal val="#ppt_x"/>
                                          </p:val>
                                        </p:tav>
                                      </p:tavLst>
                                    </p:anim>
                                    <p:anim calcmode="lin" valueType="num">
                                      <p:cBhvr additive="base">
                                        <p:cTn id="31" dur="500" fill="hold"/>
                                        <p:tgtEl>
                                          <p:spTgt spid="11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14"/>
                                        </p:tgtEl>
                                        <p:attrNameLst>
                                          <p:attrName>style.visibility</p:attrName>
                                        </p:attrNameLst>
                                      </p:cBhvr>
                                      <p:to>
                                        <p:strVal val="visible"/>
                                      </p:to>
                                    </p:set>
                                    <p:anim calcmode="lin" valueType="num">
                                      <p:cBhvr additive="base">
                                        <p:cTn id="34" dur="500" fill="hold"/>
                                        <p:tgtEl>
                                          <p:spTgt spid="114"/>
                                        </p:tgtEl>
                                        <p:attrNameLst>
                                          <p:attrName>ppt_x</p:attrName>
                                        </p:attrNameLst>
                                      </p:cBhvr>
                                      <p:tavLst>
                                        <p:tav tm="0">
                                          <p:val>
                                            <p:strVal val="#ppt_x"/>
                                          </p:val>
                                        </p:tav>
                                        <p:tav tm="100000">
                                          <p:val>
                                            <p:strVal val="#ppt_x"/>
                                          </p:val>
                                        </p:tav>
                                      </p:tavLst>
                                    </p:anim>
                                    <p:anim calcmode="lin" valueType="num">
                                      <p:cBhvr additive="base">
                                        <p:cTn id="35" dur="500" fill="hold"/>
                                        <p:tgtEl>
                                          <p:spTgt spid="11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15"/>
                                        </p:tgtEl>
                                        <p:attrNameLst>
                                          <p:attrName>style.visibility</p:attrName>
                                        </p:attrNameLst>
                                      </p:cBhvr>
                                      <p:to>
                                        <p:strVal val="visible"/>
                                      </p:to>
                                    </p:set>
                                    <p:anim calcmode="lin" valueType="num">
                                      <p:cBhvr additive="base">
                                        <p:cTn id="38" dur="500" fill="hold"/>
                                        <p:tgtEl>
                                          <p:spTgt spid="115"/>
                                        </p:tgtEl>
                                        <p:attrNameLst>
                                          <p:attrName>ppt_x</p:attrName>
                                        </p:attrNameLst>
                                      </p:cBhvr>
                                      <p:tavLst>
                                        <p:tav tm="0">
                                          <p:val>
                                            <p:strVal val="#ppt_x"/>
                                          </p:val>
                                        </p:tav>
                                        <p:tav tm="100000">
                                          <p:val>
                                            <p:strVal val="#ppt_x"/>
                                          </p:val>
                                        </p:tav>
                                      </p:tavLst>
                                    </p:anim>
                                    <p:anim calcmode="lin" valueType="num">
                                      <p:cBhvr additive="base">
                                        <p:cTn id="39" dur="500" fill="hold"/>
                                        <p:tgtEl>
                                          <p:spTgt spid="115"/>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16"/>
                                        </p:tgtEl>
                                        <p:attrNameLst>
                                          <p:attrName>style.visibility</p:attrName>
                                        </p:attrNameLst>
                                      </p:cBhvr>
                                      <p:to>
                                        <p:strVal val="visible"/>
                                      </p:to>
                                    </p:set>
                                    <p:anim calcmode="lin" valueType="num">
                                      <p:cBhvr additive="base">
                                        <p:cTn id="42" dur="500" fill="hold"/>
                                        <p:tgtEl>
                                          <p:spTgt spid="116"/>
                                        </p:tgtEl>
                                        <p:attrNameLst>
                                          <p:attrName>ppt_x</p:attrName>
                                        </p:attrNameLst>
                                      </p:cBhvr>
                                      <p:tavLst>
                                        <p:tav tm="0">
                                          <p:val>
                                            <p:strVal val="#ppt_x"/>
                                          </p:val>
                                        </p:tav>
                                        <p:tav tm="100000">
                                          <p:val>
                                            <p:strVal val="#ppt_x"/>
                                          </p:val>
                                        </p:tav>
                                      </p:tavLst>
                                    </p:anim>
                                    <p:anim calcmode="lin" valueType="num">
                                      <p:cBhvr additive="base">
                                        <p:cTn id="43" dur="500" fill="hold"/>
                                        <p:tgtEl>
                                          <p:spTgt spid="11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17"/>
                                        </p:tgtEl>
                                        <p:attrNameLst>
                                          <p:attrName>style.visibility</p:attrName>
                                        </p:attrNameLst>
                                      </p:cBhvr>
                                      <p:to>
                                        <p:strVal val="visible"/>
                                      </p:to>
                                    </p:set>
                                    <p:anim calcmode="lin" valueType="num">
                                      <p:cBhvr additive="base">
                                        <p:cTn id="46" dur="500" fill="hold"/>
                                        <p:tgtEl>
                                          <p:spTgt spid="117"/>
                                        </p:tgtEl>
                                        <p:attrNameLst>
                                          <p:attrName>ppt_x</p:attrName>
                                        </p:attrNameLst>
                                      </p:cBhvr>
                                      <p:tavLst>
                                        <p:tav tm="0">
                                          <p:val>
                                            <p:strVal val="#ppt_x"/>
                                          </p:val>
                                        </p:tav>
                                        <p:tav tm="100000">
                                          <p:val>
                                            <p:strVal val="#ppt_x"/>
                                          </p:val>
                                        </p:tav>
                                      </p:tavLst>
                                    </p:anim>
                                    <p:anim calcmode="lin" valueType="num">
                                      <p:cBhvr additive="base">
                                        <p:cTn id="47" dur="500" fill="hold"/>
                                        <p:tgtEl>
                                          <p:spTgt spid="117"/>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18"/>
                                        </p:tgtEl>
                                        <p:attrNameLst>
                                          <p:attrName>style.visibility</p:attrName>
                                        </p:attrNameLst>
                                      </p:cBhvr>
                                      <p:to>
                                        <p:strVal val="visible"/>
                                      </p:to>
                                    </p:set>
                                    <p:anim calcmode="lin" valueType="num">
                                      <p:cBhvr additive="base">
                                        <p:cTn id="50" dur="500" fill="hold"/>
                                        <p:tgtEl>
                                          <p:spTgt spid="118"/>
                                        </p:tgtEl>
                                        <p:attrNameLst>
                                          <p:attrName>ppt_x</p:attrName>
                                        </p:attrNameLst>
                                      </p:cBhvr>
                                      <p:tavLst>
                                        <p:tav tm="0">
                                          <p:val>
                                            <p:strVal val="#ppt_x"/>
                                          </p:val>
                                        </p:tav>
                                        <p:tav tm="100000">
                                          <p:val>
                                            <p:strVal val="#ppt_x"/>
                                          </p:val>
                                        </p:tav>
                                      </p:tavLst>
                                    </p:anim>
                                    <p:anim calcmode="lin" valueType="num">
                                      <p:cBhvr additive="base">
                                        <p:cTn id="51"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latin typeface="Calibri" panose="020F0502020204030204" pitchFamily="34" charset="0"/>
              </a:rPr>
              <a:t>Oil &amp; Gas: Heavy Oil &amp; Oil Sands</a:t>
            </a:r>
          </a:p>
        </p:txBody>
      </p:sp>
      <p:sp>
        <p:nvSpPr>
          <p:cNvPr id="5" name="Slide Number Placeholder 7"/>
          <p:cNvSpPr txBox="1">
            <a:spLocks/>
          </p:cNvSpPr>
          <p:nvPr/>
        </p:nvSpPr>
        <p:spPr>
          <a:xfrm>
            <a:off x="8449056" y="6605626"/>
            <a:ext cx="694943" cy="252374"/>
          </a:xfrm>
          <a:prstGeom prst="rect">
            <a:avLst/>
          </a:prstGeom>
        </p:spPr>
        <p:txBody>
          <a:bodyPr/>
          <a:ls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100" smtClean="0">
                <a:solidFill>
                  <a:prstClr val="black"/>
                </a:solidFill>
              </a:rPr>
              <a:t>Page </a:t>
            </a:r>
            <a:fld id="{ADF36422-3431-446E-88B0-B1DFED315009}" type="slidenum">
              <a:rPr lang="en-US" sz="1100" smtClean="0">
                <a:solidFill>
                  <a:prstClr val="black"/>
                </a:solidFill>
              </a:rPr>
              <a:pPr algn="r"/>
              <a:t>14</a:t>
            </a:fld>
            <a:endParaRPr lang="en-US" sz="1100" dirty="0">
              <a:solidFill>
                <a:prstClr val="black"/>
              </a:solidFill>
            </a:endParaRPr>
          </a:p>
        </p:txBody>
      </p:sp>
      <p:sp>
        <p:nvSpPr>
          <p:cNvPr id="13" name="TextBox 12"/>
          <p:cNvSpPr txBox="1"/>
          <p:nvPr/>
        </p:nvSpPr>
        <p:spPr>
          <a:xfrm>
            <a:off x="539552" y="1700105"/>
            <a:ext cx="7488832" cy="4321183"/>
          </a:xfrm>
          <a:prstGeom prst="rect">
            <a:avLst/>
          </a:prstGeom>
          <a:noFill/>
        </p:spPr>
        <p:txBody>
          <a:bodyPr wrap="square" rtlCol="0">
            <a:spAutoFit/>
          </a:bodyPr>
          <a:lstStyle/>
          <a:p>
            <a:pPr eaLnBrk="0" fontAlgn="base" hangingPunct="0">
              <a:lnSpc>
                <a:spcPct val="90000"/>
              </a:lnSpc>
              <a:spcBef>
                <a:spcPts val="1200"/>
              </a:spcBef>
              <a:spcAft>
                <a:spcPts val="600"/>
              </a:spcAft>
              <a:buClr>
                <a:schemeClr val="tx2"/>
              </a:buClr>
              <a:defRPr/>
            </a:pPr>
            <a:r>
              <a:rPr lang="en-CA" sz="2400" dirty="0"/>
              <a:t>S</a:t>
            </a:r>
            <a:r>
              <a:rPr lang="en-CA" sz="2400" dirty="0" smtClean="0"/>
              <a:t>pecialized </a:t>
            </a:r>
            <a:r>
              <a:rPr lang="en-CA" sz="2400" dirty="0"/>
              <a:t>expertise, facilities and equipment </a:t>
            </a:r>
            <a:r>
              <a:rPr lang="en-CA" sz="2400" dirty="0" smtClean="0"/>
              <a:t>for:</a:t>
            </a:r>
          </a:p>
          <a:p>
            <a:pPr marL="342900" indent="-342900" eaLnBrk="0" fontAlgn="base" hangingPunct="0">
              <a:lnSpc>
                <a:spcPct val="90000"/>
              </a:lnSpc>
              <a:spcBef>
                <a:spcPts val="1200"/>
              </a:spcBef>
              <a:spcAft>
                <a:spcPts val="600"/>
              </a:spcAft>
              <a:buClr>
                <a:schemeClr val="tx2"/>
              </a:buClr>
              <a:buFont typeface="Wingdings" panose="05000000000000000000" pitchFamily="2" charset="2"/>
              <a:buChar char="§"/>
              <a:defRPr/>
            </a:pPr>
            <a:r>
              <a:rPr lang="en-CA" sz="2400" dirty="0" smtClean="0"/>
              <a:t>In-situ </a:t>
            </a:r>
            <a:r>
              <a:rPr lang="en-CA" sz="2400" dirty="0"/>
              <a:t>recovery of heavy oil and bitumen (including technologies for reservoir processes, production and surface separation</a:t>
            </a:r>
            <a:r>
              <a:rPr lang="en-CA" sz="2400" dirty="0" smtClean="0"/>
              <a:t>) </a:t>
            </a:r>
          </a:p>
          <a:p>
            <a:pPr marL="681038" lvl="1" indent="-342900" eaLnBrk="0" fontAlgn="base" hangingPunct="0">
              <a:lnSpc>
                <a:spcPct val="90000"/>
              </a:lnSpc>
              <a:spcAft>
                <a:spcPts val="1200"/>
              </a:spcAft>
              <a:buClr>
                <a:schemeClr val="tx2"/>
              </a:buClr>
              <a:buFont typeface="Wingdings" panose="05000000000000000000" pitchFamily="2" charset="2"/>
              <a:buChar char="§"/>
              <a:defRPr/>
            </a:pPr>
            <a:r>
              <a:rPr lang="en-US" dirty="0">
                <a:solidFill>
                  <a:srgbClr val="36424A"/>
                </a:solidFill>
              </a:rPr>
              <a:t>Contract R &amp; D</a:t>
            </a:r>
          </a:p>
          <a:p>
            <a:pPr marL="681038" lvl="1" indent="-342900" eaLnBrk="0" fontAlgn="base" hangingPunct="0">
              <a:lnSpc>
                <a:spcPct val="90000"/>
              </a:lnSpc>
              <a:spcAft>
                <a:spcPts val="1200"/>
              </a:spcAft>
              <a:buClr>
                <a:schemeClr val="tx2"/>
              </a:buClr>
              <a:buFont typeface="Wingdings" panose="05000000000000000000" pitchFamily="2" charset="2"/>
              <a:buChar char="§"/>
              <a:defRPr/>
            </a:pPr>
            <a:r>
              <a:rPr lang="en-US" dirty="0">
                <a:solidFill>
                  <a:srgbClr val="36424A"/>
                </a:solidFill>
              </a:rPr>
              <a:t>AACI Research Program</a:t>
            </a:r>
          </a:p>
          <a:p>
            <a:pPr marL="681038" lvl="1" indent="-342900" eaLnBrk="0" fontAlgn="base" hangingPunct="0">
              <a:lnSpc>
                <a:spcPct val="90000"/>
              </a:lnSpc>
              <a:spcAft>
                <a:spcPts val="1200"/>
              </a:spcAft>
              <a:buClr>
                <a:schemeClr val="tx2"/>
              </a:buClr>
              <a:buFont typeface="Wingdings" panose="05000000000000000000" pitchFamily="2" charset="2"/>
              <a:buChar char="§"/>
              <a:defRPr/>
            </a:pPr>
            <a:r>
              <a:rPr lang="en-US" dirty="0">
                <a:solidFill>
                  <a:srgbClr val="36424A"/>
                </a:solidFill>
              </a:rPr>
              <a:t>Tight Oil</a:t>
            </a:r>
          </a:p>
          <a:p>
            <a:pPr marL="342900" indent="-342900" eaLnBrk="0" fontAlgn="base" hangingPunct="0">
              <a:lnSpc>
                <a:spcPct val="90000"/>
              </a:lnSpc>
              <a:spcBef>
                <a:spcPts val="1200"/>
              </a:spcBef>
              <a:spcAft>
                <a:spcPts val="600"/>
              </a:spcAft>
              <a:buClr>
                <a:schemeClr val="tx2"/>
              </a:buClr>
              <a:buFont typeface="Wingdings" panose="05000000000000000000" pitchFamily="2" charset="2"/>
              <a:buChar char="§"/>
              <a:defRPr/>
            </a:pPr>
            <a:r>
              <a:rPr lang="en-CA" sz="2400" dirty="0" smtClean="0"/>
              <a:t>Surface </a:t>
            </a:r>
            <a:r>
              <a:rPr lang="en-CA" sz="2400" dirty="0"/>
              <a:t>mining process (including technologies for enhancing recovery and tailings treatment</a:t>
            </a:r>
            <a:r>
              <a:rPr lang="en-CA" sz="2400" dirty="0" smtClean="0"/>
              <a:t>).</a:t>
            </a:r>
          </a:p>
          <a:p>
            <a:pPr marL="342900" indent="-342900" eaLnBrk="0" fontAlgn="base" hangingPunct="0">
              <a:lnSpc>
                <a:spcPct val="90000"/>
              </a:lnSpc>
              <a:spcBef>
                <a:spcPts val="1200"/>
              </a:spcBef>
              <a:spcAft>
                <a:spcPts val="600"/>
              </a:spcAft>
              <a:buClr>
                <a:schemeClr val="tx2"/>
              </a:buClr>
              <a:buFont typeface="Wingdings" panose="05000000000000000000" pitchFamily="2" charset="2"/>
              <a:buChar char="§"/>
              <a:defRPr/>
            </a:pPr>
            <a:r>
              <a:rPr lang="en-CA" sz="2400" dirty="0"/>
              <a:t>E</a:t>
            </a:r>
            <a:r>
              <a:rPr lang="en-CA" sz="2400" dirty="0" smtClean="0"/>
              <a:t>ngineered </a:t>
            </a:r>
            <a:r>
              <a:rPr lang="en-CA" sz="2400" dirty="0"/>
              <a:t>materials</a:t>
            </a:r>
            <a:r>
              <a:rPr lang="en-CA" sz="2400" dirty="0" smtClean="0"/>
              <a:t>.</a:t>
            </a:r>
            <a:endParaRPr lang="en-CA" sz="2400" dirty="0"/>
          </a:p>
        </p:txBody>
      </p:sp>
    </p:spTree>
    <p:extLst>
      <p:ext uri="{BB962C8B-B14F-4D97-AF65-F5344CB8AC3E}">
        <p14:creationId xmlns:p14="http://schemas.microsoft.com/office/powerpoint/2010/main" val="1547901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latin typeface="Calibri" panose="020F0502020204030204" pitchFamily="34" charset="0"/>
              </a:rPr>
              <a:t>Oil &amp; Gas: Fuels &amp; Lubricants</a:t>
            </a:r>
          </a:p>
        </p:txBody>
      </p:sp>
      <p:sp>
        <p:nvSpPr>
          <p:cNvPr id="5" name="Slide Number Placeholder 7"/>
          <p:cNvSpPr txBox="1">
            <a:spLocks/>
          </p:cNvSpPr>
          <p:nvPr/>
        </p:nvSpPr>
        <p:spPr>
          <a:xfrm>
            <a:off x="8449056" y="6605626"/>
            <a:ext cx="694943" cy="252374"/>
          </a:xfrm>
          <a:prstGeom prst="rect">
            <a:avLst/>
          </a:prstGeom>
        </p:spPr>
        <p:txBody>
          <a:bodyPr/>
          <a:ls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100" smtClean="0">
                <a:solidFill>
                  <a:prstClr val="black"/>
                </a:solidFill>
              </a:rPr>
              <a:t>Page </a:t>
            </a:r>
            <a:fld id="{ADF36422-3431-446E-88B0-B1DFED315009}" type="slidenum">
              <a:rPr lang="en-US" sz="1100" smtClean="0">
                <a:solidFill>
                  <a:prstClr val="black"/>
                </a:solidFill>
              </a:rPr>
              <a:pPr algn="r"/>
              <a:t>15</a:t>
            </a:fld>
            <a:endParaRPr lang="en-US" sz="1100" dirty="0">
              <a:solidFill>
                <a:prstClr val="black"/>
              </a:solidFill>
            </a:endParaRPr>
          </a:p>
        </p:txBody>
      </p:sp>
      <p:sp>
        <p:nvSpPr>
          <p:cNvPr id="13" name="TextBox 12"/>
          <p:cNvSpPr txBox="1"/>
          <p:nvPr/>
        </p:nvSpPr>
        <p:spPr>
          <a:xfrm>
            <a:off x="323335" y="1658758"/>
            <a:ext cx="7633041" cy="5315301"/>
          </a:xfrm>
          <a:prstGeom prst="rect">
            <a:avLst/>
          </a:prstGeom>
          <a:noFill/>
        </p:spPr>
        <p:txBody>
          <a:bodyPr wrap="square" rtlCol="0">
            <a:spAutoFit/>
          </a:bodyPr>
          <a:lstStyle/>
          <a:p>
            <a:r>
              <a:rPr lang="en-CA" sz="2400" dirty="0"/>
              <a:t>S</a:t>
            </a:r>
            <a:r>
              <a:rPr lang="en-CA" sz="2400" dirty="0" smtClean="0"/>
              <a:t>pecialized </a:t>
            </a:r>
            <a:r>
              <a:rPr lang="en-CA" sz="2400" dirty="0"/>
              <a:t>laboratory characterizations </a:t>
            </a:r>
            <a:r>
              <a:rPr lang="en-CA" sz="2400" dirty="0" smtClean="0"/>
              <a:t/>
            </a:r>
            <a:br>
              <a:rPr lang="en-CA" sz="2400" dirty="0" smtClean="0"/>
            </a:br>
            <a:r>
              <a:rPr lang="en-CA" sz="2400" dirty="0" smtClean="0"/>
              <a:t>and quality </a:t>
            </a:r>
            <a:r>
              <a:rPr lang="en-CA" sz="2400" dirty="0"/>
              <a:t>assurance services </a:t>
            </a:r>
            <a:r>
              <a:rPr lang="en-CA" sz="2400" dirty="0" smtClean="0"/>
              <a:t>for: </a:t>
            </a:r>
          </a:p>
          <a:p>
            <a:pPr marL="342900" indent="-342900" eaLnBrk="0" fontAlgn="base" hangingPunct="0">
              <a:lnSpc>
                <a:spcPct val="90000"/>
              </a:lnSpc>
              <a:spcBef>
                <a:spcPts val="1200"/>
              </a:spcBef>
              <a:spcAft>
                <a:spcPts val="600"/>
              </a:spcAft>
              <a:buClr>
                <a:srgbClr val="006699"/>
              </a:buClr>
              <a:buFont typeface="Wingdings" panose="05000000000000000000" pitchFamily="2" charset="2"/>
              <a:buChar char="§"/>
              <a:defRPr/>
            </a:pPr>
            <a:r>
              <a:rPr lang="en-CA" sz="2400" dirty="0" smtClean="0"/>
              <a:t>Oil </a:t>
            </a:r>
            <a:r>
              <a:rPr lang="en-CA" sz="2400" dirty="0"/>
              <a:t>and </a:t>
            </a:r>
            <a:r>
              <a:rPr lang="en-CA" sz="2400" dirty="0" smtClean="0"/>
              <a:t>gas </a:t>
            </a:r>
            <a:endParaRPr lang="en-CA" sz="2400" dirty="0"/>
          </a:p>
          <a:p>
            <a:pPr marL="342900" indent="-342900" eaLnBrk="0" fontAlgn="base" hangingPunct="0">
              <a:lnSpc>
                <a:spcPct val="90000"/>
              </a:lnSpc>
              <a:spcBef>
                <a:spcPts val="1200"/>
              </a:spcBef>
              <a:spcAft>
                <a:spcPts val="600"/>
              </a:spcAft>
              <a:buClr>
                <a:srgbClr val="006699"/>
              </a:buClr>
              <a:buFont typeface="Wingdings" panose="05000000000000000000" pitchFamily="2" charset="2"/>
              <a:buChar char="§"/>
              <a:defRPr/>
            </a:pPr>
            <a:r>
              <a:rPr lang="en-CA" sz="2400" dirty="0"/>
              <a:t>R</a:t>
            </a:r>
            <a:r>
              <a:rPr lang="en-CA" sz="2400" dirty="0" smtClean="0"/>
              <a:t>efining</a:t>
            </a:r>
            <a:endParaRPr lang="en-CA" sz="2400" dirty="0"/>
          </a:p>
          <a:p>
            <a:pPr marL="342900" indent="-342900" eaLnBrk="0" fontAlgn="base" hangingPunct="0">
              <a:lnSpc>
                <a:spcPct val="90000"/>
              </a:lnSpc>
              <a:spcBef>
                <a:spcPts val="1200"/>
              </a:spcBef>
              <a:spcAft>
                <a:spcPts val="1800"/>
              </a:spcAft>
              <a:buClr>
                <a:srgbClr val="006699"/>
              </a:buClr>
              <a:buFont typeface="Wingdings" panose="05000000000000000000" pitchFamily="2" charset="2"/>
              <a:buChar char="§"/>
              <a:defRPr/>
            </a:pPr>
            <a:r>
              <a:rPr lang="en-CA" sz="2400" dirty="0" smtClean="0"/>
              <a:t>Renewable </a:t>
            </a:r>
            <a:r>
              <a:rPr lang="en-CA" sz="2400" dirty="0"/>
              <a:t>fuels </a:t>
            </a:r>
          </a:p>
          <a:p>
            <a:pPr>
              <a:spcAft>
                <a:spcPts val="1200"/>
              </a:spcAft>
            </a:pPr>
            <a:r>
              <a:rPr lang="en-CA" sz="2400" dirty="0"/>
              <a:t>Full-service, nationally recognized laboratory’s capabilities cover </a:t>
            </a:r>
            <a:r>
              <a:rPr lang="en-CA" sz="2400" dirty="0" smtClean="0"/>
              <a:t>full </a:t>
            </a:r>
            <a:r>
              <a:rPr lang="en-CA" sz="2400" dirty="0"/>
              <a:t>range of characterizations, from liquid petroleum gas to refined products and crude oil assays to </a:t>
            </a:r>
            <a:r>
              <a:rPr lang="en-CA" sz="2400" dirty="0" smtClean="0"/>
              <a:t>bitumen. </a:t>
            </a:r>
            <a:endParaRPr lang="en-CA" sz="2400" dirty="0"/>
          </a:p>
          <a:p>
            <a:pPr>
              <a:spcAft>
                <a:spcPts val="1200"/>
              </a:spcAft>
            </a:pPr>
            <a:r>
              <a:rPr lang="en-CA" sz="2400" dirty="0"/>
              <a:t>The laboratory maintains ISO 17025 accreditation through </a:t>
            </a:r>
            <a:r>
              <a:rPr lang="en-CA" sz="2400" dirty="0" smtClean="0"/>
              <a:t>Standards </a:t>
            </a:r>
            <a:r>
              <a:rPr lang="en-CA" sz="2400" dirty="0"/>
              <a:t>Council of Canada.</a:t>
            </a:r>
          </a:p>
          <a:p>
            <a:pPr marL="342900" indent="-342900" eaLnBrk="0" fontAlgn="base" hangingPunct="0">
              <a:lnSpc>
                <a:spcPct val="90000"/>
              </a:lnSpc>
              <a:spcBef>
                <a:spcPts val="1200"/>
              </a:spcBef>
              <a:spcAft>
                <a:spcPts val="600"/>
              </a:spcAft>
              <a:buClr>
                <a:srgbClr val="006699"/>
              </a:buClr>
              <a:buFont typeface="Wingdings" panose="05000000000000000000" pitchFamily="2" charset="2"/>
              <a:buChar char="§"/>
              <a:defRPr/>
            </a:pPr>
            <a:endParaRPr lang="en-CA" sz="2400" dirty="0"/>
          </a:p>
        </p:txBody>
      </p:sp>
      <p:pic>
        <p:nvPicPr>
          <p:cNvPr id="7" name="Picture 2" descr="V:\CAMERON\2012\Heavy_oil-2012-314_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844824"/>
            <a:ext cx="281491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66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323528" y="1556792"/>
            <a:ext cx="7776864" cy="4968552"/>
          </a:xfrm>
        </p:spPr>
        <p:txBody>
          <a:bodyPr/>
          <a:lstStyle/>
          <a:p>
            <a:pPr marL="0" indent="0">
              <a:buClr>
                <a:schemeClr val="accent1"/>
              </a:buClr>
              <a:buNone/>
            </a:pPr>
            <a:r>
              <a:rPr lang="en-CA" sz="2800" dirty="0" smtClean="0">
                <a:latin typeface="+mn-lt"/>
              </a:rPr>
              <a:t>Alberta Metal Fab Innovation Program (AMFI)</a:t>
            </a:r>
            <a:endParaRPr lang="en-CA" sz="2800" dirty="0">
              <a:latin typeface="+mn-lt"/>
            </a:endParaRPr>
          </a:p>
          <a:p>
            <a:pPr>
              <a:buClr>
                <a:schemeClr val="accent1"/>
              </a:buClr>
            </a:pPr>
            <a:r>
              <a:rPr lang="en-CA" sz="2000" dirty="0">
                <a:latin typeface="+mn-lt"/>
              </a:rPr>
              <a:t>Professional development program to enhance understanding of modern fabrication technologies through hands-on demonstrations.</a:t>
            </a:r>
          </a:p>
          <a:p>
            <a:pPr marL="0" indent="0">
              <a:buClr>
                <a:schemeClr val="accent1"/>
              </a:buClr>
              <a:buNone/>
            </a:pPr>
            <a:r>
              <a:rPr lang="en-CA" sz="2800" dirty="0">
                <a:latin typeface="+mn-lt"/>
              </a:rPr>
              <a:t>Materials and Reliability in Oil Sands (MARIOS)</a:t>
            </a:r>
          </a:p>
          <a:p>
            <a:pPr>
              <a:buClr>
                <a:schemeClr val="accent1"/>
              </a:buClr>
            </a:pPr>
            <a:r>
              <a:rPr lang="en-CA" sz="2000" dirty="0">
                <a:latin typeface="+mn-lt"/>
              </a:rPr>
              <a:t>Develops knowledge and validates technologies to significantly reduce downtime, and improve operational reliability and productivity in the oil sands industry</a:t>
            </a:r>
            <a:r>
              <a:rPr lang="en-CA" sz="2000" dirty="0" smtClean="0">
                <a:latin typeface="+mn-lt"/>
              </a:rPr>
              <a:t>.</a:t>
            </a:r>
            <a:endParaRPr lang="en-CA" sz="3200" dirty="0" smtClean="0">
              <a:latin typeface="+mn-lt"/>
            </a:endParaRPr>
          </a:p>
          <a:p>
            <a:pPr marL="0" indent="0">
              <a:buClr>
                <a:schemeClr val="accent1"/>
              </a:buClr>
              <a:buNone/>
            </a:pPr>
            <a:r>
              <a:rPr lang="en-CA" sz="2800" dirty="0" smtClean="0">
                <a:latin typeface="+mn-lt"/>
              </a:rPr>
              <a:t>Pipeline </a:t>
            </a:r>
            <a:r>
              <a:rPr lang="en-CA" sz="2800" dirty="0">
                <a:latin typeface="+mn-lt"/>
              </a:rPr>
              <a:t>Integrity and Corrosion Management (</a:t>
            </a:r>
            <a:r>
              <a:rPr lang="en-CA" sz="2800" dirty="0" err="1">
                <a:latin typeface="+mn-lt"/>
              </a:rPr>
              <a:t>PICoM</a:t>
            </a:r>
            <a:r>
              <a:rPr lang="en-CA" sz="2800" dirty="0" smtClean="0">
                <a:latin typeface="+mn-lt"/>
              </a:rPr>
              <a:t>)</a:t>
            </a:r>
          </a:p>
          <a:p>
            <a:pPr>
              <a:buClr>
                <a:schemeClr val="accent1"/>
              </a:buClr>
            </a:pPr>
            <a:r>
              <a:rPr lang="en-CA" sz="2000" dirty="0">
                <a:latin typeface="+mn-lt"/>
              </a:rPr>
              <a:t>Evaluates and improves corrosion monitoring methods for midstream and downstream petroleum operations. </a:t>
            </a:r>
            <a:endParaRPr lang="en-US" sz="2000" dirty="0">
              <a:latin typeface="+mn-lt"/>
            </a:endParaRPr>
          </a:p>
        </p:txBody>
      </p:sp>
      <p:sp>
        <p:nvSpPr>
          <p:cNvPr id="9218" name="Title 1"/>
          <p:cNvSpPr>
            <a:spLocks noGrp="1"/>
          </p:cNvSpPr>
          <p:nvPr>
            <p:ph type="title"/>
          </p:nvPr>
        </p:nvSpPr>
        <p:spPr/>
        <p:txBody>
          <a:bodyPr/>
          <a:lstStyle/>
          <a:p>
            <a:r>
              <a:rPr lang="en-US" altLang="en-US" dirty="0" smtClean="0">
                <a:latin typeface="Calibri" panose="020F0502020204030204" pitchFamily="34" charset="0"/>
              </a:rPr>
              <a:t>Oil &amp; Gas related consortia</a:t>
            </a:r>
          </a:p>
        </p:txBody>
      </p:sp>
      <p:sp>
        <p:nvSpPr>
          <p:cNvPr id="5" name="Slide Number Placeholder 7"/>
          <p:cNvSpPr txBox="1">
            <a:spLocks/>
          </p:cNvSpPr>
          <p:nvPr/>
        </p:nvSpPr>
        <p:spPr>
          <a:xfrm>
            <a:off x="8449056" y="6605626"/>
            <a:ext cx="694943" cy="252374"/>
          </a:xfrm>
          <a:prstGeom prst="rect">
            <a:avLst/>
          </a:prstGeom>
        </p:spPr>
        <p:txBody>
          <a:bodyPr/>
          <a:ls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100" smtClean="0">
                <a:solidFill>
                  <a:prstClr val="black"/>
                </a:solidFill>
              </a:rPr>
              <a:t>Page </a:t>
            </a:r>
            <a:fld id="{ADF36422-3431-446E-88B0-B1DFED315009}" type="slidenum">
              <a:rPr lang="en-US" sz="1100" smtClean="0">
                <a:solidFill>
                  <a:prstClr val="black"/>
                </a:solidFill>
              </a:rPr>
              <a:pPr algn="r"/>
              <a:t>16</a:t>
            </a:fld>
            <a:endParaRPr lang="en-US" sz="1100" dirty="0">
              <a:solidFill>
                <a:prstClr val="black"/>
              </a:solidFill>
            </a:endParaRPr>
          </a:p>
        </p:txBody>
      </p:sp>
    </p:spTree>
    <p:extLst>
      <p:ext uri="{BB962C8B-B14F-4D97-AF65-F5344CB8AC3E}">
        <p14:creationId xmlns:p14="http://schemas.microsoft.com/office/powerpoint/2010/main" val="2234254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57200" y="1628800"/>
            <a:ext cx="7643192" cy="4355976"/>
          </a:xfrm>
        </p:spPr>
        <p:txBody>
          <a:bodyPr/>
          <a:lstStyle/>
          <a:p>
            <a:pPr marL="514350" indent="-457200">
              <a:buClr>
                <a:schemeClr val="tx2"/>
              </a:buClr>
            </a:pPr>
            <a:r>
              <a:rPr lang="en-CA" sz="3200" dirty="0">
                <a:latin typeface="+mn-lt"/>
              </a:rPr>
              <a:t>Environmental monitoring</a:t>
            </a:r>
          </a:p>
          <a:p>
            <a:pPr marL="514350" indent="-457200">
              <a:buClr>
                <a:schemeClr val="tx2"/>
              </a:buClr>
            </a:pPr>
            <a:r>
              <a:rPr lang="en-CA" sz="3200" dirty="0">
                <a:latin typeface="+mn-lt"/>
              </a:rPr>
              <a:t>Environmental management</a:t>
            </a:r>
          </a:p>
          <a:p>
            <a:pPr marL="514350" indent="-457200">
              <a:buClr>
                <a:schemeClr val="tx2"/>
              </a:buClr>
            </a:pPr>
            <a:r>
              <a:rPr lang="en-CA" sz="3200" dirty="0">
                <a:latin typeface="+mn-lt"/>
              </a:rPr>
              <a:t>Climate change solutions</a:t>
            </a:r>
          </a:p>
          <a:p>
            <a:pPr marL="0" indent="0">
              <a:buClrTx/>
              <a:buNone/>
            </a:pPr>
            <a:endParaRPr lang="en-US" sz="3200" dirty="0">
              <a:latin typeface="+mn-lt"/>
            </a:endParaRPr>
          </a:p>
        </p:txBody>
      </p:sp>
      <p:sp>
        <p:nvSpPr>
          <p:cNvPr id="9218" name="Title 1"/>
          <p:cNvSpPr>
            <a:spLocks noGrp="1"/>
          </p:cNvSpPr>
          <p:nvPr>
            <p:ph type="title"/>
          </p:nvPr>
        </p:nvSpPr>
        <p:spPr/>
        <p:txBody>
          <a:bodyPr/>
          <a:lstStyle/>
          <a:p>
            <a:r>
              <a:rPr lang="en-US" altLang="en-US" dirty="0" smtClean="0">
                <a:latin typeface="Calibri" panose="020F0502020204030204" pitchFamily="34" charset="0"/>
              </a:rPr>
              <a:t>Environment</a:t>
            </a:r>
          </a:p>
        </p:txBody>
      </p:sp>
      <p:sp>
        <p:nvSpPr>
          <p:cNvPr id="5" name="Slide Number Placeholder 7"/>
          <p:cNvSpPr txBox="1">
            <a:spLocks/>
          </p:cNvSpPr>
          <p:nvPr/>
        </p:nvSpPr>
        <p:spPr>
          <a:xfrm>
            <a:off x="8449056" y="6605626"/>
            <a:ext cx="694943" cy="252374"/>
          </a:xfrm>
          <a:prstGeom prst="rect">
            <a:avLst/>
          </a:prstGeom>
        </p:spPr>
        <p:txBody>
          <a:bodyPr/>
          <a:ls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100" smtClean="0">
                <a:solidFill>
                  <a:prstClr val="black"/>
                </a:solidFill>
              </a:rPr>
              <a:t>Page </a:t>
            </a:r>
            <a:fld id="{ADF36422-3431-446E-88B0-B1DFED315009}" type="slidenum">
              <a:rPr lang="en-US" sz="1100" smtClean="0">
                <a:solidFill>
                  <a:prstClr val="black"/>
                </a:solidFill>
              </a:rPr>
              <a:pPr algn="r"/>
              <a:t>17</a:t>
            </a:fld>
            <a:endParaRPr lang="en-US" sz="1100" dirty="0">
              <a:solidFill>
                <a:prstClr val="black"/>
              </a:solidFill>
            </a:endParaRPr>
          </a:p>
        </p:txBody>
      </p:sp>
      <p:pic>
        <p:nvPicPr>
          <p:cNvPr id="6" name="Picture 2" descr="https://aemera.blob.core.windows.net/media/1012/lake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4800600"/>
            <a:ext cx="8177733" cy="190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088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0648"/>
            <a:ext cx="8153400" cy="1143000"/>
          </a:xfrm>
        </p:spPr>
        <p:txBody>
          <a:bodyPr/>
          <a:lstStyle/>
          <a:p>
            <a:r>
              <a:rPr lang="en-CA" sz="3400" dirty="0" smtClean="0">
                <a:latin typeface="+mn-lt"/>
              </a:rPr>
              <a:t>Innovations in Environmental Monitoring</a:t>
            </a:r>
            <a:endParaRPr lang="en-CA" sz="3400" dirty="0">
              <a:latin typeface="+mn-lt"/>
            </a:endParaRPr>
          </a:p>
        </p:txBody>
      </p:sp>
      <p:sp>
        <p:nvSpPr>
          <p:cNvPr id="3" name="Content Placeholder 2"/>
          <p:cNvSpPr>
            <a:spLocks noGrp="1"/>
          </p:cNvSpPr>
          <p:nvPr>
            <p:ph idx="1"/>
          </p:nvPr>
        </p:nvSpPr>
        <p:spPr>
          <a:xfrm>
            <a:off x="323528" y="1484784"/>
            <a:ext cx="6347048" cy="4525963"/>
          </a:xfrm>
        </p:spPr>
        <p:txBody>
          <a:bodyPr/>
          <a:lstStyle/>
          <a:p>
            <a:pPr>
              <a:buClr>
                <a:schemeClr val="accent1"/>
              </a:buClr>
            </a:pPr>
            <a:r>
              <a:rPr lang="en-US" sz="2400" dirty="0" smtClean="0"/>
              <a:t>Support AEMERA priorities, bringing together resources of innovation system</a:t>
            </a:r>
            <a:endParaRPr lang="en-US" sz="2400" dirty="0"/>
          </a:p>
          <a:p>
            <a:pPr>
              <a:buClr>
                <a:schemeClr val="accent1"/>
              </a:buClr>
            </a:pPr>
            <a:r>
              <a:rPr lang="en-CA" sz="2400" dirty="0" smtClean="0"/>
              <a:t>Data collection</a:t>
            </a:r>
          </a:p>
          <a:p>
            <a:pPr marL="627063" lvl="1">
              <a:buClr>
                <a:schemeClr val="accent1"/>
              </a:buClr>
            </a:pPr>
            <a:r>
              <a:rPr lang="en-CA" sz="2000" dirty="0" smtClean="0">
                <a:solidFill>
                  <a:schemeClr val="tx1"/>
                </a:solidFill>
              </a:rPr>
              <a:t>Alberta Biodiversity Monitoring Institute (ABMI)</a:t>
            </a:r>
          </a:p>
          <a:p>
            <a:pPr>
              <a:buClr>
                <a:schemeClr val="accent1"/>
              </a:buClr>
            </a:pPr>
            <a:r>
              <a:rPr lang="en-CA" sz="2400" dirty="0" smtClean="0"/>
              <a:t>Technology de-risking</a:t>
            </a:r>
          </a:p>
          <a:p>
            <a:pPr marL="627063" lvl="1">
              <a:buClr>
                <a:schemeClr val="accent1"/>
              </a:buClr>
            </a:pPr>
            <a:r>
              <a:rPr lang="en-CA" sz="2000" dirty="0" smtClean="0">
                <a:solidFill>
                  <a:schemeClr val="tx1"/>
                </a:solidFill>
              </a:rPr>
              <a:t>Pipeline monitoring and leak detection</a:t>
            </a:r>
          </a:p>
          <a:p>
            <a:pPr marL="627063" lvl="1">
              <a:buClr>
                <a:schemeClr val="accent1"/>
              </a:buClr>
            </a:pPr>
            <a:r>
              <a:rPr lang="en-CA" sz="2000" dirty="0" smtClean="0">
                <a:solidFill>
                  <a:schemeClr val="tx1"/>
                </a:solidFill>
              </a:rPr>
              <a:t>CCUS Monitoring</a:t>
            </a:r>
          </a:p>
          <a:p>
            <a:pPr>
              <a:buClr>
                <a:schemeClr val="accent1"/>
              </a:buClr>
            </a:pPr>
            <a:r>
              <a:rPr lang="en-CA" sz="2400" dirty="0"/>
              <a:t>Systems </a:t>
            </a:r>
            <a:r>
              <a:rPr lang="en-CA" sz="2400" dirty="0" smtClean="0"/>
              <a:t>integration</a:t>
            </a:r>
          </a:p>
          <a:p>
            <a:pPr marL="627063" lvl="1">
              <a:buClr>
                <a:schemeClr val="accent1"/>
              </a:buClr>
            </a:pPr>
            <a:r>
              <a:rPr lang="en-CA" sz="2000" dirty="0" smtClean="0">
                <a:solidFill>
                  <a:schemeClr val="tx1"/>
                </a:solidFill>
              </a:rPr>
              <a:t>Eco-site mapping</a:t>
            </a:r>
            <a:endParaRPr lang="en-CA" sz="2000" dirty="0">
              <a:solidFill>
                <a:schemeClr val="tx1"/>
              </a:solidFill>
            </a:endParaRPr>
          </a:p>
          <a:p>
            <a:pPr>
              <a:buClr>
                <a:schemeClr val="accent1"/>
              </a:buClr>
            </a:pPr>
            <a:r>
              <a:rPr lang="en-CA" sz="2400" dirty="0"/>
              <a:t>Science and </a:t>
            </a:r>
            <a:r>
              <a:rPr lang="en-CA" sz="2400" dirty="0" smtClean="0"/>
              <a:t>analysis</a:t>
            </a:r>
          </a:p>
          <a:p>
            <a:pPr marL="627063" lvl="1">
              <a:buClr>
                <a:schemeClr val="accent1"/>
              </a:buClr>
            </a:pPr>
            <a:r>
              <a:rPr lang="en-CA" sz="2000" dirty="0" smtClean="0">
                <a:solidFill>
                  <a:schemeClr val="tx1"/>
                </a:solidFill>
              </a:rPr>
              <a:t>Advanced environmental analysis</a:t>
            </a:r>
          </a:p>
          <a:p>
            <a:pPr marL="627063" lvl="1">
              <a:buClr>
                <a:schemeClr val="accent1"/>
              </a:buClr>
            </a:pPr>
            <a:r>
              <a:rPr lang="en-CA" sz="2000" dirty="0" err="1" smtClean="0">
                <a:solidFill>
                  <a:schemeClr val="tx1"/>
                </a:solidFill>
              </a:rPr>
              <a:t>Napthenic</a:t>
            </a:r>
            <a:r>
              <a:rPr lang="en-CA" sz="2000" dirty="0" smtClean="0">
                <a:solidFill>
                  <a:schemeClr val="tx1"/>
                </a:solidFill>
              </a:rPr>
              <a:t> acids and oil sands process waters</a:t>
            </a:r>
          </a:p>
          <a:p>
            <a:pPr marL="627063" lvl="1">
              <a:buClr>
                <a:schemeClr val="accent1"/>
              </a:buClr>
            </a:pPr>
            <a:r>
              <a:rPr lang="en-CA" sz="2000" dirty="0" smtClean="0"/>
              <a:t>Faster forest creation</a:t>
            </a:r>
            <a:endParaRPr lang="en-CA" sz="2000" dirty="0" smtClean="0">
              <a:solidFill>
                <a:schemeClr val="tx1"/>
              </a:solidFill>
            </a:endParaRPr>
          </a:p>
          <a:p>
            <a:pPr>
              <a:buClr>
                <a:schemeClr val="accent1"/>
              </a:buClr>
            </a:pPr>
            <a:endParaRPr lang="en-CA" dirty="0"/>
          </a:p>
        </p:txBody>
      </p:sp>
      <p:pic>
        <p:nvPicPr>
          <p:cNvPr id="1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0204" y="1484784"/>
            <a:ext cx="1928220" cy="1498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M:\images\Photos2012\Environmental Monitoring\Water Photos\seep sampl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5365" y="4653136"/>
            <a:ext cx="1913059" cy="1465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Lst>
          </a:blip>
          <a:srcRect l="9247" t="30067" r="42913" b="27852"/>
          <a:stretch>
            <a:fillRect/>
          </a:stretch>
        </p:blipFill>
        <p:spPr bwMode="auto">
          <a:xfrm>
            <a:off x="6475365" y="3102924"/>
            <a:ext cx="1913059" cy="1406196"/>
          </a:xfrm>
          <a:prstGeom prst="rect">
            <a:avLst/>
          </a:prstGeom>
          <a:noFill/>
          <a:ln w="9525">
            <a:noFill/>
            <a:miter lim="800000"/>
            <a:headEnd/>
            <a:tailEnd/>
          </a:ln>
        </p:spPr>
      </p:pic>
    </p:spTree>
    <p:extLst>
      <p:ext uri="{BB962C8B-B14F-4D97-AF65-F5344CB8AC3E}">
        <p14:creationId xmlns:p14="http://schemas.microsoft.com/office/powerpoint/2010/main" val="36034004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pPr>
              <a:buClr>
                <a:schemeClr val="accent1"/>
              </a:buClr>
            </a:pPr>
            <a:r>
              <a:rPr lang="en-CA" sz="2400" dirty="0">
                <a:solidFill>
                  <a:schemeClr val="tx1"/>
                </a:solidFill>
              </a:rPr>
              <a:t>Ecological conservation</a:t>
            </a:r>
          </a:p>
          <a:p>
            <a:pPr>
              <a:buClr>
                <a:schemeClr val="accent1"/>
              </a:buClr>
            </a:pPr>
            <a:r>
              <a:rPr lang="en-CA" sz="2400" dirty="0" smtClean="0">
                <a:solidFill>
                  <a:schemeClr val="tx1"/>
                </a:solidFill>
              </a:rPr>
              <a:t>Reclamation and remediation</a:t>
            </a:r>
          </a:p>
          <a:p>
            <a:pPr>
              <a:buClr>
                <a:schemeClr val="accent1"/>
              </a:buClr>
            </a:pPr>
            <a:r>
              <a:rPr lang="en-CA" sz="2400" dirty="0" smtClean="0">
                <a:solidFill>
                  <a:schemeClr val="tx1"/>
                </a:solidFill>
              </a:rPr>
              <a:t>Water management</a:t>
            </a:r>
          </a:p>
          <a:p>
            <a:pPr marL="457200" lvl="1" indent="0">
              <a:buClrTx/>
              <a:buNone/>
            </a:pPr>
            <a:endParaRPr lang="en-CA" dirty="0" smtClean="0">
              <a:solidFill>
                <a:schemeClr val="tx1"/>
              </a:solidFill>
            </a:endParaRPr>
          </a:p>
        </p:txBody>
      </p:sp>
      <p:sp>
        <p:nvSpPr>
          <p:cNvPr id="2" name="Title 1"/>
          <p:cNvSpPr>
            <a:spLocks noGrp="1"/>
          </p:cNvSpPr>
          <p:nvPr>
            <p:ph type="title"/>
          </p:nvPr>
        </p:nvSpPr>
        <p:spPr/>
        <p:txBody>
          <a:bodyPr/>
          <a:lstStyle/>
          <a:p>
            <a:r>
              <a:rPr lang="en-CA" dirty="0">
                <a:latin typeface="+mn-lt"/>
              </a:rPr>
              <a:t>Environmental </a:t>
            </a:r>
            <a:r>
              <a:rPr lang="en-CA" dirty="0" smtClean="0">
                <a:latin typeface="+mn-lt"/>
              </a:rPr>
              <a:t>Management</a:t>
            </a:r>
            <a:endParaRPr lang="en-CA"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4296607"/>
            <a:ext cx="2768902" cy="2076677"/>
          </a:xfrm>
          <a:prstGeom prst="rect">
            <a:avLst/>
          </a:prstGeom>
        </p:spPr>
      </p:pic>
      <p:pic>
        <p:nvPicPr>
          <p:cNvPr id="5" name="Picture 10" descr="C:\JAY\Pictures\NWTAug1204\101NIKON\DSCN02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1628800"/>
            <a:ext cx="2359629" cy="2076677"/>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srcRect/>
          <a:stretch>
            <a:fillRect/>
          </a:stretch>
        </p:blipFill>
        <p:spPr bwMode="auto">
          <a:xfrm>
            <a:off x="4355976" y="4333792"/>
            <a:ext cx="2626589" cy="2060306"/>
          </a:xfrm>
          <a:prstGeom prst="rect">
            <a:avLst/>
          </a:prstGeom>
          <a:noFill/>
          <a:ln w="9525">
            <a:noFill/>
            <a:miter lim="800000"/>
            <a:headEnd/>
            <a:tailEnd/>
          </a:ln>
        </p:spPr>
      </p:pic>
    </p:spTree>
    <p:extLst>
      <p:ext uri="{BB962C8B-B14F-4D97-AF65-F5344CB8AC3E}">
        <p14:creationId xmlns:p14="http://schemas.microsoft.com/office/powerpoint/2010/main" val="10395996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latin typeface="Calibri" panose="020F0502020204030204" pitchFamily="34" charset="0"/>
              </a:rPr>
              <a:t>Alberta’s economic evolution</a:t>
            </a:r>
          </a:p>
        </p:txBody>
      </p:sp>
      <p:sp>
        <p:nvSpPr>
          <p:cNvPr id="5" name="Slide Number Placeholder 7"/>
          <p:cNvSpPr txBox="1">
            <a:spLocks/>
          </p:cNvSpPr>
          <p:nvPr/>
        </p:nvSpPr>
        <p:spPr>
          <a:xfrm>
            <a:off x="8449056" y="6605626"/>
            <a:ext cx="694943" cy="252374"/>
          </a:xfrm>
          <a:prstGeom prst="rect">
            <a:avLst/>
          </a:prstGeom>
        </p:spPr>
        <p:txBody>
          <a:bodyPr/>
          <a:ls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100" smtClean="0">
                <a:solidFill>
                  <a:prstClr val="black"/>
                </a:solidFill>
              </a:rPr>
              <a:t>Page </a:t>
            </a:r>
            <a:fld id="{ADF36422-3431-446E-88B0-B1DFED315009}" type="slidenum">
              <a:rPr lang="en-US" sz="1100" smtClean="0">
                <a:solidFill>
                  <a:prstClr val="black"/>
                </a:solidFill>
              </a:rPr>
              <a:pPr algn="r"/>
              <a:t>2</a:t>
            </a:fld>
            <a:endParaRPr lang="en-US" sz="1100" dirty="0">
              <a:solidFill>
                <a:prstClr val="black"/>
              </a:solidFill>
            </a:endParaRPr>
          </a:p>
        </p:txBody>
      </p:sp>
      <p:grpSp>
        <p:nvGrpSpPr>
          <p:cNvPr id="11" name="Group 10"/>
          <p:cNvGrpSpPr/>
          <p:nvPr/>
        </p:nvGrpSpPr>
        <p:grpSpPr>
          <a:xfrm>
            <a:off x="-540568" y="1844824"/>
            <a:ext cx="9265087" cy="4517282"/>
            <a:chOff x="-304800" y="1600200"/>
            <a:chExt cx="9677400" cy="3977456"/>
          </a:xfrm>
        </p:grpSpPr>
        <p:sp>
          <p:nvSpPr>
            <p:cNvPr id="12" name="Rectangle 11"/>
            <p:cNvSpPr>
              <a:spLocks noChangeArrowheads="1"/>
            </p:cNvSpPr>
            <p:nvPr/>
          </p:nvSpPr>
          <p:spPr bwMode="auto">
            <a:xfrm>
              <a:off x="762000" y="1600200"/>
              <a:ext cx="3886200" cy="822325"/>
            </a:xfrm>
            <a:prstGeom prst="rect">
              <a:avLst/>
            </a:prstGeom>
            <a:noFill/>
            <a:ln w="12700">
              <a:noFill/>
              <a:miter lim="800000"/>
              <a:headEnd/>
              <a:tailEnd/>
            </a:ln>
          </p:spPr>
          <p:txBody>
            <a:bodyPr lIns="90488" tIns="44450" rIns="90488" bIns="4445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1600" dirty="0">
                  <a:solidFill>
                    <a:srgbClr val="005072"/>
                  </a:solidFill>
                </a:rPr>
                <a:t>Economic Diversity: 1985</a:t>
              </a:r>
            </a:p>
            <a:p>
              <a:pPr eaLnBrk="0" hangingPunct="0"/>
              <a:r>
                <a:rPr lang="en-US" sz="1600" b="0" dirty="0">
                  <a:solidFill>
                    <a:srgbClr val="005072"/>
                  </a:solidFill>
                </a:rPr>
                <a:t>Percentage Distribution of GDP</a:t>
              </a:r>
            </a:p>
            <a:p>
              <a:pPr eaLnBrk="0" hangingPunct="0"/>
              <a:r>
                <a:rPr lang="en-US" sz="1600" dirty="0">
                  <a:solidFill>
                    <a:srgbClr val="005072"/>
                  </a:solidFill>
                </a:rPr>
                <a:t>Total GDP: </a:t>
              </a:r>
              <a:r>
                <a:rPr lang="en-US" sz="1600" dirty="0" smtClean="0">
                  <a:solidFill>
                    <a:srgbClr val="005072"/>
                  </a:solidFill>
                </a:rPr>
                <a:t>$67.6 </a:t>
              </a:r>
              <a:r>
                <a:rPr lang="en-US" sz="1600" dirty="0">
                  <a:solidFill>
                    <a:srgbClr val="005072"/>
                  </a:solidFill>
                </a:rPr>
                <a:t>Billion</a:t>
              </a:r>
            </a:p>
          </p:txBody>
        </p:sp>
        <p:sp>
          <p:nvSpPr>
            <p:cNvPr id="13" name="Rectangle 12"/>
            <p:cNvSpPr>
              <a:spLocks noChangeArrowheads="1"/>
            </p:cNvSpPr>
            <p:nvPr/>
          </p:nvSpPr>
          <p:spPr bwMode="auto">
            <a:xfrm>
              <a:off x="609600" y="5334000"/>
              <a:ext cx="7543800" cy="243656"/>
            </a:xfrm>
            <a:prstGeom prst="rect">
              <a:avLst/>
            </a:prstGeom>
            <a:noFill/>
            <a:ln w="12700">
              <a:noFill/>
              <a:miter lim="800000"/>
              <a:headEnd/>
              <a:tailEnd/>
            </a:ln>
          </p:spPr>
          <p:txBody>
            <a:bodyPr wrap="square" lIns="90488" tIns="44450" rIns="90488" bIns="4445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1000" b="0" dirty="0">
                  <a:solidFill>
                    <a:srgbClr val="455560"/>
                  </a:solidFill>
                  <a:cs typeface="Arial" charset="0"/>
                </a:rPr>
                <a:t>Sources:  Statistics Canada, Alberta Treasury Board and Finance and Alberta Innovation and Advanced </a:t>
              </a:r>
              <a:r>
                <a:rPr lang="en-US" sz="1000" b="0" dirty="0" smtClean="0">
                  <a:solidFill>
                    <a:srgbClr val="455560"/>
                  </a:solidFill>
                  <a:cs typeface="Arial" charset="0"/>
                </a:rPr>
                <a:t>Education</a:t>
              </a:r>
              <a:endParaRPr lang="en-US" sz="1000" b="0" dirty="0">
                <a:solidFill>
                  <a:srgbClr val="455560"/>
                </a:solidFill>
                <a:cs typeface="Arial" charset="0"/>
              </a:endParaRPr>
            </a:p>
          </p:txBody>
        </p:sp>
        <p:sp>
          <p:nvSpPr>
            <p:cNvPr id="14" name="Rectangle 13"/>
            <p:cNvSpPr>
              <a:spLocks noChangeArrowheads="1"/>
            </p:cNvSpPr>
            <p:nvPr/>
          </p:nvSpPr>
          <p:spPr bwMode="auto">
            <a:xfrm>
              <a:off x="5105400" y="1600200"/>
              <a:ext cx="4267200" cy="822325"/>
            </a:xfrm>
            <a:prstGeom prst="rect">
              <a:avLst/>
            </a:prstGeom>
            <a:noFill/>
            <a:ln w="12700">
              <a:noFill/>
              <a:miter lim="800000"/>
              <a:headEnd/>
              <a:tailEnd/>
            </a:ln>
          </p:spPr>
          <p:txBody>
            <a:bodyPr lIns="90488" tIns="44450" rIns="90488" bIns="4445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1600" dirty="0">
                  <a:solidFill>
                    <a:srgbClr val="005072"/>
                  </a:solidFill>
                </a:rPr>
                <a:t>Economic </a:t>
              </a:r>
              <a:r>
                <a:rPr lang="en-US" sz="1600" dirty="0" smtClean="0">
                  <a:solidFill>
                    <a:srgbClr val="005072"/>
                  </a:solidFill>
                </a:rPr>
                <a:t>Diversity: 2013</a:t>
              </a:r>
              <a:endParaRPr lang="en-US" sz="1600" dirty="0">
                <a:solidFill>
                  <a:srgbClr val="005072"/>
                </a:solidFill>
              </a:endParaRPr>
            </a:p>
            <a:p>
              <a:pPr eaLnBrk="0" hangingPunct="0"/>
              <a:r>
                <a:rPr lang="en-US" sz="1600" b="0" dirty="0">
                  <a:solidFill>
                    <a:srgbClr val="005072"/>
                  </a:solidFill>
                </a:rPr>
                <a:t>Percentage Distribution of GDP</a:t>
              </a:r>
            </a:p>
            <a:p>
              <a:pPr eaLnBrk="0" hangingPunct="0"/>
              <a:r>
                <a:rPr lang="en-US" sz="1600" dirty="0">
                  <a:solidFill>
                    <a:srgbClr val="005072"/>
                  </a:solidFill>
                </a:rPr>
                <a:t>Total GDP: $338.2 Billion</a:t>
              </a:r>
            </a:p>
          </p:txBody>
        </p:sp>
        <p:pic>
          <p:nvPicPr>
            <p:cNvPr id="15" name="Picture 14"/>
            <p:cNvPicPr>
              <a:picLocks noChangeArrowheads="1"/>
            </p:cNvPicPr>
            <p:nvPr/>
          </p:nvPicPr>
          <p:blipFill>
            <a:blip r:embed="rId3"/>
            <a:srcRect/>
            <a:stretch>
              <a:fillRect/>
            </a:stretch>
          </p:blipFill>
          <p:spPr bwMode="auto">
            <a:xfrm>
              <a:off x="-304800" y="2362200"/>
              <a:ext cx="5809129" cy="2743200"/>
            </a:xfrm>
            <a:prstGeom prst="rect">
              <a:avLst/>
            </a:prstGeom>
            <a:noFill/>
            <a:extLst/>
          </p:spPr>
        </p:pic>
      </p:grpSp>
      <p:graphicFrame>
        <p:nvGraphicFramePr>
          <p:cNvPr id="4" name="Object 3">
            <a:hlinkClick r:id="" action="ppaction://ole?verb=0"/>
          </p:cNvPr>
          <p:cNvGraphicFramePr>
            <a:graphicFrameLocks/>
          </p:cNvGraphicFramePr>
          <p:nvPr>
            <p:extLst>
              <p:ext uri="{D42A27DB-BD31-4B8C-83A1-F6EECF244321}">
                <p14:modId xmlns:p14="http://schemas.microsoft.com/office/powerpoint/2010/main" val="2726067699"/>
              </p:ext>
            </p:extLst>
          </p:nvPr>
        </p:nvGraphicFramePr>
        <p:xfrm>
          <a:off x="3969520" y="2689642"/>
          <a:ext cx="4691817" cy="3187630"/>
        </p:xfrm>
        <a:graphic>
          <a:graphicData uri="http://schemas.openxmlformats.org/presentationml/2006/ole">
            <mc:AlternateContent xmlns:mc="http://schemas.openxmlformats.org/markup-compatibility/2006">
              <mc:Choice xmlns:v="urn:schemas-microsoft-com:vml" Requires="v">
                <p:oleObj spid="_x0000_s1079" name="Worksheet" r:id="rId4" imgW="6067456" imgH="3371760" progId="Excel.Sheet.8">
                  <p:embed/>
                </p:oleObj>
              </mc:Choice>
              <mc:Fallback>
                <p:oleObj name="Worksheet" r:id="rId4" imgW="6067456" imgH="3371760" progId="Excel.Sheet.8">
                  <p:embed/>
                  <p:pic>
                    <p:nvPicPr>
                      <p:cNvPr id="0" name="Objec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9520" y="2689642"/>
                        <a:ext cx="4691817" cy="318763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58943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640"/>
            <a:ext cx="8153400" cy="1143000"/>
          </a:xfrm>
        </p:spPr>
        <p:txBody>
          <a:bodyPr/>
          <a:lstStyle/>
          <a:p>
            <a:r>
              <a:rPr lang="en-CA" dirty="0" smtClean="0">
                <a:latin typeface="+mn-lt"/>
              </a:rPr>
              <a:t>Climate Change Solutions</a:t>
            </a:r>
            <a:endParaRPr lang="en-CA" dirty="0">
              <a:latin typeface="+mn-l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3572" y="1484784"/>
            <a:ext cx="4222844" cy="507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600200"/>
            <a:ext cx="4186808" cy="4525963"/>
          </a:xfrm>
        </p:spPr>
        <p:txBody>
          <a:bodyPr/>
          <a:lstStyle/>
          <a:p>
            <a:pPr>
              <a:buClr>
                <a:schemeClr val="accent1"/>
              </a:buClr>
            </a:pPr>
            <a:r>
              <a:rPr lang="en-CA" dirty="0" smtClean="0">
                <a:latin typeface="+mn-lt"/>
              </a:rPr>
              <a:t>Advancing CO</a:t>
            </a:r>
            <a:r>
              <a:rPr lang="en-CA" baseline="-25000" dirty="0" smtClean="0">
                <a:latin typeface="+mn-lt"/>
              </a:rPr>
              <a:t>2</a:t>
            </a:r>
            <a:r>
              <a:rPr lang="en-CA" dirty="0" smtClean="0">
                <a:latin typeface="+mn-lt"/>
              </a:rPr>
              <a:t> utilization and storage for over 25 years</a:t>
            </a:r>
          </a:p>
          <a:p>
            <a:pPr lvl="1">
              <a:buClr>
                <a:schemeClr val="accent1"/>
              </a:buClr>
            </a:pPr>
            <a:r>
              <a:rPr lang="en-CA" dirty="0" smtClean="0">
                <a:solidFill>
                  <a:schemeClr val="tx1"/>
                </a:solidFill>
                <a:latin typeface="+mn-lt"/>
              </a:rPr>
              <a:t>Characterization</a:t>
            </a:r>
          </a:p>
          <a:p>
            <a:pPr lvl="1">
              <a:buClr>
                <a:schemeClr val="accent1"/>
              </a:buClr>
            </a:pPr>
            <a:r>
              <a:rPr lang="en-CA" dirty="0" smtClean="0">
                <a:solidFill>
                  <a:schemeClr val="tx1"/>
                </a:solidFill>
                <a:latin typeface="+mn-lt"/>
              </a:rPr>
              <a:t>Modelling</a:t>
            </a:r>
          </a:p>
          <a:p>
            <a:pPr lvl="1">
              <a:buClr>
                <a:schemeClr val="accent1"/>
              </a:buClr>
            </a:pPr>
            <a:r>
              <a:rPr lang="en-CA" dirty="0" smtClean="0">
                <a:solidFill>
                  <a:schemeClr val="tx1"/>
                </a:solidFill>
                <a:latin typeface="+mn-lt"/>
              </a:rPr>
              <a:t>Monitoring </a:t>
            </a:r>
          </a:p>
          <a:p>
            <a:pPr marL="0" indent="0">
              <a:buNone/>
            </a:pPr>
            <a:endParaRPr lang="en-CA" dirty="0" smtClean="0">
              <a:latin typeface="+mn-lt"/>
            </a:endParaRPr>
          </a:p>
        </p:txBody>
      </p:sp>
    </p:spTree>
    <p:extLst>
      <p:ext uri="{BB962C8B-B14F-4D97-AF65-F5344CB8AC3E}">
        <p14:creationId xmlns:p14="http://schemas.microsoft.com/office/powerpoint/2010/main" val="5312143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640"/>
            <a:ext cx="8153400" cy="1143000"/>
          </a:xfrm>
        </p:spPr>
        <p:txBody>
          <a:bodyPr/>
          <a:lstStyle/>
          <a:p>
            <a:r>
              <a:rPr lang="en-CA" dirty="0" smtClean="0">
                <a:latin typeface="+mn-lt"/>
              </a:rPr>
              <a:t>Climate Change Solutions</a:t>
            </a:r>
            <a:endParaRPr lang="en-CA" dirty="0">
              <a:latin typeface="+mn-lt"/>
            </a:endParaRPr>
          </a:p>
        </p:txBody>
      </p:sp>
      <p:sp>
        <p:nvSpPr>
          <p:cNvPr id="3" name="Content Placeholder 2"/>
          <p:cNvSpPr>
            <a:spLocks noGrp="1"/>
          </p:cNvSpPr>
          <p:nvPr>
            <p:ph idx="1"/>
          </p:nvPr>
        </p:nvSpPr>
        <p:spPr>
          <a:xfrm>
            <a:off x="457200" y="1447800"/>
            <a:ext cx="8229600" cy="4525963"/>
          </a:xfrm>
        </p:spPr>
        <p:txBody>
          <a:bodyPr/>
          <a:lstStyle/>
          <a:p>
            <a:pPr>
              <a:buClr>
                <a:schemeClr val="accent1"/>
              </a:buClr>
            </a:pPr>
            <a:r>
              <a:rPr lang="en-CA" dirty="0" smtClean="0">
                <a:latin typeface="+mn-lt"/>
              </a:rPr>
              <a:t>Energy </a:t>
            </a:r>
            <a:r>
              <a:rPr lang="en-CA" dirty="0">
                <a:latin typeface="+mn-lt"/>
              </a:rPr>
              <a:t>s</a:t>
            </a:r>
            <a:r>
              <a:rPr lang="en-CA" dirty="0" smtClean="0">
                <a:latin typeface="+mn-lt"/>
              </a:rPr>
              <a:t>ystems </a:t>
            </a:r>
            <a:r>
              <a:rPr lang="en-CA" dirty="0">
                <a:latin typeface="+mn-lt"/>
              </a:rPr>
              <a:t>i</a:t>
            </a:r>
            <a:r>
              <a:rPr lang="en-CA" dirty="0" smtClean="0">
                <a:latin typeface="+mn-lt"/>
              </a:rPr>
              <a:t>ntegration</a:t>
            </a:r>
          </a:p>
          <a:p>
            <a:pPr lvl="1">
              <a:buClr>
                <a:schemeClr val="accent1"/>
              </a:buClr>
            </a:pPr>
            <a:r>
              <a:rPr lang="en-CA" dirty="0" smtClean="0">
                <a:latin typeface="+mn-lt"/>
              </a:rPr>
              <a:t>Energy mapping</a:t>
            </a:r>
          </a:p>
          <a:p>
            <a:pPr lvl="1">
              <a:buClr>
                <a:schemeClr val="accent1"/>
              </a:buClr>
            </a:pPr>
            <a:r>
              <a:rPr lang="en-CA" dirty="0" smtClean="0">
                <a:latin typeface="+mn-lt"/>
              </a:rPr>
              <a:t>Energy storage</a:t>
            </a:r>
          </a:p>
          <a:p>
            <a:pPr lvl="1">
              <a:buClr>
                <a:schemeClr val="accent1"/>
              </a:buClr>
            </a:pPr>
            <a:endParaRPr lang="en-CA" dirty="0">
              <a:latin typeface="+mn-l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pSp>
        <p:nvGrpSpPr>
          <p:cNvPr id="6" name="Group 5"/>
          <p:cNvGrpSpPr/>
          <p:nvPr/>
        </p:nvGrpSpPr>
        <p:grpSpPr>
          <a:xfrm>
            <a:off x="806301" y="3132724"/>
            <a:ext cx="7448330" cy="3595844"/>
            <a:chOff x="457200" y="2211031"/>
            <a:chExt cx="7528488" cy="3634542"/>
          </a:xfrm>
        </p:grpSpPr>
        <p:sp>
          <p:nvSpPr>
            <p:cNvPr id="7" name="Content Placeholder 2"/>
            <p:cNvSpPr txBox="1">
              <a:spLocks/>
            </p:cNvSpPr>
            <p:nvPr/>
          </p:nvSpPr>
          <p:spPr>
            <a:xfrm>
              <a:off x="457200" y="2555120"/>
              <a:ext cx="39624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dirty="0" smtClean="0">
                <a:solidFill>
                  <a:prstClr val="black"/>
                </a:solidFill>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11031"/>
              <a:ext cx="1657130" cy="12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noCrop="1"/>
            </p:cNvPicPr>
            <p:nvPr/>
          </p:nvPicPr>
          <p:blipFill>
            <a:blip r:embed="rId4">
              <a:extLst>
                <a:ext uri="{28A0092B-C50C-407E-A947-70E740481C1C}">
                  <a14:useLocalDpi xmlns:a14="http://schemas.microsoft.com/office/drawing/2010/main" val="0"/>
                </a:ext>
              </a:extLst>
            </a:blip>
            <a:stretch>
              <a:fillRect/>
            </a:stretch>
          </p:blipFill>
          <p:spPr bwMode="auto">
            <a:xfrm>
              <a:off x="1752600" y="4648200"/>
              <a:ext cx="2479829" cy="8901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889" r="3334" b="7544"/>
            <a:stretch/>
          </p:blipFill>
          <p:spPr bwMode="auto">
            <a:xfrm>
              <a:off x="6168242" y="4686014"/>
              <a:ext cx="1817446" cy="115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flipH="1">
              <a:off x="4032006" y="3037495"/>
              <a:ext cx="1846747" cy="1212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TextBox 11"/>
            <p:cNvSpPr txBox="1"/>
            <p:nvPr/>
          </p:nvSpPr>
          <p:spPr>
            <a:xfrm>
              <a:off x="5311796" y="3879749"/>
              <a:ext cx="1546204" cy="400110"/>
            </a:xfrm>
            <a:prstGeom prst="rect">
              <a:avLst/>
            </a:prstGeom>
            <a:noFill/>
            <a:effectLst/>
          </p:spPr>
          <p:txBody>
            <a:bodyPr wrap="square" rtlCol="0">
              <a:spAutoFit/>
            </a:bodyPr>
            <a:lstStyle/>
            <a:p>
              <a:r>
                <a:rPr lang="en-CA" sz="2000" b="1" dirty="0">
                  <a:solidFill>
                    <a:srgbClr val="FF9900"/>
                  </a:solidFill>
                  <a:effectLst>
                    <a:innerShdw blurRad="114300">
                      <a:prstClr val="black"/>
                    </a:innerShdw>
                  </a:effectLst>
                </a:rPr>
                <a:t>5</a:t>
              </a:r>
              <a:r>
                <a:rPr lang="en-CA" sz="2000" b="1" dirty="0" smtClean="0">
                  <a:solidFill>
                    <a:srgbClr val="FF9900"/>
                  </a:solidFill>
                  <a:effectLst>
                    <a:innerShdw blurRad="114300">
                      <a:prstClr val="black"/>
                    </a:innerShdw>
                  </a:effectLst>
                </a:rPr>
                <a:t>0⁰ C Heat</a:t>
              </a:r>
              <a:endParaRPr lang="en-CA" sz="2000" b="1" dirty="0">
                <a:solidFill>
                  <a:srgbClr val="FF9900"/>
                </a:solidFill>
                <a:effectLst>
                  <a:innerShdw blurRad="114300">
                    <a:prstClr val="black"/>
                  </a:innerShdw>
                </a:effectLst>
              </a:endParaRPr>
            </a:p>
          </p:txBody>
        </p:sp>
        <p:sp>
          <p:nvSpPr>
            <p:cNvPr id="13" name="Right Arrow 12"/>
            <p:cNvSpPr/>
            <p:nvPr/>
          </p:nvSpPr>
          <p:spPr>
            <a:xfrm rot="16200000" flipH="1">
              <a:off x="6481733" y="3816401"/>
              <a:ext cx="812619" cy="499859"/>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TextBox 13"/>
            <p:cNvSpPr txBox="1"/>
            <p:nvPr/>
          </p:nvSpPr>
          <p:spPr>
            <a:xfrm>
              <a:off x="4481514" y="2693875"/>
              <a:ext cx="1095375" cy="400110"/>
            </a:xfrm>
            <a:prstGeom prst="rect">
              <a:avLst/>
            </a:prstGeom>
            <a:noFill/>
            <a:effectLst/>
          </p:spPr>
          <p:txBody>
            <a:bodyPr wrap="square" rtlCol="0">
              <a:spAutoFit/>
            </a:bodyPr>
            <a:lstStyle/>
            <a:p>
              <a:r>
                <a:rPr lang="en-CA" sz="2000" b="1" dirty="0" smtClean="0">
                  <a:solidFill>
                    <a:srgbClr val="FF0000"/>
                  </a:solidFill>
                  <a:effectLst>
                    <a:innerShdw blurRad="114300">
                      <a:prstClr val="black"/>
                    </a:innerShdw>
                  </a:effectLst>
                </a:rPr>
                <a:t>200⁰ </a:t>
              </a:r>
              <a:r>
                <a:rPr lang="en-CA" sz="2000" b="1" dirty="0">
                  <a:solidFill>
                    <a:srgbClr val="FF0000"/>
                  </a:solidFill>
                  <a:effectLst>
                    <a:innerShdw blurRad="114300">
                      <a:prstClr val="black"/>
                    </a:innerShdw>
                  </a:effectLst>
                </a:rPr>
                <a:t>C</a:t>
              </a:r>
            </a:p>
          </p:txBody>
        </p:sp>
        <p:sp>
          <p:nvSpPr>
            <p:cNvPr id="15" name="Right Arrow 14"/>
            <p:cNvSpPr/>
            <p:nvPr/>
          </p:nvSpPr>
          <p:spPr>
            <a:xfrm rot="19203400" flipH="1">
              <a:off x="4021096" y="4018586"/>
              <a:ext cx="2130508" cy="150777"/>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16" name="Picture 2" descr="C:\Documents and Settings\Ordorica\Local Settings\Temporary Internet Files\Content.IE5\6TCFAPSX\MC91021703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3352573"/>
              <a:ext cx="755562" cy="755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a:stCxn id="16" idx="3"/>
            </p:cNvCxnSpPr>
            <p:nvPr/>
          </p:nvCxnSpPr>
          <p:spPr>
            <a:xfrm flipV="1">
              <a:off x="1365162" y="3224242"/>
              <a:ext cx="1030822" cy="506113"/>
            </a:xfrm>
            <a:prstGeom prst="straightConnector1">
              <a:avLst/>
            </a:prstGeom>
            <a:ln w="41275">
              <a:solidFill>
                <a:srgbClr val="E8BC00"/>
              </a:solidFill>
              <a:prstDash val="dash"/>
              <a:tailEnd type="triangle" w="lg"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3"/>
            </p:cNvCxnSpPr>
            <p:nvPr/>
          </p:nvCxnSpPr>
          <p:spPr>
            <a:xfrm>
              <a:off x="1365164" y="3730355"/>
              <a:ext cx="671799" cy="849423"/>
            </a:xfrm>
            <a:prstGeom prst="straightConnector1">
              <a:avLst/>
            </a:prstGeom>
            <a:ln w="41275">
              <a:solidFill>
                <a:srgbClr val="E8BC00"/>
              </a:solidFill>
              <a:prstDash val="dash"/>
              <a:tailEnd type="triangle" w="lg"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3"/>
            </p:cNvCxnSpPr>
            <p:nvPr/>
          </p:nvCxnSpPr>
          <p:spPr>
            <a:xfrm>
              <a:off x="1365164" y="3730355"/>
              <a:ext cx="4378853" cy="680644"/>
            </a:xfrm>
            <a:prstGeom prst="straightConnector1">
              <a:avLst/>
            </a:prstGeom>
            <a:ln w="41275">
              <a:solidFill>
                <a:srgbClr val="E8BC00"/>
              </a:solidFill>
              <a:prstDash val="dash"/>
              <a:tailEnd type="triangle" w="lg" len="lg"/>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8402" y="2257375"/>
              <a:ext cx="1552575" cy="127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342564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0648"/>
            <a:ext cx="8153400" cy="1143000"/>
          </a:xfrm>
        </p:spPr>
        <p:txBody>
          <a:bodyPr/>
          <a:lstStyle/>
          <a:p>
            <a:r>
              <a:rPr lang="en-CA" dirty="0" smtClean="0">
                <a:latin typeface="+mn-lt"/>
              </a:rPr>
              <a:t>Climate Change </a:t>
            </a:r>
            <a:r>
              <a:rPr lang="en-CA" dirty="0">
                <a:latin typeface="+mn-lt"/>
              </a:rPr>
              <a:t>S</a:t>
            </a:r>
            <a:r>
              <a:rPr lang="en-CA" dirty="0" smtClean="0">
                <a:latin typeface="+mn-lt"/>
              </a:rPr>
              <a:t>olutions</a:t>
            </a:r>
            <a:endParaRPr lang="en-CA" dirty="0">
              <a:latin typeface="+mn-lt"/>
            </a:endParaRPr>
          </a:p>
        </p:txBody>
      </p:sp>
      <p:sp>
        <p:nvSpPr>
          <p:cNvPr id="3" name="Content Placeholder 2"/>
          <p:cNvSpPr>
            <a:spLocks noGrp="1"/>
          </p:cNvSpPr>
          <p:nvPr>
            <p:ph idx="1"/>
          </p:nvPr>
        </p:nvSpPr>
        <p:spPr>
          <a:xfrm>
            <a:off x="457200" y="1447800"/>
            <a:ext cx="8229600" cy="4525963"/>
          </a:xfrm>
        </p:spPr>
        <p:txBody>
          <a:bodyPr/>
          <a:lstStyle/>
          <a:p>
            <a:pPr>
              <a:buClr>
                <a:schemeClr val="accent1"/>
              </a:buClr>
            </a:pPr>
            <a:r>
              <a:rPr lang="en-CA" dirty="0" smtClean="0">
                <a:latin typeface="+mn-lt"/>
              </a:rPr>
              <a:t>Carbon conversion</a:t>
            </a:r>
          </a:p>
          <a:p>
            <a:pPr lvl="1">
              <a:buClr>
                <a:schemeClr val="accent1"/>
              </a:buClr>
            </a:pPr>
            <a:r>
              <a:rPr lang="en-CA" dirty="0" smtClean="0">
                <a:latin typeface="+mn-lt"/>
              </a:rPr>
              <a:t>Chemical looping </a:t>
            </a:r>
            <a:r>
              <a:rPr lang="en-CA" dirty="0">
                <a:latin typeface="+mn-lt"/>
              </a:rPr>
              <a:t>c</a:t>
            </a:r>
            <a:r>
              <a:rPr lang="en-CA" dirty="0" smtClean="0">
                <a:latin typeface="+mn-lt"/>
              </a:rPr>
              <a:t>ombustion for CO</a:t>
            </a:r>
            <a:r>
              <a:rPr lang="en-CA" baseline="-25000" dirty="0" smtClean="0">
                <a:latin typeface="+mn-lt"/>
              </a:rPr>
              <a:t>2</a:t>
            </a:r>
            <a:r>
              <a:rPr lang="en-CA" dirty="0" smtClean="0">
                <a:latin typeface="+mn-lt"/>
              </a:rPr>
              <a:t> capture</a:t>
            </a:r>
          </a:p>
          <a:p>
            <a:pPr lvl="1">
              <a:buClr>
                <a:schemeClr val="accent1"/>
              </a:buClr>
            </a:pPr>
            <a:r>
              <a:rPr lang="en-CA" dirty="0" smtClean="0">
                <a:latin typeface="+mn-lt"/>
              </a:rPr>
              <a:t>Bio-energy</a:t>
            </a:r>
          </a:p>
          <a:p>
            <a:pPr lvl="1">
              <a:buClr>
                <a:schemeClr val="accent1"/>
              </a:buClr>
            </a:pPr>
            <a:r>
              <a:rPr lang="en-CA" dirty="0" smtClean="0">
                <a:latin typeface="+mn-lt"/>
              </a:rPr>
              <a:t>Methanogenesis in coals</a:t>
            </a:r>
          </a:p>
          <a:p>
            <a:pPr lvl="1">
              <a:buClrTx/>
            </a:pPr>
            <a:endParaRPr lang="en-CA" dirty="0">
              <a:latin typeface="+mn-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762373"/>
            <a:ext cx="31718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781423"/>
            <a:ext cx="361926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6652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57200" y="1412776"/>
            <a:ext cx="7643192" cy="4572000"/>
          </a:xfrm>
        </p:spPr>
        <p:txBody>
          <a:bodyPr/>
          <a:lstStyle/>
          <a:p>
            <a:r>
              <a:rPr lang="en-CA" sz="1800" dirty="0" smtClean="0"/>
              <a:t>Takes holistic “</a:t>
            </a:r>
            <a:r>
              <a:rPr lang="en-CA" sz="1800" b="1" dirty="0" smtClean="0"/>
              <a:t>From seed to final product</a:t>
            </a:r>
            <a:r>
              <a:rPr lang="en-CA" sz="1800" dirty="0" smtClean="0"/>
              <a:t>” approach to helping industry </a:t>
            </a:r>
            <a:r>
              <a:rPr lang="en-CA" sz="1800" dirty="0"/>
              <a:t>design, develop, demonstrate and commercialize new bio-refining processes and </a:t>
            </a:r>
            <a:r>
              <a:rPr lang="en-CA" sz="1800" dirty="0" smtClean="0"/>
              <a:t>value-added products.</a:t>
            </a:r>
          </a:p>
          <a:p>
            <a:r>
              <a:rPr lang="en-CA" sz="1800" dirty="0" smtClean="0"/>
              <a:t>Provides expertise and technologies in biotechnology, biomass </a:t>
            </a:r>
            <a:r>
              <a:rPr lang="en-CA" sz="1800" dirty="0"/>
              <a:t>feedstock </a:t>
            </a:r>
            <a:r>
              <a:rPr lang="en-CA" sz="1800" dirty="0" smtClean="0"/>
              <a:t>development, bio-processing</a:t>
            </a:r>
            <a:r>
              <a:rPr lang="en-CA" sz="1800" dirty="0"/>
              <a:t>, bio-conversion and </a:t>
            </a:r>
            <a:r>
              <a:rPr lang="en-CA" sz="1800" dirty="0" smtClean="0"/>
              <a:t>bio-materials engineering. </a:t>
            </a:r>
          </a:p>
          <a:p>
            <a:r>
              <a:rPr lang="en-CA" sz="1800" dirty="0" smtClean="0"/>
              <a:t>Key </a:t>
            </a:r>
            <a:r>
              <a:rPr lang="en-CA" sz="1800" dirty="0"/>
              <a:t>initiatives </a:t>
            </a:r>
            <a:r>
              <a:rPr lang="en-CA" sz="1800" dirty="0" smtClean="0"/>
              <a:t>AITF supports include:</a:t>
            </a:r>
          </a:p>
          <a:p>
            <a:pPr lvl="1"/>
            <a:r>
              <a:rPr lang="en-CA" sz="1800" dirty="0" smtClean="0"/>
              <a:t>Alberta </a:t>
            </a:r>
            <a:r>
              <a:rPr lang="en-CA" sz="1800" dirty="0"/>
              <a:t>Biomaterials Development </a:t>
            </a:r>
            <a:r>
              <a:rPr lang="en-CA" sz="1800" dirty="0" smtClean="0"/>
              <a:t>Centre (ABDC)</a:t>
            </a:r>
          </a:p>
          <a:p>
            <a:pPr lvl="1"/>
            <a:r>
              <a:rPr lang="en-CA" sz="1800" dirty="0" smtClean="0"/>
              <a:t>Alberta </a:t>
            </a:r>
            <a:r>
              <a:rPr lang="en-CA" sz="1800" dirty="0" err="1"/>
              <a:t>Biochar</a:t>
            </a:r>
            <a:r>
              <a:rPr lang="en-CA" sz="1800" dirty="0"/>
              <a:t> </a:t>
            </a:r>
            <a:r>
              <a:rPr lang="en-CA" sz="1800" dirty="0" smtClean="0"/>
              <a:t>Initiative (ABI)</a:t>
            </a:r>
          </a:p>
          <a:p>
            <a:pPr lvl="1"/>
            <a:r>
              <a:rPr lang="en-CA" sz="1800" dirty="0" smtClean="0"/>
              <a:t>Engineered Composite products lab</a:t>
            </a:r>
          </a:p>
          <a:p>
            <a:pPr lvl="1"/>
            <a:r>
              <a:rPr lang="en-CA" sz="1800" dirty="0" smtClean="0"/>
              <a:t>Cellulose Nanocrystals (CNC) pilot plant</a:t>
            </a:r>
          </a:p>
          <a:p>
            <a:pPr lvl="1"/>
            <a:r>
              <a:rPr lang="en-CA" sz="1800" dirty="0" smtClean="0"/>
              <a:t>Industrial hemp</a:t>
            </a:r>
          </a:p>
          <a:p>
            <a:pPr lvl="1"/>
            <a:r>
              <a:rPr lang="en-CA" sz="1800" dirty="0" smtClean="0"/>
              <a:t>Crop disease detection and mitigation</a:t>
            </a:r>
          </a:p>
          <a:p>
            <a:pPr lvl="1"/>
            <a:endParaRPr lang="en-CA" sz="2000" dirty="0"/>
          </a:p>
          <a:p>
            <a:pPr marL="0" indent="0">
              <a:buNone/>
            </a:pPr>
            <a:endParaRPr lang="en-US" sz="3200" dirty="0">
              <a:latin typeface="+mn-lt"/>
            </a:endParaRPr>
          </a:p>
        </p:txBody>
      </p:sp>
      <p:sp>
        <p:nvSpPr>
          <p:cNvPr id="9218" name="Title 1"/>
          <p:cNvSpPr>
            <a:spLocks noGrp="1"/>
          </p:cNvSpPr>
          <p:nvPr>
            <p:ph type="title"/>
          </p:nvPr>
        </p:nvSpPr>
        <p:spPr/>
        <p:txBody>
          <a:bodyPr/>
          <a:lstStyle/>
          <a:p>
            <a:r>
              <a:rPr lang="en-US" altLang="en-US" dirty="0" smtClean="0">
                <a:latin typeface="Calibri" panose="020F0502020204030204" pitchFamily="34" charset="0"/>
              </a:rPr>
              <a:t>Food &amp; </a:t>
            </a:r>
            <a:r>
              <a:rPr lang="en-US" altLang="en-US" dirty="0" err="1" smtClean="0">
                <a:latin typeface="Calibri" panose="020F0502020204030204" pitchFamily="34" charset="0"/>
              </a:rPr>
              <a:t>Fibre</a:t>
            </a:r>
            <a:endParaRPr lang="en-US" altLang="en-US" dirty="0" smtClean="0">
              <a:latin typeface="Calibri" panose="020F0502020204030204" pitchFamily="34" charset="0"/>
            </a:endParaRPr>
          </a:p>
        </p:txBody>
      </p:sp>
      <p:sp>
        <p:nvSpPr>
          <p:cNvPr id="5" name="Slide Number Placeholder 7"/>
          <p:cNvSpPr txBox="1">
            <a:spLocks/>
          </p:cNvSpPr>
          <p:nvPr/>
        </p:nvSpPr>
        <p:spPr>
          <a:xfrm>
            <a:off x="8449056" y="6605626"/>
            <a:ext cx="694943" cy="252374"/>
          </a:xfrm>
          <a:prstGeom prst="rect">
            <a:avLst/>
          </a:prstGeom>
        </p:spPr>
        <p:txBody>
          <a:bodyPr/>
          <a:ls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100" smtClean="0">
                <a:solidFill>
                  <a:prstClr val="black"/>
                </a:solidFill>
              </a:rPr>
              <a:t>Page </a:t>
            </a:r>
            <a:fld id="{ADF36422-3431-446E-88B0-B1DFED315009}" type="slidenum">
              <a:rPr lang="en-US" sz="1100" smtClean="0">
                <a:solidFill>
                  <a:prstClr val="black"/>
                </a:solidFill>
              </a:rPr>
              <a:pPr algn="r"/>
              <a:t>23</a:t>
            </a:fld>
            <a:endParaRPr lang="en-US" sz="1100" dirty="0">
              <a:solidFill>
                <a:prstClr val="black"/>
              </a:solidFill>
            </a:endParaRPr>
          </a:p>
        </p:txBody>
      </p:sp>
    </p:spTree>
    <p:extLst>
      <p:ext uri="{BB962C8B-B14F-4D97-AF65-F5344CB8AC3E}">
        <p14:creationId xmlns:p14="http://schemas.microsoft.com/office/powerpoint/2010/main" val="179866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57200" y="1412776"/>
            <a:ext cx="7643192" cy="4572000"/>
          </a:xfrm>
        </p:spPr>
        <p:txBody>
          <a:bodyPr/>
          <a:lstStyle/>
          <a:p>
            <a:pPr lvl="0"/>
            <a:r>
              <a:rPr lang="en-CA" sz="1800" b="1" dirty="0" smtClean="0"/>
              <a:t>Biotechnology and genomics.</a:t>
            </a:r>
            <a:r>
              <a:rPr lang="en-CA" sz="1800" b="1" dirty="0"/>
              <a:t> </a:t>
            </a:r>
            <a:r>
              <a:rPr lang="en-CA" sz="1800" dirty="0" smtClean="0"/>
              <a:t>New </a:t>
            </a:r>
            <a:r>
              <a:rPr lang="en-CA" sz="1800" dirty="0"/>
              <a:t>traits discovery and development </a:t>
            </a:r>
            <a:r>
              <a:rPr lang="en-CA" sz="1800" dirty="0" smtClean="0"/>
              <a:t>to enhance </a:t>
            </a:r>
            <a:r>
              <a:rPr lang="en-CA" sz="1800" dirty="0"/>
              <a:t>the productivity and quality of Alberta food, feed and fibre </a:t>
            </a:r>
            <a:r>
              <a:rPr lang="en-CA" sz="1800" dirty="0" smtClean="0"/>
              <a:t>crops. Genomics </a:t>
            </a:r>
            <a:r>
              <a:rPr lang="en-CA" sz="1800" dirty="0"/>
              <a:t>tools to support environmental projects related to monitoring and remediation.</a:t>
            </a:r>
          </a:p>
          <a:p>
            <a:pPr lvl="0"/>
            <a:r>
              <a:rPr lang="en-CA" sz="1800" b="1" dirty="0" smtClean="0"/>
              <a:t>Feedstock development. </a:t>
            </a:r>
            <a:r>
              <a:rPr lang="en-CA" sz="1800" dirty="0" smtClean="0"/>
              <a:t>Working </a:t>
            </a:r>
            <a:r>
              <a:rPr lang="en-CA" sz="1800" dirty="0"/>
              <a:t>in the crop industry, with an emphasis on crops with industrial applications, i.e. hemp and </a:t>
            </a:r>
            <a:r>
              <a:rPr lang="en-CA" sz="1800" dirty="0" smtClean="0"/>
              <a:t>flax</a:t>
            </a:r>
          </a:p>
          <a:p>
            <a:pPr lvl="0"/>
            <a:r>
              <a:rPr lang="en-CA" sz="1800" b="1" dirty="0" smtClean="0"/>
              <a:t>Biomass processing technologies</a:t>
            </a:r>
            <a:r>
              <a:rPr lang="en-CA" sz="1800" dirty="0" smtClean="0"/>
              <a:t>. Developing and </a:t>
            </a:r>
            <a:r>
              <a:rPr lang="en-CA" sz="1800" dirty="0"/>
              <a:t>demonstrating leading-edge technologies for handling and adding value to Alberta bio-fibre resources and resource recovery from agricultural and forest waste materials</a:t>
            </a:r>
            <a:r>
              <a:rPr lang="en-CA" sz="1800" dirty="0" smtClean="0"/>
              <a:t>.</a:t>
            </a:r>
          </a:p>
          <a:p>
            <a:pPr lvl="0"/>
            <a:r>
              <a:rPr lang="en-CA" sz="1800" b="1" dirty="0" smtClean="0"/>
              <a:t>Engineered composite products</a:t>
            </a:r>
            <a:r>
              <a:rPr lang="en-CA" sz="1800" dirty="0" smtClean="0"/>
              <a:t>. Developing new bio-fibre products for emerging markets. Developing, optimizing and demonstrating composite materials, processes and products. </a:t>
            </a:r>
            <a:endParaRPr lang="en-CA" sz="1800" dirty="0"/>
          </a:p>
          <a:p>
            <a:pPr marL="0" indent="0">
              <a:buNone/>
            </a:pPr>
            <a:endParaRPr lang="en-US" sz="3200" dirty="0">
              <a:latin typeface="+mn-lt"/>
            </a:endParaRPr>
          </a:p>
        </p:txBody>
      </p:sp>
      <p:sp>
        <p:nvSpPr>
          <p:cNvPr id="9218" name="Title 1"/>
          <p:cNvSpPr>
            <a:spLocks noGrp="1"/>
          </p:cNvSpPr>
          <p:nvPr>
            <p:ph type="title"/>
          </p:nvPr>
        </p:nvSpPr>
        <p:spPr/>
        <p:txBody>
          <a:bodyPr/>
          <a:lstStyle/>
          <a:p>
            <a:r>
              <a:rPr lang="en-US" altLang="en-US" dirty="0" smtClean="0">
                <a:latin typeface="Calibri" panose="020F0502020204030204" pitchFamily="34" charset="0"/>
              </a:rPr>
              <a:t>Food &amp; </a:t>
            </a:r>
            <a:r>
              <a:rPr lang="en-US" altLang="en-US" dirty="0" err="1" smtClean="0">
                <a:latin typeface="Calibri" panose="020F0502020204030204" pitchFamily="34" charset="0"/>
              </a:rPr>
              <a:t>Fibre</a:t>
            </a:r>
            <a:endParaRPr lang="en-US" altLang="en-US" dirty="0" smtClean="0">
              <a:latin typeface="Calibri" panose="020F0502020204030204" pitchFamily="34" charset="0"/>
            </a:endParaRPr>
          </a:p>
        </p:txBody>
      </p:sp>
      <p:sp>
        <p:nvSpPr>
          <p:cNvPr id="5" name="Slide Number Placeholder 7"/>
          <p:cNvSpPr txBox="1">
            <a:spLocks/>
          </p:cNvSpPr>
          <p:nvPr/>
        </p:nvSpPr>
        <p:spPr>
          <a:xfrm>
            <a:off x="8449056" y="6605626"/>
            <a:ext cx="694943" cy="252374"/>
          </a:xfrm>
          <a:prstGeom prst="rect">
            <a:avLst/>
          </a:prstGeom>
        </p:spPr>
        <p:txBody>
          <a:bodyPr/>
          <a:ls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100" smtClean="0">
                <a:solidFill>
                  <a:prstClr val="black"/>
                </a:solidFill>
              </a:rPr>
              <a:t>Page </a:t>
            </a:r>
            <a:fld id="{ADF36422-3431-446E-88B0-B1DFED315009}" type="slidenum">
              <a:rPr lang="en-US" sz="1100" smtClean="0">
                <a:solidFill>
                  <a:prstClr val="black"/>
                </a:solidFill>
              </a:rPr>
              <a:pPr algn="r"/>
              <a:t>24</a:t>
            </a:fld>
            <a:endParaRPr lang="en-US" sz="1100" dirty="0">
              <a:solidFill>
                <a:prstClr val="black"/>
              </a:solidFill>
            </a:endParaRPr>
          </a:p>
        </p:txBody>
      </p:sp>
    </p:spTree>
    <p:extLst>
      <p:ext uri="{BB962C8B-B14F-4D97-AF65-F5344CB8AC3E}">
        <p14:creationId xmlns:p14="http://schemas.microsoft.com/office/powerpoint/2010/main" val="313940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1083" y="2130425"/>
            <a:ext cx="4803354" cy="1470025"/>
          </a:xfrm>
        </p:spPr>
        <p:txBody>
          <a:bodyPr>
            <a:normAutofit fontScale="90000"/>
          </a:bodyPr>
          <a:lstStyle/>
          <a:p>
            <a:r>
              <a:rPr lang="en-US" dirty="0" smtClean="0"/>
              <a:t>The Canadian Pipeline Technology Collaborative </a:t>
            </a:r>
            <a:br>
              <a:rPr lang="en-US" dirty="0" smtClean="0"/>
            </a:br>
            <a:r>
              <a:rPr lang="en-US" sz="2200" dirty="0" smtClean="0"/>
              <a:t>(</a:t>
            </a:r>
            <a:r>
              <a:rPr lang="en-US" sz="2200" dirty="0" err="1" smtClean="0"/>
              <a:t>www.thecptc.ca</a:t>
            </a:r>
            <a:r>
              <a:rPr lang="en-US" sz="2200" dirty="0" smtClean="0"/>
              <a:t>)</a:t>
            </a:r>
            <a:endParaRPr lang="en-US" sz="2200" dirty="0"/>
          </a:p>
        </p:txBody>
      </p:sp>
    </p:spTree>
    <p:extLst>
      <p:ext uri="{BB962C8B-B14F-4D97-AF65-F5344CB8AC3E}">
        <p14:creationId xmlns:p14="http://schemas.microsoft.com/office/powerpoint/2010/main" val="2218913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57200" y="1593304"/>
            <a:ext cx="7643192" cy="4572000"/>
          </a:xfrm>
        </p:spPr>
        <p:txBody>
          <a:bodyPr/>
          <a:lstStyle/>
          <a:p>
            <a:pPr>
              <a:buClr>
                <a:schemeClr val="accent1"/>
              </a:buClr>
            </a:pPr>
            <a:r>
              <a:rPr lang="en-CA" sz="2800" dirty="0">
                <a:latin typeface="+mn-lt"/>
              </a:rPr>
              <a:t>The </a:t>
            </a:r>
            <a:r>
              <a:rPr lang="en-CA" sz="2800" dirty="0" smtClean="0">
                <a:latin typeface="+mn-lt"/>
              </a:rPr>
              <a:t>CPTC unites </a:t>
            </a:r>
            <a:r>
              <a:rPr lang="en-CA" sz="2800" dirty="0">
                <a:latin typeface="+mn-lt"/>
              </a:rPr>
              <a:t>pipeline operators, researchers, technology providers and supply chain partners to pursue responsible advancement of pipeline operations and technology development.</a:t>
            </a:r>
          </a:p>
          <a:p>
            <a:pPr>
              <a:buClr>
                <a:schemeClr val="accent1"/>
              </a:buClr>
            </a:pPr>
            <a:r>
              <a:rPr lang="en-CA" sz="2800" dirty="0">
                <a:latin typeface="+mn-lt"/>
              </a:rPr>
              <a:t>Hub to align and focus currently distributed resources to improve the reliability and safety of Canadian pipeline operations.</a:t>
            </a:r>
            <a:endParaRPr lang="en-US" sz="2800" dirty="0">
              <a:latin typeface="+mn-lt"/>
            </a:endParaRPr>
          </a:p>
          <a:p>
            <a:pPr>
              <a:buClr>
                <a:schemeClr val="accent1"/>
              </a:buClr>
            </a:pPr>
            <a:r>
              <a:rPr lang="en-CA" sz="2800" dirty="0">
                <a:latin typeface="+mn-lt"/>
              </a:rPr>
              <a:t>C</a:t>
            </a:r>
            <a:r>
              <a:rPr lang="en-CA" sz="2800" dirty="0" smtClean="0">
                <a:latin typeface="+mn-lt"/>
              </a:rPr>
              <a:t>o-founded </a:t>
            </a:r>
            <a:r>
              <a:rPr lang="en-CA" sz="2800" dirty="0">
                <a:latin typeface="+mn-lt"/>
              </a:rPr>
              <a:t>by the Canadian Energy Pipeline Association (CEPA), Canadian Association of Petroleum Producers (CAPP) and </a:t>
            </a:r>
            <a:r>
              <a:rPr lang="en-CA" sz="2800" dirty="0" smtClean="0">
                <a:latin typeface="+mn-lt"/>
              </a:rPr>
              <a:t>AITF.</a:t>
            </a:r>
            <a:endParaRPr lang="en-US" sz="2800" dirty="0">
              <a:latin typeface="+mn-lt"/>
            </a:endParaRPr>
          </a:p>
        </p:txBody>
      </p:sp>
      <p:sp>
        <p:nvSpPr>
          <p:cNvPr id="9218" name="Title 1"/>
          <p:cNvSpPr>
            <a:spLocks noGrp="1"/>
          </p:cNvSpPr>
          <p:nvPr>
            <p:ph type="title"/>
          </p:nvPr>
        </p:nvSpPr>
        <p:spPr/>
        <p:txBody>
          <a:bodyPr/>
          <a:lstStyle/>
          <a:p>
            <a:r>
              <a:rPr lang="en-US" altLang="en-US" sz="2800" dirty="0" smtClean="0">
                <a:latin typeface="+mn-lt"/>
              </a:rPr>
              <a:t>CPTC: </a:t>
            </a:r>
            <a:r>
              <a:rPr lang="en-CA" sz="2800" dirty="0">
                <a:latin typeface="+mn-lt"/>
              </a:rPr>
              <a:t>Canadian Pipeline Technology Collaborative </a:t>
            </a:r>
            <a:endParaRPr lang="en-US" altLang="en-US" sz="2800" dirty="0" smtClean="0">
              <a:latin typeface="+mn-lt"/>
            </a:endParaRPr>
          </a:p>
        </p:txBody>
      </p:sp>
      <p:sp>
        <p:nvSpPr>
          <p:cNvPr id="5" name="Slide Number Placeholder 7"/>
          <p:cNvSpPr txBox="1">
            <a:spLocks/>
          </p:cNvSpPr>
          <p:nvPr/>
        </p:nvSpPr>
        <p:spPr>
          <a:xfrm>
            <a:off x="8449056" y="6605626"/>
            <a:ext cx="694943" cy="252374"/>
          </a:xfrm>
          <a:prstGeom prst="rect">
            <a:avLst/>
          </a:prstGeom>
        </p:spPr>
        <p:txBody>
          <a:bodyPr/>
          <a:ls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100" smtClean="0">
                <a:solidFill>
                  <a:prstClr val="black"/>
                </a:solidFill>
              </a:rPr>
              <a:t>Page </a:t>
            </a:r>
            <a:fld id="{ADF36422-3431-446E-88B0-B1DFED315009}" type="slidenum">
              <a:rPr lang="en-US" sz="1100" smtClean="0">
                <a:solidFill>
                  <a:prstClr val="black"/>
                </a:solidFill>
              </a:rPr>
              <a:pPr algn="r"/>
              <a:t>26</a:t>
            </a:fld>
            <a:endParaRPr lang="en-US" sz="1100" dirty="0">
              <a:solidFill>
                <a:prstClr val="black"/>
              </a:solidFill>
            </a:endParaRPr>
          </a:p>
        </p:txBody>
      </p:sp>
    </p:spTree>
    <p:extLst>
      <p:ext uri="{BB962C8B-B14F-4D97-AF65-F5344CB8AC3E}">
        <p14:creationId xmlns:p14="http://schemas.microsoft.com/office/powerpoint/2010/main" val="311317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57200" y="1665312"/>
            <a:ext cx="7643192" cy="4572000"/>
          </a:xfrm>
        </p:spPr>
        <p:txBody>
          <a:bodyPr/>
          <a:lstStyle/>
          <a:p>
            <a:pPr>
              <a:lnSpc>
                <a:spcPct val="90000"/>
              </a:lnSpc>
              <a:spcBef>
                <a:spcPts val="1200"/>
              </a:spcBef>
              <a:spcAft>
                <a:spcPts val="600"/>
              </a:spcAft>
              <a:buClr>
                <a:schemeClr val="accent1"/>
              </a:buClr>
              <a:defRPr/>
            </a:pPr>
            <a:r>
              <a:rPr lang="en-CA" dirty="0" smtClean="0">
                <a:latin typeface="+mn-lt"/>
              </a:rPr>
              <a:t>Solutions that successfully bridge the gap between product research and market development.</a:t>
            </a:r>
          </a:p>
          <a:p>
            <a:pPr>
              <a:lnSpc>
                <a:spcPct val="90000"/>
              </a:lnSpc>
              <a:spcBef>
                <a:spcPts val="1200"/>
              </a:spcBef>
              <a:spcAft>
                <a:spcPts val="600"/>
              </a:spcAft>
              <a:buClr>
                <a:schemeClr val="accent1"/>
              </a:buClr>
              <a:defRPr/>
            </a:pPr>
            <a:r>
              <a:rPr lang="en-CA" dirty="0" smtClean="0">
                <a:latin typeface="+mn-lt"/>
              </a:rPr>
              <a:t>Chemical synthesis: complex carbohydrate and drug synthesis and analysis; </a:t>
            </a:r>
            <a:r>
              <a:rPr lang="en-CA" dirty="0" err="1" smtClean="0">
                <a:latin typeface="+mn-lt"/>
              </a:rPr>
              <a:t>LpxC</a:t>
            </a:r>
            <a:r>
              <a:rPr lang="en-CA" dirty="0" smtClean="0">
                <a:latin typeface="+mn-lt"/>
              </a:rPr>
              <a:t> enzyme substrates.</a:t>
            </a:r>
          </a:p>
          <a:p>
            <a:pPr>
              <a:lnSpc>
                <a:spcPct val="90000"/>
              </a:lnSpc>
              <a:spcBef>
                <a:spcPts val="1200"/>
              </a:spcBef>
              <a:spcAft>
                <a:spcPts val="600"/>
              </a:spcAft>
              <a:buClr>
                <a:schemeClr val="accent1"/>
              </a:buClr>
              <a:defRPr/>
            </a:pPr>
            <a:r>
              <a:rPr lang="en-CA" dirty="0" smtClean="0">
                <a:latin typeface="+mn-lt"/>
              </a:rPr>
              <a:t>Microbial fermentation: production scale-up from 20L up to 15,000L.</a:t>
            </a:r>
          </a:p>
          <a:p>
            <a:pPr>
              <a:lnSpc>
                <a:spcPct val="90000"/>
              </a:lnSpc>
              <a:spcBef>
                <a:spcPts val="1200"/>
              </a:spcBef>
              <a:spcAft>
                <a:spcPts val="600"/>
              </a:spcAft>
              <a:buClr>
                <a:schemeClr val="accent1"/>
              </a:buClr>
              <a:defRPr/>
            </a:pPr>
            <a:r>
              <a:rPr lang="en-CA" dirty="0" smtClean="0">
                <a:latin typeface="+mn-lt"/>
              </a:rPr>
              <a:t>Non-Clinical Services: efficacy, toxicology and pre-IND studies.</a:t>
            </a:r>
          </a:p>
          <a:p>
            <a:pPr>
              <a:lnSpc>
                <a:spcPct val="90000"/>
              </a:lnSpc>
              <a:spcBef>
                <a:spcPts val="1200"/>
              </a:spcBef>
              <a:spcAft>
                <a:spcPts val="600"/>
              </a:spcAft>
              <a:buClr>
                <a:schemeClr val="accent1"/>
              </a:buClr>
              <a:defRPr/>
            </a:pPr>
            <a:r>
              <a:rPr lang="en-CA" dirty="0" smtClean="0">
                <a:latin typeface="+mn-lt"/>
              </a:rPr>
              <a:t>ISO 9001 and ISO 13485 Quality Management Consultant services.</a:t>
            </a:r>
            <a:endParaRPr lang="en-CA" dirty="0">
              <a:latin typeface="+mn-lt"/>
            </a:endParaRPr>
          </a:p>
          <a:p>
            <a:pPr marL="0" indent="0">
              <a:buClr>
                <a:schemeClr val="accent1"/>
              </a:buClr>
              <a:buNone/>
            </a:pPr>
            <a:endParaRPr lang="en-US" sz="3200" dirty="0">
              <a:latin typeface="+mn-lt"/>
            </a:endParaRPr>
          </a:p>
        </p:txBody>
      </p:sp>
      <p:sp>
        <p:nvSpPr>
          <p:cNvPr id="9218" name="Title 1"/>
          <p:cNvSpPr>
            <a:spLocks noGrp="1"/>
          </p:cNvSpPr>
          <p:nvPr>
            <p:ph type="title"/>
          </p:nvPr>
        </p:nvSpPr>
        <p:spPr/>
        <p:txBody>
          <a:bodyPr/>
          <a:lstStyle/>
          <a:p>
            <a:r>
              <a:rPr lang="en-US" altLang="en-US" dirty="0" smtClean="0">
                <a:latin typeface="Calibri" panose="020F0502020204030204" pitchFamily="34" charset="0"/>
              </a:rPr>
              <a:t>Health</a:t>
            </a:r>
          </a:p>
        </p:txBody>
      </p:sp>
      <p:sp>
        <p:nvSpPr>
          <p:cNvPr id="5" name="Slide Number Placeholder 7"/>
          <p:cNvSpPr txBox="1">
            <a:spLocks/>
          </p:cNvSpPr>
          <p:nvPr/>
        </p:nvSpPr>
        <p:spPr>
          <a:xfrm>
            <a:off x="8449056" y="6605626"/>
            <a:ext cx="694943" cy="252374"/>
          </a:xfrm>
          <a:prstGeom prst="rect">
            <a:avLst/>
          </a:prstGeom>
        </p:spPr>
        <p:txBody>
          <a:bodyPr/>
          <a:ls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100" smtClean="0">
                <a:solidFill>
                  <a:prstClr val="black"/>
                </a:solidFill>
              </a:rPr>
              <a:t>Page </a:t>
            </a:r>
            <a:fld id="{ADF36422-3431-446E-88B0-B1DFED315009}" type="slidenum">
              <a:rPr lang="en-US" sz="1100" smtClean="0">
                <a:solidFill>
                  <a:prstClr val="black"/>
                </a:solidFill>
              </a:rPr>
              <a:pPr algn="r"/>
              <a:t>27</a:t>
            </a:fld>
            <a:endParaRPr lang="en-US" sz="1100" dirty="0">
              <a:solidFill>
                <a:prstClr val="black"/>
              </a:solidFill>
            </a:endParaRPr>
          </a:p>
        </p:txBody>
      </p:sp>
    </p:spTree>
    <p:extLst>
      <p:ext uri="{BB962C8B-B14F-4D97-AF65-F5344CB8AC3E}">
        <p14:creationId xmlns:p14="http://schemas.microsoft.com/office/powerpoint/2010/main" val="154610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3886200"/>
            <a:ext cx="8534400" cy="722652"/>
          </a:xfrm>
          <a:prstGeom prst="roundRect">
            <a:avLst/>
          </a:prstGeom>
          <a:gradFill flip="none" rotWithShape="1">
            <a:gsLst>
              <a:gs pos="0">
                <a:srgbClr val="7FCB2C">
                  <a:tint val="66000"/>
                  <a:satMod val="160000"/>
                </a:srgbClr>
              </a:gs>
              <a:gs pos="50000">
                <a:srgbClr val="7FCB2C">
                  <a:tint val="44500"/>
                  <a:satMod val="160000"/>
                </a:srgbClr>
              </a:gs>
              <a:gs pos="100000">
                <a:srgbClr val="7FCB2C">
                  <a:tint val="23500"/>
                  <a:satMod val="160000"/>
                </a:srgbClr>
              </a:gs>
            </a:gsLst>
            <a:path path="circle">
              <a:fillToRect l="100000" t="100000"/>
            </a:path>
            <a:tileRect r="-100000" b="-100000"/>
          </a:gradFill>
          <a:ln w="57150">
            <a:solidFill>
              <a:srgbClr val="7FCB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p:txBody>
          <a:bodyPr/>
          <a:lstStyle/>
          <a:p>
            <a:r>
              <a:rPr lang="en-CA" dirty="0" smtClean="0">
                <a:latin typeface="+mj-lt"/>
              </a:rPr>
              <a:t>Basic Research</a:t>
            </a:r>
            <a:endParaRPr lang="en-CA" dirty="0">
              <a:latin typeface="+mj-lt"/>
            </a:endParaRPr>
          </a:p>
        </p:txBody>
      </p:sp>
      <p:sp>
        <p:nvSpPr>
          <p:cNvPr id="6" name="Rounded Rectangle 5"/>
          <p:cNvSpPr/>
          <p:nvPr/>
        </p:nvSpPr>
        <p:spPr>
          <a:xfrm rot="16200000">
            <a:off x="3121788" y="4816532"/>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16200000">
            <a:off x="1776196" y="4816531"/>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16200000">
            <a:off x="4459262" y="4816532"/>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6200000">
            <a:off x="5796736" y="4816532"/>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6200000">
            <a:off x="7146387" y="4816531"/>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735105" y="1418279"/>
            <a:ext cx="15240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Sandra Scott</a:t>
            </a:r>
          </a:p>
          <a:p>
            <a:pPr algn="ctr"/>
            <a:r>
              <a:rPr lang="en-US" sz="1600" dirty="0" smtClean="0">
                <a:solidFill>
                  <a:schemeClr val="bg1"/>
                </a:solidFill>
              </a:rPr>
              <a:t>EVP Operations</a:t>
            </a:r>
            <a:endParaRPr lang="en-US" sz="1600" dirty="0">
              <a:solidFill>
                <a:schemeClr val="bg1"/>
              </a:solidFill>
            </a:endParaRPr>
          </a:p>
        </p:txBody>
      </p:sp>
      <p:sp>
        <p:nvSpPr>
          <p:cNvPr id="12" name="Rounded Rectangle 11"/>
          <p:cNvSpPr/>
          <p:nvPr/>
        </p:nvSpPr>
        <p:spPr>
          <a:xfrm>
            <a:off x="2208498"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Ross Chow</a:t>
            </a:r>
          </a:p>
          <a:p>
            <a:pPr algn="ctr"/>
            <a:r>
              <a:rPr lang="en-US" sz="1100" dirty="0" smtClean="0">
                <a:solidFill>
                  <a:schemeClr val="bg1"/>
                </a:solidFill>
              </a:rPr>
              <a:t>Oil </a:t>
            </a:r>
            <a:r>
              <a:rPr lang="en-US" sz="1200" dirty="0" smtClean="0">
                <a:solidFill>
                  <a:schemeClr val="bg1"/>
                </a:solidFill>
              </a:rPr>
              <a:t>and Gas</a:t>
            </a:r>
            <a:endParaRPr lang="en-US" sz="1200" dirty="0">
              <a:solidFill>
                <a:schemeClr val="bg1"/>
              </a:solidFill>
            </a:endParaRPr>
          </a:p>
        </p:txBody>
      </p:sp>
      <p:sp>
        <p:nvSpPr>
          <p:cNvPr id="13" name="Rounded Rectangle 12"/>
          <p:cNvSpPr/>
          <p:nvPr/>
        </p:nvSpPr>
        <p:spPr>
          <a:xfrm>
            <a:off x="3550031"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smtClean="0">
                <a:solidFill>
                  <a:schemeClr val="bg1"/>
                </a:solidFill>
              </a:rPr>
              <a:t>Brent Lakeman</a:t>
            </a:r>
          </a:p>
          <a:p>
            <a:pPr algn="ctr"/>
            <a:r>
              <a:rPr lang="en-US" sz="1200" dirty="0" smtClean="0">
                <a:solidFill>
                  <a:schemeClr val="bg1"/>
                </a:solidFill>
              </a:rPr>
              <a:t>Environment</a:t>
            </a:r>
            <a:endParaRPr lang="en-US" sz="1200" dirty="0">
              <a:solidFill>
                <a:schemeClr val="bg1"/>
              </a:solidFill>
            </a:endParaRPr>
          </a:p>
        </p:txBody>
      </p:sp>
      <p:sp>
        <p:nvSpPr>
          <p:cNvPr id="14" name="Rounded Rectangle 13"/>
          <p:cNvSpPr/>
          <p:nvPr/>
        </p:nvSpPr>
        <p:spPr>
          <a:xfrm>
            <a:off x="4891564"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Barry Mehr</a:t>
            </a:r>
          </a:p>
          <a:p>
            <a:pPr algn="ctr"/>
            <a:r>
              <a:rPr lang="en-US" sz="1200" dirty="0" smtClean="0">
                <a:solidFill>
                  <a:schemeClr val="bg1"/>
                </a:solidFill>
              </a:rPr>
              <a:t>Food-</a:t>
            </a:r>
            <a:r>
              <a:rPr lang="en-US" sz="1200" dirty="0" err="1" smtClean="0">
                <a:solidFill>
                  <a:schemeClr val="bg1"/>
                </a:solidFill>
              </a:rPr>
              <a:t>Fibre</a:t>
            </a:r>
            <a:endParaRPr lang="en-US" sz="1200" dirty="0">
              <a:solidFill>
                <a:schemeClr val="bg1"/>
              </a:solidFill>
            </a:endParaRPr>
          </a:p>
        </p:txBody>
      </p:sp>
      <p:sp>
        <p:nvSpPr>
          <p:cNvPr id="15" name="Rounded Rectangle 14"/>
          <p:cNvSpPr/>
          <p:nvPr/>
        </p:nvSpPr>
        <p:spPr>
          <a:xfrm>
            <a:off x="6233097"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smtClean="0">
                <a:solidFill>
                  <a:schemeClr val="bg1"/>
                </a:solidFill>
              </a:rPr>
              <a:t>Richard Wayken</a:t>
            </a:r>
          </a:p>
          <a:p>
            <a:pPr algn="ctr"/>
            <a:r>
              <a:rPr lang="en-US" sz="1200" dirty="0" smtClean="0">
                <a:solidFill>
                  <a:schemeClr val="bg1"/>
                </a:solidFill>
              </a:rPr>
              <a:t>Pipelines</a:t>
            </a:r>
            <a:endParaRPr lang="en-US" sz="1200" dirty="0">
              <a:solidFill>
                <a:schemeClr val="bg1"/>
              </a:solidFill>
            </a:endParaRPr>
          </a:p>
        </p:txBody>
      </p:sp>
      <p:sp>
        <p:nvSpPr>
          <p:cNvPr id="16" name="Rounded Rectangle 15"/>
          <p:cNvSpPr/>
          <p:nvPr/>
        </p:nvSpPr>
        <p:spPr>
          <a:xfrm>
            <a:off x="7574630"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Don Back</a:t>
            </a:r>
          </a:p>
          <a:p>
            <a:pPr algn="ctr"/>
            <a:r>
              <a:rPr lang="en-US" sz="1200" dirty="0" smtClean="0">
                <a:solidFill>
                  <a:schemeClr val="bg1"/>
                </a:solidFill>
              </a:rPr>
              <a:t>Health</a:t>
            </a:r>
            <a:endParaRPr lang="en-US" sz="1200" dirty="0">
              <a:solidFill>
                <a:schemeClr val="bg1"/>
              </a:solidFill>
            </a:endParaRPr>
          </a:p>
        </p:txBody>
      </p:sp>
      <p:pic>
        <p:nvPicPr>
          <p:cNvPr id="17" name="FOOD &amp; FIBRE.png" descr="/Users/JAMESRETINA/Documents/14-172 AITF INNOVATION ROLE PPT/UPDATED SECTOR ICONS/FOOD &amp; FIBRE.pn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5341972" y="2850017"/>
            <a:ext cx="318385" cy="320040"/>
          </a:xfrm>
          <a:prstGeom prst="rect">
            <a:avLst/>
          </a:prstGeom>
        </p:spPr>
      </p:pic>
      <p:pic>
        <p:nvPicPr>
          <p:cNvPr id="18" name="OIL SECTOR.png" descr="/Users/JAMESRETINA/Documents/14-141 AITF STRATEGIC OBJECTIVES PPT JPGS/SECTOR ICONS/OIL SECTOR.png"/>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a:xfrm>
            <a:off x="2659393" y="2850017"/>
            <a:ext cx="317410" cy="320040"/>
          </a:xfrm>
          <a:prstGeom prst="rect">
            <a:avLst/>
          </a:prstGeom>
        </p:spPr>
      </p:pic>
      <p:pic>
        <p:nvPicPr>
          <p:cNvPr id="19" name="PIPELINE SECTOR.png" descr="/Users/JAMESRETINA/Documents/14-141 AITF STRATEGIC OBJECTIVES PPT JPGS/SECTOR ICONS/PIPELINE SECTOR.png"/>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a:xfrm>
            <a:off x="6683993" y="2850017"/>
            <a:ext cx="317409" cy="320040"/>
          </a:xfrm>
          <a:prstGeom prst="rect">
            <a:avLst/>
          </a:prstGeom>
        </p:spPr>
      </p:pic>
      <p:pic>
        <p:nvPicPr>
          <p:cNvPr id="20" name="ENVIRO.png" descr="/Users/JAMESRETINA/Documents/14-172 AITF INNOVATION ROLE PPT/UPDATED SECTOR ICONS/ENVIRO.png"/>
          <p:cNvPicPr>
            <a:picLocks noChangeAspect="1"/>
          </p:cNvPicPr>
          <p:nvPr/>
        </p:nvPicPr>
        <p:blipFill>
          <a:blip r:embed="rId8" r:link="rId9" cstate="screen">
            <a:extLst>
              <a:ext uri="{28A0092B-C50C-407E-A947-70E740481C1C}">
                <a14:useLocalDpi xmlns:a14="http://schemas.microsoft.com/office/drawing/2010/main"/>
              </a:ext>
            </a:extLst>
          </a:blip>
          <a:stretch>
            <a:fillRect/>
          </a:stretch>
        </p:blipFill>
        <p:spPr>
          <a:xfrm>
            <a:off x="4000438" y="2850017"/>
            <a:ext cx="318386" cy="320040"/>
          </a:xfrm>
          <a:prstGeom prst="rect">
            <a:avLst/>
          </a:prstGeom>
        </p:spPr>
      </p:pic>
      <p:pic>
        <p:nvPicPr>
          <p:cNvPr id="21" name="HEALTH SECTOR.png" descr="/Users/JAMESRETINA/Documents/14-141 AITF STRATEGIC OBJECTIVES PPT JPGS/SECTOR ICONS/HEALTH SECTOR.png"/>
          <p:cNvPicPr>
            <a:picLocks noChangeAspect="1"/>
          </p:cNvPicPr>
          <p:nvPr/>
        </p:nvPicPr>
        <p:blipFill>
          <a:blip r:embed="rId10" r:link="rId11" cstate="screen">
            <a:extLst>
              <a:ext uri="{28A0092B-C50C-407E-A947-70E740481C1C}">
                <a14:useLocalDpi xmlns:a14="http://schemas.microsoft.com/office/drawing/2010/main"/>
              </a:ext>
            </a:extLst>
          </a:blip>
          <a:stretch>
            <a:fillRect/>
          </a:stretch>
        </p:blipFill>
        <p:spPr>
          <a:xfrm>
            <a:off x="8025525" y="2850017"/>
            <a:ext cx="317410" cy="320040"/>
          </a:xfrm>
          <a:prstGeom prst="rect">
            <a:avLst/>
          </a:prstGeom>
        </p:spPr>
      </p:pic>
      <p:sp>
        <p:nvSpPr>
          <p:cNvPr id="22" name="Rounded Rectangle 21"/>
          <p:cNvSpPr/>
          <p:nvPr/>
        </p:nvSpPr>
        <p:spPr>
          <a:xfrm>
            <a:off x="627925" y="3987475"/>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smtClean="0">
                <a:solidFill>
                  <a:schemeClr val="bg1"/>
                </a:solidFill>
              </a:rPr>
              <a:t>Kirk  Rockwell</a:t>
            </a:r>
          </a:p>
          <a:p>
            <a:pPr algn="ctr"/>
            <a:r>
              <a:rPr lang="en-US" sz="1200" dirty="0" smtClean="0">
                <a:solidFill>
                  <a:schemeClr val="bg1"/>
                </a:solidFill>
              </a:rPr>
              <a:t>Basic Research</a:t>
            </a:r>
            <a:endParaRPr lang="en-US" sz="1200" dirty="0">
              <a:solidFill>
                <a:schemeClr val="bg1"/>
              </a:solidFill>
            </a:endParaRPr>
          </a:p>
        </p:txBody>
      </p:sp>
      <p:sp>
        <p:nvSpPr>
          <p:cNvPr id="23" name="Rounded Rectangle 22"/>
          <p:cNvSpPr/>
          <p:nvPr/>
        </p:nvSpPr>
        <p:spPr>
          <a:xfrm>
            <a:off x="627925" y="4673275"/>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smtClean="0">
                <a:solidFill>
                  <a:schemeClr val="bg1"/>
                </a:solidFill>
              </a:rPr>
              <a:t>Marius Ghinescu</a:t>
            </a:r>
            <a:endParaRPr lang="en-US" sz="1200" dirty="0" smtClean="0">
              <a:solidFill>
                <a:schemeClr val="bg1"/>
              </a:solidFill>
            </a:endParaRPr>
          </a:p>
          <a:p>
            <a:pPr algn="ctr"/>
            <a:r>
              <a:rPr lang="en-US" sz="1200" dirty="0" smtClean="0">
                <a:solidFill>
                  <a:schemeClr val="bg1"/>
                </a:solidFill>
              </a:rPr>
              <a:t>Applied Research</a:t>
            </a:r>
            <a:endParaRPr lang="en-US" sz="1200" dirty="0">
              <a:solidFill>
                <a:schemeClr val="bg1"/>
              </a:solidFill>
            </a:endParaRPr>
          </a:p>
        </p:txBody>
      </p:sp>
      <p:sp>
        <p:nvSpPr>
          <p:cNvPr id="24" name="Rounded Rectangle 23"/>
          <p:cNvSpPr/>
          <p:nvPr/>
        </p:nvSpPr>
        <p:spPr>
          <a:xfrm>
            <a:off x="627925" y="5359075"/>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smtClean="0">
                <a:solidFill>
                  <a:schemeClr val="bg1"/>
                </a:solidFill>
              </a:rPr>
              <a:t>Rollie Dykstra</a:t>
            </a:r>
            <a:r>
              <a:rPr lang="en-US" sz="1200" dirty="0" smtClean="0">
                <a:solidFill>
                  <a:schemeClr val="bg1"/>
                </a:solidFill>
              </a:rPr>
              <a:t> </a:t>
            </a:r>
          </a:p>
          <a:p>
            <a:pPr algn="ctr"/>
            <a:r>
              <a:rPr lang="en-US" sz="1200" dirty="0" smtClean="0">
                <a:solidFill>
                  <a:schemeClr val="bg1"/>
                </a:solidFill>
              </a:rPr>
              <a:t>Commercialization</a:t>
            </a:r>
            <a:endParaRPr lang="en-US" sz="1200" dirty="0">
              <a:solidFill>
                <a:schemeClr val="bg1"/>
              </a:solidFill>
            </a:endParaRPr>
          </a:p>
        </p:txBody>
      </p:sp>
      <p:cxnSp>
        <p:nvCxnSpPr>
          <p:cNvPr id="25" name="Straight Connector 24"/>
          <p:cNvCxnSpPr>
            <a:stCxn id="18" idx="2"/>
            <a:endCxn id="12" idx="0"/>
          </p:cNvCxnSpPr>
          <p:nvPr/>
        </p:nvCxnSpPr>
        <p:spPr>
          <a:xfrm>
            <a:off x="2818098" y="317005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0" idx="2"/>
            <a:endCxn id="13" idx="0"/>
          </p:cNvCxnSpPr>
          <p:nvPr/>
        </p:nvCxnSpPr>
        <p:spPr>
          <a:xfrm>
            <a:off x="4159631" y="317005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7" idx="2"/>
            <a:endCxn id="14" idx="0"/>
          </p:cNvCxnSpPr>
          <p:nvPr/>
        </p:nvCxnSpPr>
        <p:spPr>
          <a:xfrm flipH="1">
            <a:off x="5501164" y="3170057"/>
            <a:ext cx="1"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9" idx="2"/>
            <a:endCxn id="15" idx="0"/>
          </p:cNvCxnSpPr>
          <p:nvPr/>
        </p:nvCxnSpPr>
        <p:spPr>
          <a:xfrm flipH="1">
            <a:off x="6842697" y="3170057"/>
            <a:ext cx="1"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2"/>
            <a:endCxn id="16" idx="0"/>
          </p:cNvCxnSpPr>
          <p:nvPr/>
        </p:nvCxnSpPr>
        <p:spPr>
          <a:xfrm>
            <a:off x="8184230" y="317005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1" idx="0"/>
          </p:cNvCxnSpPr>
          <p:nvPr/>
        </p:nvCxnSpPr>
        <p:spPr>
          <a:xfrm flipV="1">
            <a:off x="8184230" y="2755250"/>
            <a:ext cx="0"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0"/>
          </p:cNvCxnSpPr>
          <p:nvPr/>
        </p:nvCxnSpPr>
        <p:spPr>
          <a:xfrm flipH="1" flipV="1">
            <a:off x="6842697" y="2755250"/>
            <a:ext cx="1"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7" idx="0"/>
          </p:cNvCxnSpPr>
          <p:nvPr/>
        </p:nvCxnSpPr>
        <p:spPr>
          <a:xfrm flipH="1" flipV="1">
            <a:off x="5501164" y="2755250"/>
            <a:ext cx="1"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0" idx="0"/>
          </p:cNvCxnSpPr>
          <p:nvPr/>
        </p:nvCxnSpPr>
        <p:spPr>
          <a:xfrm flipV="1">
            <a:off x="4159631" y="2755250"/>
            <a:ext cx="0"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0"/>
          </p:cNvCxnSpPr>
          <p:nvPr/>
        </p:nvCxnSpPr>
        <p:spPr>
          <a:xfrm flipV="1">
            <a:off x="2818098" y="2755250"/>
            <a:ext cx="0" cy="94767"/>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20505" y="2488550"/>
            <a:ext cx="6553200" cy="266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Sector Leadership</a:t>
            </a:r>
            <a:endParaRPr lang="en-US" dirty="0"/>
          </a:p>
        </p:txBody>
      </p:sp>
      <p:cxnSp>
        <p:nvCxnSpPr>
          <p:cNvPr id="36" name="Straight Connector 35"/>
          <p:cNvCxnSpPr>
            <a:stCxn id="11" idx="2"/>
            <a:endCxn id="35" idx="0"/>
          </p:cNvCxnSpPr>
          <p:nvPr/>
        </p:nvCxnSpPr>
        <p:spPr>
          <a:xfrm>
            <a:off x="5497105" y="1951679"/>
            <a:ext cx="0" cy="536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1" idx="2"/>
            <a:endCxn id="22" idx="0"/>
          </p:cNvCxnSpPr>
          <p:nvPr/>
        </p:nvCxnSpPr>
        <p:spPr>
          <a:xfrm rot="5400000">
            <a:off x="2349417" y="839787"/>
            <a:ext cx="2035796" cy="4259580"/>
          </a:xfrm>
          <a:prstGeom prst="bentConnector3">
            <a:avLst>
              <a:gd name="adj1" fmla="val 13069"/>
            </a:avLst>
          </a:prstGeom>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2208498" y="4139875"/>
            <a:ext cx="6585332"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208498" y="4825675"/>
            <a:ext cx="6585332"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2208498" y="5511475"/>
            <a:ext cx="6585332"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2732657" y="4200835"/>
            <a:ext cx="5532955" cy="114300"/>
            <a:chOff x="2942932" y="4320540"/>
            <a:chExt cx="5532955" cy="114300"/>
          </a:xfrm>
        </p:grpSpPr>
        <p:sp>
          <p:nvSpPr>
            <p:cNvPr id="42" name="Isosceles Triangle 41"/>
            <p:cNvSpPr/>
            <p:nvPr/>
          </p:nvSpPr>
          <p:spPr>
            <a:xfrm>
              <a:off x="8313123"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2942932"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a:off x="4282436"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5619909"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6969561"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2732657" y="4886635"/>
            <a:ext cx="5532955" cy="114300"/>
            <a:chOff x="2942932" y="4320540"/>
            <a:chExt cx="5532955" cy="114300"/>
          </a:xfrm>
        </p:grpSpPr>
        <p:sp>
          <p:nvSpPr>
            <p:cNvPr id="48" name="Isosceles Triangle 47"/>
            <p:cNvSpPr/>
            <p:nvPr/>
          </p:nvSpPr>
          <p:spPr>
            <a:xfrm>
              <a:off x="8313123"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a:off x="2942932"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4282436"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5619909"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6969561"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2732657" y="5568625"/>
            <a:ext cx="5532955" cy="114300"/>
            <a:chOff x="2942932" y="4320540"/>
            <a:chExt cx="5532955" cy="114300"/>
          </a:xfrm>
        </p:grpSpPr>
        <p:sp>
          <p:nvSpPr>
            <p:cNvPr id="54" name="Isosceles Triangle 53"/>
            <p:cNvSpPr/>
            <p:nvPr/>
          </p:nvSpPr>
          <p:spPr>
            <a:xfrm>
              <a:off x="8313123"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a:off x="2942932"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4282436"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a:off x="5619909"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6969561"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353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buClr>
                <a:schemeClr val="accent1"/>
              </a:buClr>
            </a:pPr>
            <a:r>
              <a:rPr lang="en-US" sz="2800" dirty="0">
                <a:latin typeface="+mn-lt"/>
              </a:rPr>
              <a:t>34 Strategic and Industrial </a:t>
            </a:r>
            <a:r>
              <a:rPr lang="en-US" sz="2800" dirty="0" smtClean="0">
                <a:latin typeface="+mn-lt"/>
              </a:rPr>
              <a:t>Chairs.</a:t>
            </a:r>
            <a:endParaRPr lang="en-US" sz="2800" dirty="0">
              <a:latin typeface="+mn-lt"/>
            </a:endParaRPr>
          </a:p>
          <a:p>
            <a:pPr>
              <a:buClr>
                <a:schemeClr val="accent1"/>
              </a:buClr>
            </a:pPr>
            <a:r>
              <a:rPr lang="en-US" sz="2800" dirty="0">
                <a:latin typeface="+mn-lt"/>
              </a:rPr>
              <a:t>11 Strategic and Industrial </a:t>
            </a:r>
            <a:r>
              <a:rPr lang="en-US" sz="2800" dirty="0" err="1" smtClean="0">
                <a:latin typeface="+mn-lt"/>
              </a:rPr>
              <a:t>Centres</a:t>
            </a:r>
            <a:r>
              <a:rPr lang="en-US" sz="2800" dirty="0" smtClean="0">
                <a:latin typeface="+mn-lt"/>
              </a:rPr>
              <a:t>.</a:t>
            </a:r>
            <a:endParaRPr lang="en-US" sz="2800" dirty="0">
              <a:latin typeface="+mn-lt"/>
            </a:endParaRPr>
          </a:p>
          <a:p>
            <a:pPr>
              <a:buClr>
                <a:schemeClr val="accent1"/>
              </a:buClr>
            </a:pPr>
            <a:r>
              <a:rPr lang="en-US" sz="2800" dirty="0">
                <a:latin typeface="+mn-lt"/>
              </a:rPr>
              <a:t>20 Post Doctoral </a:t>
            </a:r>
            <a:r>
              <a:rPr lang="en-US" sz="2800" dirty="0" smtClean="0">
                <a:latin typeface="+mn-lt"/>
              </a:rPr>
              <a:t>Fellowships. </a:t>
            </a:r>
            <a:endParaRPr lang="en-US" sz="2800" dirty="0">
              <a:latin typeface="+mn-lt"/>
            </a:endParaRPr>
          </a:p>
          <a:p>
            <a:pPr>
              <a:buClr>
                <a:schemeClr val="accent1"/>
              </a:buClr>
            </a:pPr>
            <a:r>
              <a:rPr lang="en-US" sz="2800" dirty="0">
                <a:latin typeface="+mn-lt"/>
              </a:rPr>
              <a:t>289 Graduate Student </a:t>
            </a:r>
            <a:r>
              <a:rPr lang="en-US" sz="2800" dirty="0" smtClean="0">
                <a:latin typeface="+mn-lt"/>
              </a:rPr>
              <a:t>Scholarships.</a:t>
            </a:r>
            <a:endParaRPr lang="en-US" sz="2800" dirty="0">
              <a:latin typeface="+mn-lt"/>
            </a:endParaRPr>
          </a:p>
          <a:p>
            <a:pPr>
              <a:buClr>
                <a:schemeClr val="accent1"/>
              </a:buClr>
            </a:pPr>
            <a:r>
              <a:rPr lang="en-US" sz="2800" dirty="0">
                <a:latin typeface="+mn-lt"/>
              </a:rPr>
              <a:t>Visiting Research </a:t>
            </a:r>
            <a:r>
              <a:rPr lang="en-US" sz="2800" dirty="0" smtClean="0">
                <a:latin typeface="+mn-lt"/>
              </a:rPr>
              <a:t>awards.</a:t>
            </a:r>
            <a:endParaRPr lang="en-US" sz="2800" dirty="0">
              <a:latin typeface="+mn-lt"/>
            </a:endParaRPr>
          </a:p>
          <a:p>
            <a:pPr>
              <a:buClr>
                <a:schemeClr val="accent1"/>
              </a:buClr>
            </a:pPr>
            <a:r>
              <a:rPr lang="en-US" sz="2800" dirty="0">
                <a:latin typeface="+mn-lt"/>
              </a:rPr>
              <a:t>Strategic Networking and Development </a:t>
            </a:r>
            <a:r>
              <a:rPr lang="en-US" sz="2800" dirty="0" smtClean="0">
                <a:latin typeface="+mn-lt"/>
              </a:rPr>
              <a:t>awards.</a:t>
            </a:r>
            <a:endParaRPr lang="en-US" sz="2800" dirty="0">
              <a:latin typeface="+mn-lt"/>
            </a:endParaRPr>
          </a:p>
          <a:p>
            <a:pPr>
              <a:buClr>
                <a:schemeClr val="accent1"/>
              </a:buClr>
            </a:pPr>
            <a:endParaRPr lang="en-CA" sz="2800" dirty="0"/>
          </a:p>
        </p:txBody>
      </p:sp>
      <p:sp>
        <p:nvSpPr>
          <p:cNvPr id="4" name="Title 3"/>
          <p:cNvSpPr>
            <a:spLocks noGrp="1"/>
          </p:cNvSpPr>
          <p:nvPr>
            <p:ph type="title"/>
          </p:nvPr>
        </p:nvSpPr>
        <p:spPr/>
        <p:txBody>
          <a:bodyPr/>
          <a:lstStyle/>
          <a:p>
            <a:r>
              <a:rPr lang="en-CA" dirty="0">
                <a:latin typeface="+mj-lt"/>
              </a:rPr>
              <a:t>Basic Research Investments</a:t>
            </a:r>
          </a:p>
        </p:txBody>
      </p:sp>
    </p:spTree>
    <p:extLst>
      <p:ext uri="{BB962C8B-B14F-4D97-AF65-F5344CB8AC3E}">
        <p14:creationId xmlns:p14="http://schemas.microsoft.com/office/powerpoint/2010/main" val="63985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57200" y="1412776"/>
            <a:ext cx="7643192" cy="4572000"/>
          </a:xfrm>
        </p:spPr>
        <p:txBody>
          <a:bodyPr/>
          <a:lstStyle/>
          <a:p>
            <a:pPr marL="0" indent="0">
              <a:buClr>
                <a:schemeClr val="accent1"/>
              </a:buClr>
              <a:buNone/>
            </a:pPr>
            <a:r>
              <a:rPr lang="en-US" altLang="en-US" sz="2800" dirty="0" smtClean="0">
                <a:latin typeface="+mn-lt"/>
              </a:rPr>
              <a:t>Achieve economic and social benefit for Albertans (ESBA) using research and innovation to grow industry …</a:t>
            </a:r>
            <a:endParaRPr lang="en-US" altLang="en-US" sz="1200" dirty="0" smtClean="0">
              <a:latin typeface="+mn-lt"/>
            </a:endParaRPr>
          </a:p>
          <a:p>
            <a:pPr>
              <a:buClr>
                <a:schemeClr val="accent1"/>
              </a:buClr>
            </a:pPr>
            <a:r>
              <a:rPr lang="en-US" altLang="en-US" sz="2100" dirty="0" smtClean="0">
                <a:latin typeface="+mn-lt"/>
              </a:rPr>
              <a:t>Research and innovation activities that develop and grow Alberta’s technology sectors.</a:t>
            </a:r>
          </a:p>
          <a:p>
            <a:pPr>
              <a:buClr>
                <a:schemeClr val="accent1"/>
              </a:buClr>
            </a:pPr>
            <a:r>
              <a:rPr lang="en-US" altLang="en-US" sz="2100" dirty="0" smtClean="0">
                <a:latin typeface="+mn-lt"/>
              </a:rPr>
              <a:t>Aligned to Government of Alberta’s priorities, including the commercialization of technology and the application of knowledge.</a:t>
            </a:r>
          </a:p>
          <a:p>
            <a:pPr>
              <a:buClr>
                <a:schemeClr val="accent1"/>
              </a:buClr>
            </a:pPr>
            <a:r>
              <a:rPr lang="en-US" altLang="en-US" sz="2100" dirty="0" smtClean="0">
                <a:latin typeface="+mn-lt"/>
              </a:rPr>
              <a:t>Meet Alberta’s research and innovation priorities in agriculture, forestry, energy, the environment, health, and other ministries.</a:t>
            </a:r>
          </a:p>
          <a:p>
            <a:pPr>
              <a:buClr>
                <a:schemeClr val="accent1"/>
              </a:buClr>
            </a:pPr>
            <a:r>
              <a:rPr lang="en-US" altLang="en-US" sz="2100" dirty="0" smtClean="0">
                <a:latin typeface="+mn-lt"/>
              </a:rPr>
              <a:t>Foster development and growth of new existing industries through research and innovation.</a:t>
            </a:r>
            <a:endParaRPr lang="en-US" sz="2100" dirty="0">
              <a:latin typeface="+mn-lt"/>
            </a:endParaRPr>
          </a:p>
        </p:txBody>
      </p:sp>
      <p:sp>
        <p:nvSpPr>
          <p:cNvPr id="9218" name="Title 1"/>
          <p:cNvSpPr>
            <a:spLocks noGrp="1"/>
          </p:cNvSpPr>
          <p:nvPr>
            <p:ph type="title"/>
          </p:nvPr>
        </p:nvSpPr>
        <p:spPr/>
        <p:txBody>
          <a:bodyPr/>
          <a:lstStyle/>
          <a:p>
            <a:r>
              <a:rPr lang="en-US" altLang="en-US" dirty="0" smtClean="0">
                <a:latin typeface="Calibri" panose="020F0502020204030204" pitchFamily="34" charset="0"/>
              </a:rPr>
              <a:t>Mandate &amp; Role</a:t>
            </a:r>
          </a:p>
        </p:txBody>
      </p:sp>
      <p:sp>
        <p:nvSpPr>
          <p:cNvPr id="5" name="Slide Number Placeholder 7"/>
          <p:cNvSpPr txBox="1">
            <a:spLocks/>
          </p:cNvSpPr>
          <p:nvPr/>
        </p:nvSpPr>
        <p:spPr>
          <a:xfrm>
            <a:off x="8449056" y="6605626"/>
            <a:ext cx="694943" cy="252374"/>
          </a:xfrm>
          <a:prstGeom prst="rect">
            <a:avLst/>
          </a:prstGeom>
        </p:spPr>
        <p:txBody>
          <a:bodyPr/>
          <a:ls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100" smtClean="0">
                <a:solidFill>
                  <a:prstClr val="black"/>
                </a:solidFill>
              </a:rPr>
              <a:t>Page </a:t>
            </a:r>
            <a:fld id="{ADF36422-3431-446E-88B0-B1DFED315009}" type="slidenum">
              <a:rPr lang="en-US" sz="1100" smtClean="0">
                <a:solidFill>
                  <a:prstClr val="black"/>
                </a:solidFill>
              </a:rPr>
              <a:pPr algn="r"/>
              <a:t>3</a:t>
            </a:fld>
            <a:endParaRPr lang="en-US" sz="1100" dirty="0">
              <a:solidFill>
                <a:prstClr val="black"/>
              </a:solidFill>
            </a:endParaRPr>
          </a:p>
        </p:txBody>
      </p:sp>
    </p:spTree>
    <p:extLst>
      <p:ext uri="{BB962C8B-B14F-4D97-AF65-F5344CB8AC3E}">
        <p14:creationId xmlns:p14="http://schemas.microsoft.com/office/powerpoint/2010/main" val="1999351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1600200"/>
            <a:ext cx="7643192" cy="4572000"/>
          </a:xfrm>
        </p:spPr>
        <p:txBody>
          <a:bodyPr/>
          <a:lstStyle/>
          <a:p>
            <a:pPr>
              <a:buClr>
                <a:schemeClr val="accent1"/>
              </a:buClr>
            </a:pPr>
            <a:r>
              <a:rPr lang="en-CA" sz="3200" dirty="0">
                <a:latin typeface="+mn-lt"/>
              </a:rPr>
              <a:t>Demand for Basic Research Program investments requires work to align Campus Alberta supply with Sector demand, vetted by an effective portfolio management </a:t>
            </a:r>
            <a:r>
              <a:rPr lang="en-CA" sz="3200" dirty="0" smtClean="0">
                <a:latin typeface="+mn-lt"/>
              </a:rPr>
              <a:t>process.</a:t>
            </a:r>
          </a:p>
          <a:p>
            <a:pPr>
              <a:buClr>
                <a:schemeClr val="accent1"/>
              </a:buClr>
            </a:pPr>
            <a:r>
              <a:rPr lang="en-CA" sz="3200" dirty="0" smtClean="0">
                <a:latin typeface="+mn-lt"/>
              </a:rPr>
              <a:t>Sector </a:t>
            </a:r>
            <a:r>
              <a:rPr lang="en-CA" sz="3200" dirty="0">
                <a:latin typeface="+mn-lt"/>
              </a:rPr>
              <a:t>demand also creates Science Office search in Campus Alberta and all international </a:t>
            </a:r>
            <a:r>
              <a:rPr lang="en-CA" sz="3200" dirty="0" smtClean="0">
                <a:latin typeface="+mn-lt"/>
              </a:rPr>
              <a:t>networks.</a:t>
            </a:r>
            <a:endParaRPr lang="en-CA" sz="3200" dirty="0">
              <a:latin typeface="+mn-lt"/>
            </a:endParaRPr>
          </a:p>
          <a:p>
            <a:pPr>
              <a:buClr>
                <a:schemeClr val="accent1"/>
              </a:buClr>
            </a:pPr>
            <a:endParaRPr lang="en-CA" dirty="0"/>
          </a:p>
        </p:txBody>
      </p:sp>
      <p:sp>
        <p:nvSpPr>
          <p:cNvPr id="4" name="Title 3"/>
          <p:cNvSpPr>
            <a:spLocks noGrp="1"/>
          </p:cNvSpPr>
          <p:nvPr>
            <p:ph type="title"/>
          </p:nvPr>
        </p:nvSpPr>
        <p:spPr/>
        <p:txBody>
          <a:bodyPr/>
          <a:lstStyle/>
          <a:p>
            <a:r>
              <a:rPr lang="en-CA" sz="4000" dirty="0" smtClean="0">
                <a:latin typeface="+mj-lt"/>
              </a:rPr>
              <a:t>Building Basic </a:t>
            </a:r>
            <a:r>
              <a:rPr lang="en-CA" sz="4000" dirty="0">
                <a:latin typeface="+mj-lt"/>
              </a:rPr>
              <a:t>Research </a:t>
            </a:r>
            <a:r>
              <a:rPr lang="en-CA" sz="4000" dirty="0" smtClean="0">
                <a:latin typeface="+mj-lt"/>
              </a:rPr>
              <a:t>Capacity</a:t>
            </a:r>
            <a:endParaRPr lang="en-CA" sz="4000" dirty="0">
              <a:latin typeface="+mj-lt"/>
            </a:endParaRPr>
          </a:p>
        </p:txBody>
      </p:sp>
    </p:spTree>
    <p:extLst>
      <p:ext uri="{BB962C8B-B14F-4D97-AF65-F5344CB8AC3E}">
        <p14:creationId xmlns:p14="http://schemas.microsoft.com/office/powerpoint/2010/main" val="20294076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latin typeface="+mj-lt"/>
                <a:ea typeface="ＭＳ Ｐゴシック" charset="0"/>
                <a:cs typeface="Arial" charset="0"/>
              </a:rPr>
              <a:t>Platforms</a:t>
            </a:r>
            <a:endParaRPr lang="en-US" dirty="0">
              <a:latin typeface="+mj-lt"/>
              <a:ea typeface="ＭＳ Ｐゴシック" charset="0"/>
              <a:cs typeface="Arial" charset="0"/>
            </a:endParaRPr>
          </a:p>
        </p:txBody>
      </p:sp>
      <p:grpSp>
        <p:nvGrpSpPr>
          <p:cNvPr id="3" name="Group 2"/>
          <p:cNvGrpSpPr/>
          <p:nvPr/>
        </p:nvGrpSpPr>
        <p:grpSpPr>
          <a:xfrm>
            <a:off x="2209800" y="4150100"/>
            <a:ext cx="4038599" cy="762000"/>
            <a:chOff x="2572871" y="2209800"/>
            <a:chExt cx="3801034" cy="3505200"/>
          </a:xfrm>
        </p:grpSpPr>
        <p:sp>
          <p:nvSpPr>
            <p:cNvPr id="2" name="Rounded Rectangle 1"/>
            <p:cNvSpPr/>
            <p:nvPr/>
          </p:nvSpPr>
          <p:spPr>
            <a:xfrm>
              <a:off x="2572871" y="2209800"/>
              <a:ext cx="3801034" cy="3505200"/>
            </a:xfrm>
            <a:prstGeom prst="roundRect">
              <a:avLst>
                <a:gd name="adj" fmla="val 8200"/>
              </a:avLst>
            </a:prstGeom>
            <a:solidFill>
              <a:srgbClr val="4CC6DB"/>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 name="Rounded Rectangle 4"/>
            <p:cNvSpPr/>
            <p:nvPr/>
          </p:nvSpPr>
          <p:spPr>
            <a:xfrm>
              <a:off x="2710014" y="3162299"/>
              <a:ext cx="1759070" cy="1600197"/>
            </a:xfrm>
            <a:prstGeom prst="roundRect">
              <a:avLst>
                <a:gd name="adj" fmla="val 8200"/>
              </a:avLst>
            </a:prstGeom>
            <a:solidFill>
              <a:srgbClr val="B0D7DB"/>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fontAlgn="base">
                <a:spcBef>
                  <a:spcPct val="0"/>
                </a:spcBef>
                <a:spcAft>
                  <a:spcPct val="0"/>
                </a:spcAft>
              </a:pPr>
              <a:r>
                <a:rPr lang="en-US" dirty="0" smtClean="0">
                  <a:solidFill>
                    <a:srgbClr val="000000"/>
                  </a:solidFill>
                  <a:effectLst>
                    <a:outerShdw blurRad="50800" dist="38100" dir="13500000" algn="br" rotWithShape="0">
                      <a:prstClr val="black">
                        <a:alpha val="40000"/>
                      </a:prstClr>
                    </a:outerShdw>
                  </a:effectLst>
                </a:rPr>
                <a:t>Nanotechnology</a:t>
              </a:r>
              <a:endParaRPr lang="en-US" dirty="0">
                <a:solidFill>
                  <a:srgbClr val="000000"/>
                </a:solidFill>
                <a:effectLst>
                  <a:outerShdw blurRad="50800" dist="38100" dir="13500000" algn="br" rotWithShape="0">
                    <a:prstClr val="black">
                      <a:alpha val="40000"/>
                    </a:prstClr>
                  </a:outerShdw>
                </a:effectLst>
              </a:endParaRPr>
            </a:p>
          </p:txBody>
        </p:sp>
        <p:sp>
          <p:nvSpPr>
            <p:cNvPr id="8" name="Rounded Rectangle 7"/>
            <p:cNvSpPr/>
            <p:nvPr/>
          </p:nvSpPr>
          <p:spPr>
            <a:xfrm>
              <a:off x="4609582" y="3132178"/>
              <a:ext cx="545123" cy="1600197"/>
            </a:xfrm>
            <a:prstGeom prst="roundRect">
              <a:avLst>
                <a:gd name="adj" fmla="val 8200"/>
              </a:avLst>
            </a:prstGeom>
            <a:solidFill>
              <a:srgbClr val="B0D7DB"/>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fontAlgn="base">
                <a:spcBef>
                  <a:spcPct val="0"/>
                </a:spcBef>
                <a:spcAft>
                  <a:spcPct val="0"/>
                </a:spcAft>
              </a:pPr>
              <a:r>
                <a:rPr lang="en-US" dirty="0" smtClean="0">
                  <a:solidFill>
                    <a:prstClr val="black"/>
                  </a:solidFill>
                  <a:effectLst>
                    <a:outerShdw blurRad="50800" dist="38100" dir="13500000" algn="br" rotWithShape="0">
                      <a:prstClr val="black">
                        <a:alpha val="40000"/>
                      </a:prstClr>
                    </a:outerShdw>
                  </a:effectLst>
                </a:rPr>
                <a:t>ICT</a:t>
              </a:r>
              <a:endParaRPr lang="en-US" dirty="0">
                <a:solidFill>
                  <a:prstClr val="black"/>
                </a:solidFill>
                <a:effectLst>
                  <a:outerShdw blurRad="50800" dist="38100" dir="13500000" algn="br" rotWithShape="0">
                    <a:prstClr val="black">
                      <a:alpha val="40000"/>
                    </a:prstClr>
                  </a:outerShdw>
                </a:effectLst>
              </a:endParaRPr>
            </a:p>
          </p:txBody>
        </p:sp>
        <p:sp>
          <p:nvSpPr>
            <p:cNvPr id="9" name="Rounded Rectangle 8"/>
            <p:cNvSpPr/>
            <p:nvPr/>
          </p:nvSpPr>
          <p:spPr>
            <a:xfrm>
              <a:off x="5298140" y="3131401"/>
              <a:ext cx="791053" cy="1600197"/>
            </a:xfrm>
            <a:prstGeom prst="roundRect">
              <a:avLst>
                <a:gd name="adj" fmla="val 8200"/>
              </a:avLst>
            </a:prstGeom>
            <a:solidFill>
              <a:srgbClr val="B0D7DB"/>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fontAlgn="base">
                <a:spcBef>
                  <a:spcPct val="0"/>
                </a:spcBef>
                <a:spcAft>
                  <a:spcPct val="0"/>
                </a:spcAft>
              </a:pPr>
              <a:r>
                <a:rPr lang="en-US" dirty="0" smtClean="0">
                  <a:solidFill>
                    <a:prstClr val="black"/>
                  </a:solidFill>
                  <a:effectLst>
                    <a:outerShdw blurRad="50800" dist="38100" dir="13500000" algn="br" rotWithShape="0">
                      <a:prstClr val="black">
                        <a:alpha val="40000"/>
                      </a:prstClr>
                    </a:outerShdw>
                  </a:effectLst>
                </a:rPr>
                <a:t>Omics</a:t>
              </a:r>
              <a:endParaRPr lang="en-US" dirty="0">
                <a:solidFill>
                  <a:prstClr val="black"/>
                </a:solidFill>
                <a:effectLst>
                  <a:outerShdw blurRad="50800" dist="38100" dir="13500000" algn="br" rotWithShape="0">
                    <a:prstClr val="black">
                      <a:alpha val="40000"/>
                    </a:prstClr>
                  </a:outerShdw>
                </a:effectLst>
              </a:endParaRPr>
            </a:p>
          </p:txBody>
        </p:sp>
      </p:grpSp>
      <p:sp>
        <p:nvSpPr>
          <p:cNvPr id="6" name="Up Arrow 5"/>
          <p:cNvSpPr/>
          <p:nvPr/>
        </p:nvSpPr>
        <p:spPr>
          <a:xfrm>
            <a:off x="3009900" y="3352800"/>
            <a:ext cx="762000" cy="6858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Up Arrow 9"/>
          <p:cNvSpPr/>
          <p:nvPr/>
        </p:nvSpPr>
        <p:spPr>
          <a:xfrm rot="10800000">
            <a:off x="4572001" y="2743200"/>
            <a:ext cx="762000" cy="6858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 name="TextBox 6"/>
          <p:cNvSpPr txBox="1"/>
          <p:nvPr/>
        </p:nvSpPr>
        <p:spPr>
          <a:xfrm>
            <a:off x="5410200" y="2895600"/>
            <a:ext cx="3365024"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Arial" pitchFamily="34" charset="0"/>
              </a:rPr>
              <a:t>Grand Challenge </a:t>
            </a:r>
            <a:r>
              <a:rPr lang="en-US" dirty="0" smtClean="0">
                <a:solidFill>
                  <a:prstClr val="black"/>
                </a:solidFill>
                <a:latin typeface="Arial" pitchFamily="34" charset="0"/>
              </a:rPr>
              <a:t>Opportunities</a:t>
            </a:r>
            <a:endParaRPr lang="en-US" dirty="0">
              <a:solidFill>
                <a:prstClr val="black"/>
              </a:solidFill>
              <a:latin typeface="Arial" pitchFamily="34" charset="0"/>
            </a:endParaRPr>
          </a:p>
        </p:txBody>
      </p:sp>
      <p:sp>
        <p:nvSpPr>
          <p:cNvPr id="12" name="TextBox 11"/>
          <p:cNvSpPr txBox="1"/>
          <p:nvPr/>
        </p:nvSpPr>
        <p:spPr>
          <a:xfrm>
            <a:off x="3848100" y="3639420"/>
            <a:ext cx="2968744" cy="369332"/>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Arial" pitchFamily="34" charset="0"/>
              </a:rPr>
              <a:t>Platform Research Support</a:t>
            </a:r>
          </a:p>
        </p:txBody>
      </p:sp>
      <p:sp>
        <p:nvSpPr>
          <p:cNvPr id="11" name="Right Arrow 10"/>
          <p:cNvSpPr/>
          <p:nvPr/>
        </p:nvSpPr>
        <p:spPr>
          <a:xfrm flipH="1">
            <a:off x="6248399" y="4049616"/>
            <a:ext cx="2050992" cy="1093595"/>
          </a:xfrm>
          <a:prstGeom prst="rightArrow">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Platform Strategies</a:t>
            </a:r>
            <a:endParaRPr lang="en-CA" dirty="0"/>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432" t="62786" r="5033" b="26142"/>
          <a:stretch/>
        </p:blipFill>
        <p:spPr bwMode="auto">
          <a:xfrm>
            <a:off x="990600" y="1371600"/>
            <a:ext cx="7467600" cy="121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631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4572000"/>
            <a:ext cx="8534400" cy="722652"/>
          </a:xfrm>
          <a:prstGeom prst="roundRect">
            <a:avLst/>
          </a:prstGeom>
          <a:gradFill flip="none" rotWithShape="1">
            <a:gsLst>
              <a:gs pos="0">
                <a:srgbClr val="7FCB2C">
                  <a:tint val="66000"/>
                  <a:satMod val="160000"/>
                </a:srgbClr>
              </a:gs>
              <a:gs pos="50000">
                <a:srgbClr val="7FCB2C">
                  <a:tint val="44500"/>
                  <a:satMod val="160000"/>
                </a:srgbClr>
              </a:gs>
              <a:gs pos="100000">
                <a:srgbClr val="7FCB2C">
                  <a:tint val="23500"/>
                  <a:satMod val="160000"/>
                </a:srgbClr>
              </a:gs>
            </a:gsLst>
            <a:path path="circle">
              <a:fillToRect l="100000" t="100000"/>
            </a:path>
            <a:tileRect r="-100000" b="-100000"/>
          </a:gradFill>
          <a:ln w="57150">
            <a:solidFill>
              <a:srgbClr val="7FCB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p:txBody>
          <a:bodyPr/>
          <a:lstStyle/>
          <a:p>
            <a:r>
              <a:rPr lang="en-CA" dirty="0" smtClean="0">
                <a:latin typeface="+mj-lt"/>
              </a:rPr>
              <a:t>Applied Research</a:t>
            </a:r>
            <a:endParaRPr lang="en-CA" dirty="0">
              <a:latin typeface="+mj-lt"/>
            </a:endParaRPr>
          </a:p>
        </p:txBody>
      </p:sp>
      <p:sp>
        <p:nvSpPr>
          <p:cNvPr id="6" name="Rounded Rectangle 5"/>
          <p:cNvSpPr/>
          <p:nvPr/>
        </p:nvSpPr>
        <p:spPr>
          <a:xfrm rot="16200000">
            <a:off x="3121788" y="4816532"/>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16200000">
            <a:off x="1776196" y="4816531"/>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16200000">
            <a:off x="4459262" y="4816532"/>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6200000">
            <a:off x="5796736" y="4816532"/>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6200000">
            <a:off x="7146387" y="4816531"/>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735105" y="1418279"/>
            <a:ext cx="15240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Sandra Scott</a:t>
            </a:r>
          </a:p>
          <a:p>
            <a:pPr algn="ctr"/>
            <a:r>
              <a:rPr lang="en-US" sz="1600" dirty="0" smtClean="0">
                <a:solidFill>
                  <a:schemeClr val="bg1"/>
                </a:solidFill>
              </a:rPr>
              <a:t>EVP Operations</a:t>
            </a:r>
            <a:endParaRPr lang="en-US" sz="1600" dirty="0">
              <a:solidFill>
                <a:schemeClr val="bg1"/>
              </a:solidFill>
            </a:endParaRPr>
          </a:p>
        </p:txBody>
      </p:sp>
      <p:sp>
        <p:nvSpPr>
          <p:cNvPr id="12" name="Rounded Rectangle 11"/>
          <p:cNvSpPr/>
          <p:nvPr/>
        </p:nvSpPr>
        <p:spPr>
          <a:xfrm>
            <a:off x="2208498"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Ross Chow</a:t>
            </a:r>
          </a:p>
          <a:p>
            <a:pPr algn="ctr"/>
            <a:r>
              <a:rPr lang="en-US" sz="1100" dirty="0" smtClean="0">
                <a:solidFill>
                  <a:schemeClr val="bg1"/>
                </a:solidFill>
              </a:rPr>
              <a:t>Oil </a:t>
            </a:r>
            <a:r>
              <a:rPr lang="en-US" sz="1200" dirty="0" smtClean="0">
                <a:solidFill>
                  <a:schemeClr val="bg1"/>
                </a:solidFill>
              </a:rPr>
              <a:t>and Gas</a:t>
            </a:r>
            <a:endParaRPr lang="en-US" sz="1200" dirty="0">
              <a:solidFill>
                <a:schemeClr val="bg1"/>
              </a:solidFill>
            </a:endParaRPr>
          </a:p>
        </p:txBody>
      </p:sp>
      <p:sp>
        <p:nvSpPr>
          <p:cNvPr id="13" name="Rounded Rectangle 12"/>
          <p:cNvSpPr/>
          <p:nvPr/>
        </p:nvSpPr>
        <p:spPr>
          <a:xfrm>
            <a:off x="3550031"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smtClean="0">
                <a:solidFill>
                  <a:schemeClr val="bg1"/>
                </a:solidFill>
              </a:rPr>
              <a:t>Brent Lakeman</a:t>
            </a:r>
          </a:p>
          <a:p>
            <a:pPr algn="ctr"/>
            <a:r>
              <a:rPr lang="en-US" sz="1200" dirty="0" smtClean="0">
                <a:solidFill>
                  <a:schemeClr val="bg1"/>
                </a:solidFill>
              </a:rPr>
              <a:t>Environment</a:t>
            </a:r>
            <a:endParaRPr lang="en-US" sz="1200" dirty="0">
              <a:solidFill>
                <a:schemeClr val="bg1"/>
              </a:solidFill>
            </a:endParaRPr>
          </a:p>
        </p:txBody>
      </p:sp>
      <p:sp>
        <p:nvSpPr>
          <p:cNvPr id="14" name="Rounded Rectangle 13"/>
          <p:cNvSpPr/>
          <p:nvPr/>
        </p:nvSpPr>
        <p:spPr>
          <a:xfrm>
            <a:off x="4891564"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Barry Mehr</a:t>
            </a:r>
          </a:p>
          <a:p>
            <a:pPr algn="ctr"/>
            <a:r>
              <a:rPr lang="en-US" sz="1200" dirty="0" smtClean="0">
                <a:solidFill>
                  <a:schemeClr val="bg1"/>
                </a:solidFill>
              </a:rPr>
              <a:t>Food-Fiber</a:t>
            </a:r>
            <a:endParaRPr lang="en-US" sz="1200" dirty="0">
              <a:solidFill>
                <a:schemeClr val="bg1"/>
              </a:solidFill>
            </a:endParaRPr>
          </a:p>
        </p:txBody>
      </p:sp>
      <p:sp>
        <p:nvSpPr>
          <p:cNvPr id="15" name="Rounded Rectangle 14"/>
          <p:cNvSpPr/>
          <p:nvPr/>
        </p:nvSpPr>
        <p:spPr>
          <a:xfrm>
            <a:off x="6233097"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smtClean="0">
                <a:solidFill>
                  <a:schemeClr val="bg1"/>
                </a:solidFill>
              </a:rPr>
              <a:t>Richard Wayken</a:t>
            </a:r>
          </a:p>
          <a:p>
            <a:pPr algn="ctr"/>
            <a:r>
              <a:rPr lang="en-US" sz="1200" dirty="0" smtClean="0">
                <a:solidFill>
                  <a:schemeClr val="bg1"/>
                </a:solidFill>
              </a:rPr>
              <a:t>Pipelines</a:t>
            </a:r>
            <a:endParaRPr lang="en-US" sz="1200" dirty="0">
              <a:solidFill>
                <a:schemeClr val="bg1"/>
              </a:solidFill>
            </a:endParaRPr>
          </a:p>
        </p:txBody>
      </p:sp>
      <p:sp>
        <p:nvSpPr>
          <p:cNvPr id="16" name="Rounded Rectangle 15"/>
          <p:cNvSpPr/>
          <p:nvPr/>
        </p:nvSpPr>
        <p:spPr>
          <a:xfrm>
            <a:off x="7574630"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Don Back</a:t>
            </a:r>
          </a:p>
          <a:p>
            <a:pPr algn="ctr"/>
            <a:r>
              <a:rPr lang="en-US" sz="1200" dirty="0" smtClean="0">
                <a:solidFill>
                  <a:schemeClr val="bg1"/>
                </a:solidFill>
              </a:rPr>
              <a:t>Health</a:t>
            </a:r>
            <a:endParaRPr lang="en-US" sz="1200" dirty="0">
              <a:solidFill>
                <a:schemeClr val="bg1"/>
              </a:solidFill>
            </a:endParaRPr>
          </a:p>
        </p:txBody>
      </p:sp>
      <p:pic>
        <p:nvPicPr>
          <p:cNvPr id="17" name="FOOD &amp; FIBRE.png" descr="/Users/JAMESRETINA/Documents/14-172 AITF INNOVATION ROLE PPT/UPDATED SECTOR ICONS/FOOD &amp; FIBRE.pn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5341972" y="2850017"/>
            <a:ext cx="318385" cy="320040"/>
          </a:xfrm>
          <a:prstGeom prst="rect">
            <a:avLst/>
          </a:prstGeom>
        </p:spPr>
      </p:pic>
      <p:pic>
        <p:nvPicPr>
          <p:cNvPr id="18" name="OIL SECTOR.png" descr="/Users/JAMESRETINA/Documents/14-141 AITF STRATEGIC OBJECTIVES PPT JPGS/SECTOR ICONS/OIL SECTOR.png"/>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a:xfrm>
            <a:off x="2659393" y="2850017"/>
            <a:ext cx="317410" cy="320040"/>
          </a:xfrm>
          <a:prstGeom prst="rect">
            <a:avLst/>
          </a:prstGeom>
        </p:spPr>
      </p:pic>
      <p:pic>
        <p:nvPicPr>
          <p:cNvPr id="19" name="PIPELINE SECTOR.png" descr="/Users/JAMESRETINA/Documents/14-141 AITF STRATEGIC OBJECTIVES PPT JPGS/SECTOR ICONS/PIPELINE SECTOR.png"/>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a:xfrm>
            <a:off x="6683993" y="2850017"/>
            <a:ext cx="317409" cy="320040"/>
          </a:xfrm>
          <a:prstGeom prst="rect">
            <a:avLst/>
          </a:prstGeom>
        </p:spPr>
      </p:pic>
      <p:pic>
        <p:nvPicPr>
          <p:cNvPr id="20" name="ENVIRO.png" descr="/Users/JAMESRETINA/Documents/14-172 AITF INNOVATION ROLE PPT/UPDATED SECTOR ICONS/ENVIRO.png"/>
          <p:cNvPicPr>
            <a:picLocks noChangeAspect="1"/>
          </p:cNvPicPr>
          <p:nvPr/>
        </p:nvPicPr>
        <p:blipFill>
          <a:blip r:embed="rId8" r:link="rId9" cstate="screen">
            <a:extLst>
              <a:ext uri="{28A0092B-C50C-407E-A947-70E740481C1C}">
                <a14:useLocalDpi xmlns:a14="http://schemas.microsoft.com/office/drawing/2010/main"/>
              </a:ext>
            </a:extLst>
          </a:blip>
          <a:stretch>
            <a:fillRect/>
          </a:stretch>
        </p:blipFill>
        <p:spPr>
          <a:xfrm>
            <a:off x="4000438" y="2850017"/>
            <a:ext cx="318386" cy="320040"/>
          </a:xfrm>
          <a:prstGeom prst="rect">
            <a:avLst/>
          </a:prstGeom>
        </p:spPr>
      </p:pic>
      <p:pic>
        <p:nvPicPr>
          <p:cNvPr id="21" name="HEALTH SECTOR.png" descr="/Users/JAMESRETINA/Documents/14-141 AITF STRATEGIC OBJECTIVES PPT JPGS/SECTOR ICONS/HEALTH SECTOR.png"/>
          <p:cNvPicPr>
            <a:picLocks noChangeAspect="1"/>
          </p:cNvPicPr>
          <p:nvPr/>
        </p:nvPicPr>
        <p:blipFill>
          <a:blip r:embed="rId10" r:link="rId11" cstate="screen">
            <a:extLst>
              <a:ext uri="{28A0092B-C50C-407E-A947-70E740481C1C}">
                <a14:useLocalDpi xmlns:a14="http://schemas.microsoft.com/office/drawing/2010/main"/>
              </a:ext>
            </a:extLst>
          </a:blip>
          <a:stretch>
            <a:fillRect/>
          </a:stretch>
        </p:blipFill>
        <p:spPr>
          <a:xfrm>
            <a:off x="8025525" y="2850017"/>
            <a:ext cx="317410" cy="320040"/>
          </a:xfrm>
          <a:prstGeom prst="rect">
            <a:avLst/>
          </a:prstGeom>
        </p:spPr>
      </p:pic>
      <p:sp>
        <p:nvSpPr>
          <p:cNvPr id="22" name="Rounded Rectangle 21"/>
          <p:cNvSpPr/>
          <p:nvPr/>
        </p:nvSpPr>
        <p:spPr>
          <a:xfrm>
            <a:off x="627925" y="3987475"/>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smtClean="0">
                <a:solidFill>
                  <a:schemeClr val="bg1"/>
                </a:solidFill>
              </a:rPr>
              <a:t>Kirk  Rockwell</a:t>
            </a:r>
          </a:p>
          <a:p>
            <a:pPr algn="ctr"/>
            <a:r>
              <a:rPr lang="en-US" sz="1200" dirty="0" smtClean="0">
                <a:solidFill>
                  <a:schemeClr val="bg1"/>
                </a:solidFill>
              </a:rPr>
              <a:t>Basic Research</a:t>
            </a:r>
            <a:endParaRPr lang="en-US" sz="1200" dirty="0">
              <a:solidFill>
                <a:schemeClr val="bg1"/>
              </a:solidFill>
            </a:endParaRPr>
          </a:p>
        </p:txBody>
      </p:sp>
      <p:sp>
        <p:nvSpPr>
          <p:cNvPr id="23" name="Rounded Rectangle 22"/>
          <p:cNvSpPr/>
          <p:nvPr/>
        </p:nvSpPr>
        <p:spPr>
          <a:xfrm>
            <a:off x="627925" y="4673275"/>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smtClean="0">
                <a:solidFill>
                  <a:schemeClr val="bg1"/>
                </a:solidFill>
              </a:rPr>
              <a:t>Marius Ghinescu</a:t>
            </a:r>
            <a:endParaRPr lang="en-US" sz="1200" dirty="0" smtClean="0">
              <a:solidFill>
                <a:schemeClr val="bg1"/>
              </a:solidFill>
            </a:endParaRPr>
          </a:p>
          <a:p>
            <a:pPr algn="ctr"/>
            <a:r>
              <a:rPr lang="en-US" sz="1200" dirty="0" smtClean="0">
                <a:solidFill>
                  <a:schemeClr val="bg1"/>
                </a:solidFill>
              </a:rPr>
              <a:t>Applied Research</a:t>
            </a:r>
            <a:endParaRPr lang="en-US" sz="1200" dirty="0">
              <a:solidFill>
                <a:schemeClr val="bg1"/>
              </a:solidFill>
            </a:endParaRPr>
          </a:p>
        </p:txBody>
      </p:sp>
      <p:sp>
        <p:nvSpPr>
          <p:cNvPr id="24" name="Rounded Rectangle 23"/>
          <p:cNvSpPr/>
          <p:nvPr/>
        </p:nvSpPr>
        <p:spPr>
          <a:xfrm>
            <a:off x="627925" y="5359075"/>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smtClean="0">
                <a:solidFill>
                  <a:schemeClr val="bg1"/>
                </a:solidFill>
              </a:rPr>
              <a:t>Rollie Dykstra</a:t>
            </a:r>
            <a:r>
              <a:rPr lang="en-US" sz="1200" dirty="0" smtClean="0">
                <a:solidFill>
                  <a:schemeClr val="bg1"/>
                </a:solidFill>
              </a:rPr>
              <a:t> </a:t>
            </a:r>
          </a:p>
          <a:p>
            <a:pPr algn="ctr"/>
            <a:r>
              <a:rPr lang="en-US" sz="1200" dirty="0" smtClean="0">
                <a:solidFill>
                  <a:schemeClr val="bg1"/>
                </a:solidFill>
              </a:rPr>
              <a:t>Commercialization</a:t>
            </a:r>
            <a:endParaRPr lang="en-US" sz="1200" dirty="0">
              <a:solidFill>
                <a:schemeClr val="bg1"/>
              </a:solidFill>
            </a:endParaRPr>
          </a:p>
        </p:txBody>
      </p:sp>
      <p:cxnSp>
        <p:nvCxnSpPr>
          <p:cNvPr id="25" name="Straight Connector 24"/>
          <p:cNvCxnSpPr>
            <a:stCxn id="18" idx="2"/>
            <a:endCxn id="12" idx="0"/>
          </p:cNvCxnSpPr>
          <p:nvPr/>
        </p:nvCxnSpPr>
        <p:spPr>
          <a:xfrm>
            <a:off x="2818098" y="317005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0" idx="2"/>
            <a:endCxn id="13" idx="0"/>
          </p:cNvCxnSpPr>
          <p:nvPr/>
        </p:nvCxnSpPr>
        <p:spPr>
          <a:xfrm>
            <a:off x="4159631" y="317005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7" idx="2"/>
            <a:endCxn id="14" idx="0"/>
          </p:cNvCxnSpPr>
          <p:nvPr/>
        </p:nvCxnSpPr>
        <p:spPr>
          <a:xfrm flipH="1">
            <a:off x="5501164" y="3170057"/>
            <a:ext cx="1"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9" idx="2"/>
            <a:endCxn id="15" idx="0"/>
          </p:cNvCxnSpPr>
          <p:nvPr/>
        </p:nvCxnSpPr>
        <p:spPr>
          <a:xfrm flipH="1">
            <a:off x="6842697" y="3170057"/>
            <a:ext cx="1"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2"/>
            <a:endCxn id="16" idx="0"/>
          </p:cNvCxnSpPr>
          <p:nvPr/>
        </p:nvCxnSpPr>
        <p:spPr>
          <a:xfrm>
            <a:off x="8184230" y="317005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1" idx="0"/>
          </p:cNvCxnSpPr>
          <p:nvPr/>
        </p:nvCxnSpPr>
        <p:spPr>
          <a:xfrm flipV="1">
            <a:off x="8184230" y="2755250"/>
            <a:ext cx="0"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0"/>
          </p:cNvCxnSpPr>
          <p:nvPr/>
        </p:nvCxnSpPr>
        <p:spPr>
          <a:xfrm flipH="1" flipV="1">
            <a:off x="6842697" y="2755250"/>
            <a:ext cx="1"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7" idx="0"/>
          </p:cNvCxnSpPr>
          <p:nvPr/>
        </p:nvCxnSpPr>
        <p:spPr>
          <a:xfrm flipH="1" flipV="1">
            <a:off x="5501164" y="2755250"/>
            <a:ext cx="1"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0" idx="0"/>
          </p:cNvCxnSpPr>
          <p:nvPr/>
        </p:nvCxnSpPr>
        <p:spPr>
          <a:xfrm flipV="1">
            <a:off x="4159631" y="2755250"/>
            <a:ext cx="0"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0"/>
          </p:cNvCxnSpPr>
          <p:nvPr/>
        </p:nvCxnSpPr>
        <p:spPr>
          <a:xfrm flipV="1">
            <a:off x="2818098" y="2755250"/>
            <a:ext cx="0" cy="94767"/>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20505" y="2488550"/>
            <a:ext cx="6553200" cy="266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Sector Leadership</a:t>
            </a:r>
            <a:endParaRPr lang="en-US" dirty="0"/>
          </a:p>
        </p:txBody>
      </p:sp>
      <p:cxnSp>
        <p:nvCxnSpPr>
          <p:cNvPr id="36" name="Straight Connector 35"/>
          <p:cNvCxnSpPr>
            <a:stCxn id="11" idx="2"/>
            <a:endCxn id="35" idx="0"/>
          </p:cNvCxnSpPr>
          <p:nvPr/>
        </p:nvCxnSpPr>
        <p:spPr>
          <a:xfrm>
            <a:off x="5497105" y="1951679"/>
            <a:ext cx="0" cy="536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1" idx="2"/>
            <a:endCxn id="22" idx="0"/>
          </p:cNvCxnSpPr>
          <p:nvPr/>
        </p:nvCxnSpPr>
        <p:spPr>
          <a:xfrm rot="5400000">
            <a:off x="2349417" y="839787"/>
            <a:ext cx="2035796" cy="4259580"/>
          </a:xfrm>
          <a:prstGeom prst="bentConnector3">
            <a:avLst>
              <a:gd name="adj1" fmla="val 13069"/>
            </a:avLst>
          </a:prstGeom>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2208498" y="4139875"/>
            <a:ext cx="6585332"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208498" y="4825675"/>
            <a:ext cx="6585332"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2208498" y="5511475"/>
            <a:ext cx="6585332"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2732657" y="4200835"/>
            <a:ext cx="5532955" cy="114300"/>
            <a:chOff x="2942932" y="4320540"/>
            <a:chExt cx="5532955" cy="114300"/>
          </a:xfrm>
        </p:grpSpPr>
        <p:sp>
          <p:nvSpPr>
            <p:cNvPr id="42" name="Isosceles Triangle 41"/>
            <p:cNvSpPr/>
            <p:nvPr/>
          </p:nvSpPr>
          <p:spPr>
            <a:xfrm>
              <a:off x="8313123"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2942932"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a:off x="4282436"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5619909"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6969561"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2732657" y="4886635"/>
            <a:ext cx="5532955" cy="114300"/>
            <a:chOff x="2942932" y="4320540"/>
            <a:chExt cx="5532955" cy="114300"/>
          </a:xfrm>
        </p:grpSpPr>
        <p:sp>
          <p:nvSpPr>
            <p:cNvPr id="48" name="Isosceles Triangle 47"/>
            <p:cNvSpPr/>
            <p:nvPr/>
          </p:nvSpPr>
          <p:spPr>
            <a:xfrm>
              <a:off x="8313123"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a:off x="2942932"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4282436"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5619909"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6969561"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2732657" y="5568625"/>
            <a:ext cx="5532955" cy="114300"/>
            <a:chOff x="2942932" y="4320540"/>
            <a:chExt cx="5532955" cy="114300"/>
          </a:xfrm>
        </p:grpSpPr>
        <p:sp>
          <p:nvSpPr>
            <p:cNvPr id="54" name="Isosceles Triangle 53"/>
            <p:cNvSpPr/>
            <p:nvPr/>
          </p:nvSpPr>
          <p:spPr>
            <a:xfrm>
              <a:off x="8313123"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a:off x="2942932"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4282436"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a:off x="5619909"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6969561"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09686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1412776"/>
            <a:ext cx="7931224" cy="4896544"/>
          </a:xfrm>
        </p:spPr>
        <p:txBody>
          <a:bodyPr/>
          <a:lstStyle/>
          <a:p>
            <a:pPr marL="0" indent="0">
              <a:buNone/>
            </a:pPr>
            <a:r>
              <a:rPr lang="en-CA" b="1" dirty="0" smtClean="0">
                <a:latin typeface="+mn-lt"/>
              </a:rPr>
              <a:t>Value Proposition:</a:t>
            </a:r>
          </a:p>
          <a:p>
            <a:r>
              <a:rPr lang="en-CA" dirty="0" smtClean="0">
                <a:latin typeface="+mn-lt"/>
              </a:rPr>
              <a:t>Industry </a:t>
            </a:r>
            <a:r>
              <a:rPr lang="en-CA" dirty="0">
                <a:latin typeface="+mn-lt"/>
              </a:rPr>
              <a:t>focussed (de-risks new technologies through pilot and large-scale testing facilities</a:t>
            </a:r>
            <a:r>
              <a:rPr lang="en-CA" dirty="0" smtClean="0">
                <a:latin typeface="+mn-lt"/>
              </a:rPr>
              <a:t>).</a:t>
            </a:r>
            <a:endParaRPr lang="en-CA" dirty="0">
              <a:latin typeface="+mn-lt"/>
            </a:endParaRPr>
          </a:p>
          <a:p>
            <a:r>
              <a:rPr lang="en-CA" dirty="0">
                <a:latin typeface="+mn-lt"/>
              </a:rPr>
              <a:t>Internationally recognized scientific </a:t>
            </a:r>
            <a:r>
              <a:rPr lang="en-CA" dirty="0" smtClean="0">
                <a:latin typeface="+mn-lt"/>
              </a:rPr>
              <a:t>capacity.</a:t>
            </a:r>
            <a:endParaRPr lang="en-CA" dirty="0">
              <a:latin typeface="+mn-lt"/>
            </a:endParaRPr>
          </a:p>
          <a:p>
            <a:pPr>
              <a:spcBef>
                <a:spcPts val="1200"/>
              </a:spcBef>
            </a:pPr>
            <a:r>
              <a:rPr lang="en-US" dirty="0" smtClean="0">
                <a:latin typeface="+mn-lt"/>
              </a:rPr>
              <a:t>1,000+ </a:t>
            </a:r>
            <a:r>
              <a:rPr lang="en-US" dirty="0">
                <a:latin typeface="+mn-lt"/>
              </a:rPr>
              <a:t>customers annually; $</a:t>
            </a:r>
            <a:r>
              <a:rPr lang="en-US" dirty="0" smtClean="0">
                <a:latin typeface="+mn-lt"/>
              </a:rPr>
              <a:t>75 million in “fee for service” work.</a:t>
            </a:r>
          </a:p>
          <a:p>
            <a:pPr marL="0" indent="0">
              <a:spcBef>
                <a:spcPts val="1200"/>
              </a:spcBef>
              <a:buNone/>
            </a:pPr>
            <a:r>
              <a:rPr lang="en-US" b="1" dirty="0" smtClean="0">
                <a:latin typeface="+mn-lt"/>
              </a:rPr>
              <a:t>Key </a:t>
            </a:r>
            <a:r>
              <a:rPr lang="en-US" b="1" dirty="0">
                <a:latin typeface="+mn-lt"/>
              </a:rPr>
              <a:t>Industry Programs:</a:t>
            </a:r>
          </a:p>
          <a:p>
            <a:pPr>
              <a:spcBef>
                <a:spcPts val="1200"/>
              </a:spcBef>
            </a:pPr>
            <a:r>
              <a:rPr lang="en-US" dirty="0">
                <a:latin typeface="+mn-lt"/>
              </a:rPr>
              <a:t>AACI Industry Consortium, Materials &amp; Reliability in Oil Sands (MARIOS) Industry Consortium, Alberta Manufacturing &amp; Fabrication Innovation (AMFI) Program, Alberta Bio-Char Initiative, and </a:t>
            </a:r>
            <a:r>
              <a:rPr lang="en-US" dirty="0" smtClean="0">
                <a:latin typeface="+mn-lt"/>
              </a:rPr>
              <a:t>others.</a:t>
            </a:r>
            <a:endParaRPr lang="en-US" dirty="0">
              <a:latin typeface="+mn-lt"/>
            </a:endParaRPr>
          </a:p>
        </p:txBody>
      </p:sp>
      <p:sp>
        <p:nvSpPr>
          <p:cNvPr id="4" name="Title 3"/>
          <p:cNvSpPr>
            <a:spLocks noGrp="1"/>
          </p:cNvSpPr>
          <p:nvPr>
            <p:ph type="title"/>
          </p:nvPr>
        </p:nvSpPr>
        <p:spPr/>
        <p:txBody>
          <a:bodyPr/>
          <a:lstStyle/>
          <a:p>
            <a:r>
              <a:rPr lang="en-CA" dirty="0" smtClean="0">
                <a:latin typeface="+mj-lt"/>
              </a:rPr>
              <a:t>Applied Research</a:t>
            </a:r>
            <a:endParaRPr lang="en-CA" dirty="0">
              <a:latin typeface="+mj-lt"/>
            </a:endParaRPr>
          </a:p>
        </p:txBody>
      </p:sp>
    </p:spTree>
    <p:extLst>
      <p:ext uri="{BB962C8B-B14F-4D97-AF65-F5344CB8AC3E}">
        <p14:creationId xmlns:p14="http://schemas.microsoft.com/office/powerpoint/2010/main" val="11067549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latin typeface="+mj-lt"/>
              </a:rPr>
              <a:t>Applied Research Focus</a:t>
            </a:r>
            <a:endParaRPr lang="en-CA" dirty="0">
              <a:latin typeface="+mj-lt"/>
            </a:endParaRPr>
          </a:p>
        </p:txBody>
      </p:sp>
      <p:pic>
        <p:nvPicPr>
          <p:cNvPr id="5" name="Picture 4" descr="Oil_Well_Alberta"/>
          <p:cNvPicPr>
            <a:picLocks noChangeAspect="1" noChangeArrowheads="1"/>
          </p:cNvPicPr>
          <p:nvPr/>
        </p:nvPicPr>
        <p:blipFill>
          <a:blip r:embed="rId2"/>
          <a:srcRect/>
          <a:stretch>
            <a:fillRect/>
          </a:stretch>
        </p:blipFill>
        <p:spPr bwMode="auto">
          <a:xfrm>
            <a:off x="430214" y="1600200"/>
            <a:ext cx="1846262" cy="1211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SC_006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906" b="15005"/>
          <a:stretch/>
        </p:blipFill>
        <p:spPr bwMode="auto">
          <a:xfrm>
            <a:off x="430213" y="4019828"/>
            <a:ext cx="1846263" cy="1589522"/>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pic>
        <p:nvPicPr>
          <p:cNvPr id="7" name="Picture 2" descr="http://www.citynews.ca/files/2012/01/3b68f45841fd94c6437817bcd45d-473x3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800" y="2800350"/>
            <a:ext cx="1847850" cy="12192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p:cNvSpPr txBox="1">
            <a:spLocks/>
          </p:cNvSpPr>
          <p:nvPr/>
        </p:nvSpPr>
        <p:spPr bwMode="auto">
          <a:xfrm>
            <a:off x="2483768" y="1600200"/>
            <a:ext cx="6019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6699"/>
              </a:buClr>
              <a:buFont typeface="Wingdings" panose="05000000000000000000" pitchFamily="2" charset="2"/>
              <a:buChar char="§"/>
              <a:defRPr sz="2400" kern="1200">
                <a:solidFill>
                  <a:schemeClr val="tx1"/>
                </a:solidFill>
                <a:latin typeface="Arial" charset="0"/>
                <a:ea typeface="+mn-ea"/>
                <a:cs typeface="+mn-cs"/>
              </a:defRPr>
            </a:lvl1pPr>
            <a:lvl2pPr marL="742950" indent="-285750" algn="l" rtl="0" eaLnBrk="0" fontAlgn="base" hangingPunct="0">
              <a:spcBef>
                <a:spcPct val="20000"/>
              </a:spcBef>
              <a:spcAft>
                <a:spcPct val="0"/>
              </a:spcAft>
              <a:buClr>
                <a:srgbClr val="006699"/>
              </a:buClr>
              <a:buFont typeface="Wingdings" panose="05000000000000000000" pitchFamily="2" charset="2"/>
              <a:buChar char="§"/>
              <a:defRPr sz="20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lr>
                <a:srgbClr val="006699"/>
              </a:buClr>
              <a:buFont typeface="Wingdings" panose="05000000000000000000" pitchFamily="2" charset="2"/>
              <a:buChar char="§"/>
              <a:defRPr kern="1200">
                <a:solidFill>
                  <a:schemeClr val="tx1"/>
                </a:solidFill>
                <a:latin typeface="Arial" charset="0"/>
                <a:ea typeface="+mn-ea"/>
                <a:cs typeface="+mn-cs"/>
              </a:defRPr>
            </a:lvl3pPr>
            <a:lvl4pPr marL="1600200" indent="-228600" algn="l" rtl="0" eaLnBrk="0" fontAlgn="base" hangingPunct="0">
              <a:spcBef>
                <a:spcPct val="20000"/>
              </a:spcBef>
              <a:spcAft>
                <a:spcPct val="0"/>
              </a:spcAft>
              <a:buClr>
                <a:srgbClr val="006699"/>
              </a:buClr>
              <a:buFont typeface="Wingdings" panose="05000000000000000000" pitchFamily="2" charset="2"/>
              <a:buChar char="§"/>
              <a:defRPr sz="16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lr>
                <a:srgbClr val="006699"/>
              </a:buClr>
              <a:buFont typeface="Wingdings" panose="05000000000000000000" pitchFamily="2" charset="2"/>
              <a:buChar char="§"/>
              <a:defRPr sz="16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pPr>
            <a:r>
              <a:rPr lang="en-CA" dirty="0" smtClean="0">
                <a:latin typeface="+mn-lt"/>
              </a:rPr>
              <a:t>Energy (Oil Sands, Oil and Gas, Pipelines, Tight Oil &amp; Fracking)</a:t>
            </a:r>
          </a:p>
          <a:p>
            <a:pPr>
              <a:buClr>
                <a:schemeClr val="accent1"/>
              </a:buClr>
            </a:pPr>
            <a:r>
              <a:rPr lang="en-CA" dirty="0" smtClean="0">
                <a:latin typeface="+mn-lt"/>
              </a:rPr>
              <a:t>Sustainable Resources (Agriculture &amp; Forestry)</a:t>
            </a:r>
          </a:p>
          <a:p>
            <a:pPr>
              <a:buClr>
                <a:schemeClr val="accent1"/>
              </a:buClr>
            </a:pPr>
            <a:r>
              <a:rPr lang="en-CA" dirty="0" smtClean="0">
                <a:latin typeface="+mn-lt"/>
              </a:rPr>
              <a:t>Materials and Manufacturing</a:t>
            </a:r>
          </a:p>
          <a:p>
            <a:pPr>
              <a:buClr>
                <a:schemeClr val="accent1"/>
              </a:buClr>
            </a:pPr>
            <a:r>
              <a:rPr lang="en-CA" dirty="0" smtClean="0">
                <a:latin typeface="+mn-lt"/>
              </a:rPr>
              <a:t>Environmental Monitoring and Management</a:t>
            </a:r>
          </a:p>
          <a:p>
            <a:pPr>
              <a:buClr>
                <a:schemeClr val="accent1"/>
              </a:buClr>
            </a:pPr>
            <a:r>
              <a:rPr lang="en-CA" dirty="0" smtClean="0">
                <a:latin typeface="+mn-lt"/>
              </a:rPr>
              <a:t>Carbon Conversion, Capture and Storage</a:t>
            </a:r>
          </a:p>
          <a:p>
            <a:pPr>
              <a:buClr>
                <a:schemeClr val="accent1"/>
              </a:buClr>
            </a:pPr>
            <a:r>
              <a:rPr lang="en-CA" dirty="0" smtClean="0">
                <a:latin typeface="+mn-lt"/>
              </a:rPr>
              <a:t>Industrial Measurements</a:t>
            </a:r>
          </a:p>
          <a:p>
            <a:pPr>
              <a:buClr>
                <a:schemeClr val="accent1"/>
              </a:buClr>
            </a:pPr>
            <a:r>
              <a:rPr lang="en-CA" dirty="0" smtClean="0">
                <a:latin typeface="+mn-lt"/>
              </a:rPr>
              <a:t>Health Research &amp; Technologies</a:t>
            </a:r>
            <a:endParaRPr lang="en-CA" dirty="0">
              <a:latin typeface="+mn-lt"/>
            </a:endParaRPr>
          </a:p>
        </p:txBody>
      </p:sp>
    </p:spTree>
    <p:extLst>
      <p:ext uri="{BB962C8B-B14F-4D97-AF65-F5344CB8AC3E}">
        <p14:creationId xmlns:p14="http://schemas.microsoft.com/office/powerpoint/2010/main" val="1360472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200" y="5294652"/>
            <a:ext cx="8534400" cy="722652"/>
          </a:xfrm>
          <a:prstGeom prst="roundRect">
            <a:avLst/>
          </a:prstGeom>
          <a:gradFill flip="none" rotWithShape="1">
            <a:gsLst>
              <a:gs pos="0">
                <a:srgbClr val="7FCB2C">
                  <a:tint val="66000"/>
                  <a:satMod val="160000"/>
                </a:srgbClr>
              </a:gs>
              <a:gs pos="50000">
                <a:srgbClr val="7FCB2C">
                  <a:tint val="44500"/>
                  <a:satMod val="160000"/>
                </a:srgbClr>
              </a:gs>
              <a:gs pos="100000">
                <a:srgbClr val="7FCB2C">
                  <a:tint val="23500"/>
                  <a:satMod val="160000"/>
                </a:srgbClr>
              </a:gs>
            </a:gsLst>
            <a:path path="circle">
              <a:fillToRect l="100000" t="100000"/>
            </a:path>
            <a:tileRect r="-100000" b="-100000"/>
          </a:gradFill>
          <a:ln w="57150">
            <a:solidFill>
              <a:srgbClr val="7FCB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Title 3"/>
          <p:cNvSpPr>
            <a:spLocks noGrp="1"/>
          </p:cNvSpPr>
          <p:nvPr>
            <p:ph type="title"/>
          </p:nvPr>
        </p:nvSpPr>
        <p:spPr/>
        <p:txBody>
          <a:bodyPr/>
          <a:lstStyle/>
          <a:p>
            <a:r>
              <a:rPr lang="en-CA" dirty="0" smtClean="0">
                <a:latin typeface="+mj-lt"/>
              </a:rPr>
              <a:t>Commercialization</a:t>
            </a:r>
            <a:endParaRPr lang="en-CA" dirty="0">
              <a:latin typeface="+mj-lt"/>
            </a:endParaRPr>
          </a:p>
        </p:txBody>
      </p:sp>
      <p:sp>
        <p:nvSpPr>
          <p:cNvPr id="6" name="Rounded Rectangle 5"/>
          <p:cNvSpPr/>
          <p:nvPr/>
        </p:nvSpPr>
        <p:spPr>
          <a:xfrm rot="16200000">
            <a:off x="3121788" y="4816532"/>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ounded Rectangle 6"/>
          <p:cNvSpPr/>
          <p:nvPr/>
        </p:nvSpPr>
        <p:spPr>
          <a:xfrm rot="16200000">
            <a:off x="1776196" y="4816531"/>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ed Rectangle 7"/>
          <p:cNvSpPr/>
          <p:nvPr/>
        </p:nvSpPr>
        <p:spPr>
          <a:xfrm rot="16200000">
            <a:off x="4459262" y="4816532"/>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ounded Rectangle 8"/>
          <p:cNvSpPr/>
          <p:nvPr/>
        </p:nvSpPr>
        <p:spPr>
          <a:xfrm rot="16200000">
            <a:off x="5796736" y="4816532"/>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rot="16200000">
            <a:off x="7146387" y="4816531"/>
            <a:ext cx="2075686"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p:nvSpPr>
        <p:spPr>
          <a:xfrm>
            <a:off x="4735105" y="1418279"/>
            <a:ext cx="15240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Sandra Scott</a:t>
            </a:r>
          </a:p>
          <a:p>
            <a:pPr algn="ctr"/>
            <a:r>
              <a:rPr lang="en-US" sz="1600" dirty="0" smtClean="0">
                <a:solidFill>
                  <a:prstClr val="white"/>
                </a:solidFill>
              </a:rPr>
              <a:t>EVP Operations</a:t>
            </a:r>
            <a:endParaRPr lang="en-US" sz="1600" dirty="0">
              <a:solidFill>
                <a:prstClr val="white"/>
              </a:solidFill>
            </a:endParaRPr>
          </a:p>
        </p:txBody>
      </p:sp>
      <p:sp>
        <p:nvSpPr>
          <p:cNvPr id="12" name="Rounded Rectangle 11"/>
          <p:cNvSpPr/>
          <p:nvPr/>
        </p:nvSpPr>
        <p:spPr>
          <a:xfrm>
            <a:off x="2208498"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Ross Chow</a:t>
            </a:r>
          </a:p>
          <a:p>
            <a:pPr algn="ctr"/>
            <a:r>
              <a:rPr lang="en-US" sz="1100" dirty="0" smtClean="0">
                <a:solidFill>
                  <a:prstClr val="white"/>
                </a:solidFill>
              </a:rPr>
              <a:t>Oil </a:t>
            </a:r>
            <a:r>
              <a:rPr lang="en-US" sz="1200" dirty="0" smtClean="0">
                <a:solidFill>
                  <a:prstClr val="white"/>
                </a:solidFill>
              </a:rPr>
              <a:t>and Gas</a:t>
            </a:r>
            <a:endParaRPr lang="en-US" sz="1200" dirty="0">
              <a:solidFill>
                <a:prstClr val="white"/>
              </a:solidFill>
            </a:endParaRPr>
          </a:p>
        </p:txBody>
      </p:sp>
      <p:sp>
        <p:nvSpPr>
          <p:cNvPr id="13" name="Rounded Rectangle 12"/>
          <p:cNvSpPr/>
          <p:nvPr/>
        </p:nvSpPr>
        <p:spPr>
          <a:xfrm>
            <a:off x="3550031"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smtClean="0">
                <a:solidFill>
                  <a:prstClr val="white"/>
                </a:solidFill>
              </a:rPr>
              <a:t>Brent Lakeman</a:t>
            </a:r>
          </a:p>
          <a:p>
            <a:pPr algn="ctr"/>
            <a:r>
              <a:rPr lang="en-US" sz="1200" dirty="0" smtClean="0">
                <a:solidFill>
                  <a:prstClr val="white"/>
                </a:solidFill>
              </a:rPr>
              <a:t>Environment</a:t>
            </a:r>
            <a:endParaRPr lang="en-US" sz="1200" dirty="0">
              <a:solidFill>
                <a:prstClr val="white"/>
              </a:solidFill>
            </a:endParaRPr>
          </a:p>
        </p:txBody>
      </p:sp>
      <p:sp>
        <p:nvSpPr>
          <p:cNvPr id="14" name="Rounded Rectangle 13"/>
          <p:cNvSpPr/>
          <p:nvPr/>
        </p:nvSpPr>
        <p:spPr>
          <a:xfrm>
            <a:off x="4891564"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Barry Mehr</a:t>
            </a:r>
          </a:p>
          <a:p>
            <a:pPr algn="ctr"/>
            <a:r>
              <a:rPr lang="en-US" sz="1200" dirty="0" smtClean="0">
                <a:solidFill>
                  <a:prstClr val="white"/>
                </a:solidFill>
              </a:rPr>
              <a:t>Food-Fiber</a:t>
            </a:r>
            <a:endParaRPr lang="en-US" sz="1200" dirty="0">
              <a:solidFill>
                <a:prstClr val="white"/>
              </a:solidFill>
            </a:endParaRPr>
          </a:p>
        </p:txBody>
      </p:sp>
      <p:sp>
        <p:nvSpPr>
          <p:cNvPr id="15" name="Rounded Rectangle 14"/>
          <p:cNvSpPr/>
          <p:nvPr/>
        </p:nvSpPr>
        <p:spPr>
          <a:xfrm>
            <a:off x="6233097"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smtClean="0">
                <a:solidFill>
                  <a:prstClr val="white"/>
                </a:solidFill>
              </a:rPr>
              <a:t>Richard Wayken</a:t>
            </a:r>
          </a:p>
          <a:p>
            <a:pPr algn="ctr"/>
            <a:r>
              <a:rPr lang="en-US" sz="1200" dirty="0" smtClean="0">
                <a:solidFill>
                  <a:prstClr val="white"/>
                </a:solidFill>
              </a:rPr>
              <a:t>Pipelines</a:t>
            </a:r>
            <a:endParaRPr lang="en-US" sz="1200" dirty="0">
              <a:solidFill>
                <a:prstClr val="white"/>
              </a:solidFill>
            </a:endParaRPr>
          </a:p>
        </p:txBody>
      </p:sp>
      <p:sp>
        <p:nvSpPr>
          <p:cNvPr id="16" name="Rounded Rectangle 15"/>
          <p:cNvSpPr/>
          <p:nvPr/>
        </p:nvSpPr>
        <p:spPr>
          <a:xfrm>
            <a:off x="7574630" y="3264823"/>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Don Back</a:t>
            </a:r>
          </a:p>
          <a:p>
            <a:pPr algn="ctr"/>
            <a:r>
              <a:rPr lang="en-US" sz="1200" dirty="0" smtClean="0">
                <a:solidFill>
                  <a:prstClr val="white"/>
                </a:solidFill>
              </a:rPr>
              <a:t>Health</a:t>
            </a:r>
            <a:endParaRPr lang="en-US" sz="1200" dirty="0">
              <a:solidFill>
                <a:prstClr val="white"/>
              </a:solidFill>
            </a:endParaRPr>
          </a:p>
        </p:txBody>
      </p:sp>
      <p:pic>
        <p:nvPicPr>
          <p:cNvPr id="17" name="FOOD &amp; FIBRE.png" descr="/Users/JAMESRETINA/Documents/14-172 AITF INNOVATION ROLE PPT/UPDATED SECTOR ICONS/FOOD &amp; FIBRE.pn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5341972" y="2850017"/>
            <a:ext cx="318385" cy="320040"/>
          </a:xfrm>
          <a:prstGeom prst="rect">
            <a:avLst/>
          </a:prstGeom>
        </p:spPr>
      </p:pic>
      <p:pic>
        <p:nvPicPr>
          <p:cNvPr id="18" name="OIL SECTOR.png" descr="/Users/JAMESRETINA/Documents/14-141 AITF STRATEGIC OBJECTIVES PPT JPGS/SECTOR ICONS/OIL SECTOR.png"/>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a:xfrm>
            <a:off x="2659393" y="2850017"/>
            <a:ext cx="317410" cy="320040"/>
          </a:xfrm>
          <a:prstGeom prst="rect">
            <a:avLst/>
          </a:prstGeom>
        </p:spPr>
      </p:pic>
      <p:pic>
        <p:nvPicPr>
          <p:cNvPr id="19" name="PIPELINE SECTOR.png" descr="/Users/JAMESRETINA/Documents/14-141 AITF STRATEGIC OBJECTIVES PPT JPGS/SECTOR ICONS/PIPELINE SECTOR.png"/>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a:xfrm>
            <a:off x="6683993" y="2850017"/>
            <a:ext cx="317409" cy="320040"/>
          </a:xfrm>
          <a:prstGeom prst="rect">
            <a:avLst/>
          </a:prstGeom>
        </p:spPr>
      </p:pic>
      <p:pic>
        <p:nvPicPr>
          <p:cNvPr id="20" name="ENVIRO.png" descr="/Users/JAMESRETINA/Documents/14-172 AITF INNOVATION ROLE PPT/UPDATED SECTOR ICONS/ENVIRO.png"/>
          <p:cNvPicPr>
            <a:picLocks noChangeAspect="1"/>
          </p:cNvPicPr>
          <p:nvPr/>
        </p:nvPicPr>
        <p:blipFill>
          <a:blip r:embed="rId8" r:link="rId9" cstate="screen">
            <a:extLst>
              <a:ext uri="{28A0092B-C50C-407E-A947-70E740481C1C}">
                <a14:useLocalDpi xmlns:a14="http://schemas.microsoft.com/office/drawing/2010/main"/>
              </a:ext>
            </a:extLst>
          </a:blip>
          <a:stretch>
            <a:fillRect/>
          </a:stretch>
        </p:blipFill>
        <p:spPr>
          <a:xfrm>
            <a:off x="4000438" y="2850017"/>
            <a:ext cx="318386" cy="320040"/>
          </a:xfrm>
          <a:prstGeom prst="rect">
            <a:avLst/>
          </a:prstGeom>
        </p:spPr>
      </p:pic>
      <p:pic>
        <p:nvPicPr>
          <p:cNvPr id="21" name="HEALTH SECTOR.png" descr="/Users/JAMESRETINA/Documents/14-141 AITF STRATEGIC OBJECTIVES PPT JPGS/SECTOR ICONS/HEALTH SECTOR.png"/>
          <p:cNvPicPr>
            <a:picLocks noChangeAspect="1"/>
          </p:cNvPicPr>
          <p:nvPr/>
        </p:nvPicPr>
        <p:blipFill>
          <a:blip r:embed="rId10" r:link="rId11" cstate="screen">
            <a:extLst>
              <a:ext uri="{28A0092B-C50C-407E-A947-70E740481C1C}">
                <a14:useLocalDpi xmlns:a14="http://schemas.microsoft.com/office/drawing/2010/main"/>
              </a:ext>
            </a:extLst>
          </a:blip>
          <a:stretch>
            <a:fillRect/>
          </a:stretch>
        </p:blipFill>
        <p:spPr>
          <a:xfrm>
            <a:off x="8025525" y="2850017"/>
            <a:ext cx="317410" cy="320040"/>
          </a:xfrm>
          <a:prstGeom prst="rect">
            <a:avLst/>
          </a:prstGeom>
        </p:spPr>
      </p:pic>
      <p:sp>
        <p:nvSpPr>
          <p:cNvPr id="22" name="Rounded Rectangle 21"/>
          <p:cNvSpPr/>
          <p:nvPr/>
        </p:nvSpPr>
        <p:spPr>
          <a:xfrm>
            <a:off x="627925" y="3987475"/>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smtClean="0">
                <a:solidFill>
                  <a:prstClr val="white"/>
                </a:solidFill>
              </a:rPr>
              <a:t>Kirk  Rockwell</a:t>
            </a:r>
          </a:p>
          <a:p>
            <a:pPr algn="ctr"/>
            <a:r>
              <a:rPr lang="en-US" sz="1200" dirty="0" smtClean="0">
                <a:solidFill>
                  <a:prstClr val="white"/>
                </a:solidFill>
              </a:rPr>
              <a:t>Basic Research</a:t>
            </a:r>
            <a:endParaRPr lang="en-US" sz="1200" dirty="0">
              <a:solidFill>
                <a:prstClr val="white"/>
              </a:solidFill>
            </a:endParaRPr>
          </a:p>
        </p:txBody>
      </p:sp>
      <p:sp>
        <p:nvSpPr>
          <p:cNvPr id="23" name="Rounded Rectangle 22"/>
          <p:cNvSpPr/>
          <p:nvPr/>
        </p:nvSpPr>
        <p:spPr>
          <a:xfrm>
            <a:off x="627925" y="4673275"/>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smtClean="0">
                <a:solidFill>
                  <a:prstClr val="white"/>
                </a:solidFill>
              </a:rPr>
              <a:t>Marius Ghinescu</a:t>
            </a:r>
          </a:p>
          <a:p>
            <a:pPr algn="ctr"/>
            <a:r>
              <a:rPr lang="en-US" sz="1200" dirty="0" smtClean="0">
                <a:solidFill>
                  <a:prstClr val="white"/>
                </a:solidFill>
              </a:rPr>
              <a:t>Applied Research</a:t>
            </a:r>
            <a:endParaRPr lang="en-US" sz="1200" dirty="0">
              <a:solidFill>
                <a:prstClr val="white"/>
              </a:solidFill>
            </a:endParaRPr>
          </a:p>
        </p:txBody>
      </p:sp>
      <p:sp>
        <p:nvSpPr>
          <p:cNvPr id="24" name="Rounded Rectangle 23"/>
          <p:cNvSpPr/>
          <p:nvPr/>
        </p:nvSpPr>
        <p:spPr>
          <a:xfrm>
            <a:off x="627925" y="5359075"/>
            <a:ext cx="1219200" cy="533400"/>
          </a:xfrm>
          <a:prstGeom prst="roundRect">
            <a:avLst/>
          </a:prstGeom>
          <a:solidFill>
            <a:srgbClr val="007FBF"/>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smtClean="0">
                <a:solidFill>
                  <a:prstClr val="white"/>
                </a:solidFill>
              </a:rPr>
              <a:t>Rollie Dykstra</a:t>
            </a:r>
            <a:r>
              <a:rPr lang="en-US" sz="1200" dirty="0" smtClean="0">
                <a:solidFill>
                  <a:prstClr val="white"/>
                </a:solidFill>
              </a:rPr>
              <a:t> </a:t>
            </a:r>
          </a:p>
          <a:p>
            <a:pPr algn="ctr"/>
            <a:r>
              <a:rPr lang="en-US" sz="1200" dirty="0" smtClean="0">
                <a:solidFill>
                  <a:prstClr val="white"/>
                </a:solidFill>
              </a:rPr>
              <a:t>Commercialization</a:t>
            </a:r>
            <a:endParaRPr lang="en-US" sz="1200" dirty="0">
              <a:solidFill>
                <a:prstClr val="white"/>
              </a:solidFill>
            </a:endParaRPr>
          </a:p>
        </p:txBody>
      </p:sp>
      <p:cxnSp>
        <p:nvCxnSpPr>
          <p:cNvPr id="25" name="Straight Connector 24"/>
          <p:cNvCxnSpPr>
            <a:stCxn id="18" idx="2"/>
            <a:endCxn id="12" idx="0"/>
          </p:cNvCxnSpPr>
          <p:nvPr/>
        </p:nvCxnSpPr>
        <p:spPr>
          <a:xfrm>
            <a:off x="2818098" y="317005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0" idx="2"/>
            <a:endCxn id="13" idx="0"/>
          </p:cNvCxnSpPr>
          <p:nvPr/>
        </p:nvCxnSpPr>
        <p:spPr>
          <a:xfrm>
            <a:off x="4159631" y="317005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7" idx="2"/>
            <a:endCxn id="14" idx="0"/>
          </p:cNvCxnSpPr>
          <p:nvPr/>
        </p:nvCxnSpPr>
        <p:spPr>
          <a:xfrm flipH="1">
            <a:off x="5501164" y="3170057"/>
            <a:ext cx="1"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9" idx="2"/>
            <a:endCxn id="15" idx="0"/>
          </p:cNvCxnSpPr>
          <p:nvPr/>
        </p:nvCxnSpPr>
        <p:spPr>
          <a:xfrm flipH="1">
            <a:off x="6842697" y="3170057"/>
            <a:ext cx="1"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2"/>
            <a:endCxn id="16" idx="0"/>
          </p:cNvCxnSpPr>
          <p:nvPr/>
        </p:nvCxnSpPr>
        <p:spPr>
          <a:xfrm>
            <a:off x="8184230" y="3170057"/>
            <a:ext cx="0" cy="94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1" idx="0"/>
          </p:cNvCxnSpPr>
          <p:nvPr/>
        </p:nvCxnSpPr>
        <p:spPr>
          <a:xfrm flipV="1">
            <a:off x="8184230" y="2755250"/>
            <a:ext cx="0"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0"/>
          </p:cNvCxnSpPr>
          <p:nvPr/>
        </p:nvCxnSpPr>
        <p:spPr>
          <a:xfrm flipH="1" flipV="1">
            <a:off x="6842697" y="2755250"/>
            <a:ext cx="1"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7" idx="0"/>
          </p:cNvCxnSpPr>
          <p:nvPr/>
        </p:nvCxnSpPr>
        <p:spPr>
          <a:xfrm flipH="1" flipV="1">
            <a:off x="5501164" y="2755250"/>
            <a:ext cx="1"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0" idx="0"/>
          </p:cNvCxnSpPr>
          <p:nvPr/>
        </p:nvCxnSpPr>
        <p:spPr>
          <a:xfrm flipV="1">
            <a:off x="4159631" y="2755250"/>
            <a:ext cx="0" cy="94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0"/>
          </p:cNvCxnSpPr>
          <p:nvPr/>
        </p:nvCxnSpPr>
        <p:spPr>
          <a:xfrm flipV="1">
            <a:off x="2818098" y="2755250"/>
            <a:ext cx="0" cy="94767"/>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220505" y="2488550"/>
            <a:ext cx="6553200" cy="2667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Sector Leadership</a:t>
            </a:r>
            <a:endParaRPr lang="en-US" dirty="0">
              <a:solidFill>
                <a:prstClr val="white"/>
              </a:solidFill>
            </a:endParaRPr>
          </a:p>
        </p:txBody>
      </p:sp>
      <p:cxnSp>
        <p:nvCxnSpPr>
          <p:cNvPr id="36" name="Straight Connector 35"/>
          <p:cNvCxnSpPr>
            <a:stCxn id="11" idx="2"/>
            <a:endCxn id="35" idx="0"/>
          </p:cNvCxnSpPr>
          <p:nvPr/>
        </p:nvCxnSpPr>
        <p:spPr>
          <a:xfrm>
            <a:off x="5497105" y="1951679"/>
            <a:ext cx="0" cy="536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1" idx="2"/>
            <a:endCxn id="22" idx="0"/>
          </p:cNvCxnSpPr>
          <p:nvPr/>
        </p:nvCxnSpPr>
        <p:spPr>
          <a:xfrm rot="5400000">
            <a:off x="2349417" y="839787"/>
            <a:ext cx="2035796" cy="4259580"/>
          </a:xfrm>
          <a:prstGeom prst="bentConnector3">
            <a:avLst>
              <a:gd name="adj1" fmla="val 13069"/>
            </a:avLst>
          </a:prstGeom>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2208498" y="4139875"/>
            <a:ext cx="6585332"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ounded Rectangle 38"/>
          <p:cNvSpPr/>
          <p:nvPr/>
        </p:nvSpPr>
        <p:spPr>
          <a:xfrm>
            <a:off x="2208498" y="4825675"/>
            <a:ext cx="6585332"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ounded Rectangle 39"/>
          <p:cNvSpPr/>
          <p:nvPr/>
        </p:nvSpPr>
        <p:spPr>
          <a:xfrm>
            <a:off x="2208498" y="5511475"/>
            <a:ext cx="6585332" cy="228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1" name="Group 40"/>
          <p:cNvGrpSpPr/>
          <p:nvPr/>
        </p:nvGrpSpPr>
        <p:grpSpPr>
          <a:xfrm>
            <a:off x="2732657" y="4200835"/>
            <a:ext cx="5532955" cy="114300"/>
            <a:chOff x="2942932" y="4320540"/>
            <a:chExt cx="5532955" cy="114300"/>
          </a:xfrm>
        </p:grpSpPr>
        <p:sp>
          <p:nvSpPr>
            <p:cNvPr id="42" name="Isosceles Triangle 41"/>
            <p:cNvSpPr/>
            <p:nvPr/>
          </p:nvSpPr>
          <p:spPr>
            <a:xfrm>
              <a:off x="8313123"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Isosceles Triangle 42"/>
            <p:cNvSpPr/>
            <p:nvPr/>
          </p:nvSpPr>
          <p:spPr>
            <a:xfrm>
              <a:off x="2942932"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Isosceles Triangle 43"/>
            <p:cNvSpPr/>
            <p:nvPr/>
          </p:nvSpPr>
          <p:spPr>
            <a:xfrm>
              <a:off x="4282436"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Isosceles Triangle 44"/>
            <p:cNvSpPr/>
            <p:nvPr/>
          </p:nvSpPr>
          <p:spPr>
            <a:xfrm>
              <a:off x="5619909"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Isosceles Triangle 45"/>
            <p:cNvSpPr/>
            <p:nvPr/>
          </p:nvSpPr>
          <p:spPr>
            <a:xfrm>
              <a:off x="6969561"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7" name="Group 46"/>
          <p:cNvGrpSpPr/>
          <p:nvPr/>
        </p:nvGrpSpPr>
        <p:grpSpPr>
          <a:xfrm>
            <a:off x="2732657" y="4886635"/>
            <a:ext cx="5532955" cy="114300"/>
            <a:chOff x="2942932" y="4320540"/>
            <a:chExt cx="5532955" cy="114300"/>
          </a:xfrm>
        </p:grpSpPr>
        <p:sp>
          <p:nvSpPr>
            <p:cNvPr id="48" name="Isosceles Triangle 47"/>
            <p:cNvSpPr/>
            <p:nvPr/>
          </p:nvSpPr>
          <p:spPr>
            <a:xfrm>
              <a:off x="8313123"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Isosceles Triangle 48"/>
            <p:cNvSpPr/>
            <p:nvPr/>
          </p:nvSpPr>
          <p:spPr>
            <a:xfrm>
              <a:off x="2942932"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Isosceles Triangle 49"/>
            <p:cNvSpPr/>
            <p:nvPr/>
          </p:nvSpPr>
          <p:spPr>
            <a:xfrm>
              <a:off x="4282436"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Isosceles Triangle 50"/>
            <p:cNvSpPr/>
            <p:nvPr/>
          </p:nvSpPr>
          <p:spPr>
            <a:xfrm>
              <a:off x="5619909"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Isosceles Triangle 51"/>
            <p:cNvSpPr/>
            <p:nvPr/>
          </p:nvSpPr>
          <p:spPr>
            <a:xfrm>
              <a:off x="6969561"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3" name="Group 52"/>
          <p:cNvGrpSpPr/>
          <p:nvPr/>
        </p:nvGrpSpPr>
        <p:grpSpPr>
          <a:xfrm>
            <a:off x="2732657" y="5568625"/>
            <a:ext cx="5532955" cy="114300"/>
            <a:chOff x="2942932" y="4320540"/>
            <a:chExt cx="5532955" cy="114300"/>
          </a:xfrm>
        </p:grpSpPr>
        <p:sp>
          <p:nvSpPr>
            <p:cNvPr id="54" name="Isosceles Triangle 53"/>
            <p:cNvSpPr/>
            <p:nvPr/>
          </p:nvSpPr>
          <p:spPr>
            <a:xfrm>
              <a:off x="8313123"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Isosceles Triangle 54"/>
            <p:cNvSpPr/>
            <p:nvPr/>
          </p:nvSpPr>
          <p:spPr>
            <a:xfrm>
              <a:off x="2942932"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Isosceles Triangle 55"/>
            <p:cNvSpPr/>
            <p:nvPr/>
          </p:nvSpPr>
          <p:spPr>
            <a:xfrm>
              <a:off x="4282436"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Isosceles Triangle 56"/>
            <p:cNvSpPr/>
            <p:nvPr/>
          </p:nvSpPr>
          <p:spPr>
            <a:xfrm>
              <a:off x="5619909"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Isosceles Triangle 57"/>
            <p:cNvSpPr/>
            <p:nvPr/>
          </p:nvSpPr>
          <p:spPr>
            <a:xfrm>
              <a:off x="6969561" y="4320540"/>
              <a:ext cx="162764" cy="1143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025473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CA" sz="2000" dirty="0" smtClean="0">
                <a:solidFill>
                  <a:srgbClr val="006699"/>
                </a:solidFill>
                <a:latin typeface="+mn-lt"/>
              </a:rPr>
              <a:t>The Commercialization team provides 4 key services to SMEs</a:t>
            </a:r>
            <a:endParaRPr lang="en-CA" sz="2000" dirty="0">
              <a:solidFill>
                <a:srgbClr val="006699"/>
              </a:solidFill>
              <a:latin typeface="+mn-lt"/>
            </a:endParaRPr>
          </a:p>
        </p:txBody>
      </p:sp>
      <p:sp>
        <p:nvSpPr>
          <p:cNvPr id="3" name="Title 2"/>
          <p:cNvSpPr>
            <a:spLocks noGrp="1"/>
          </p:cNvSpPr>
          <p:nvPr>
            <p:ph type="title"/>
          </p:nvPr>
        </p:nvSpPr>
        <p:spPr>
          <a:xfrm>
            <a:off x="457200" y="116632"/>
            <a:ext cx="7772400" cy="868362"/>
          </a:xfrm>
        </p:spPr>
        <p:txBody>
          <a:bodyPr/>
          <a:lstStyle/>
          <a:p>
            <a:r>
              <a:rPr lang="en-CA" dirty="0" smtClean="0">
                <a:latin typeface="+mn-lt"/>
              </a:rPr>
              <a:t>Commercialization </a:t>
            </a:r>
            <a:endParaRPr lang="en-CA" dirty="0">
              <a:latin typeface="+mn-lt"/>
            </a:endParaRPr>
          </a:p>
        </p:txBody>
      </p:sp>
      <p:graphicFrame>
        <p:nvGraphicFramePr>
          <p:cNvPr id="4" name="Diagram 3"/>
          <p:cNvGraphicFramePr/>
          <p:nvPr>
            <p:extLst>
              <p:ext uri="{D42A27DB-BD31-4B8C-83A1-F6EECF244321}">
                <p14:modId xmlns:p14="http://schemas.microsoft.com/office/powerpoint/2010/main" val="2269381788"/>
              </p:ext>
            </p:extLst>
          </p:nvPr>
        </p:nvGraphicFramePr>
        <p:xfrm>
          <a:off x="152400" y="1828800"/>
          <a:ext cx="8077200" cy="1591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381000" y="3276600"/>
            <a:ext cx="1752600" cy="30959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r>
              <a:rPr lang="en-CA" sz="1500" b="1" u="sng" dirty="0" smtClean="0">
                <a:solidFill>
                  <a:prstClr val="black"/>
                </a:solidFill>
                <a:cs typeface="Arial" panose="020B0604020202020204" pitchFamily="34" charset="0"/>
              </a:rPr>
              <a:t>Key Requirements</a:t>
            </a:r>
          </a:p>
          <a:p>
            <a:pPr fontAlgn="base">
              <a:spcBef>
                <a:spcPct val="0"/>
              </a:spcBef>
              <a:spcAft>
                <a:spcPct val="0"/>
              </a:spcAft>
            </a:pPr>
            <a:endParaRPr lang="en-CA" sz="1400" b="1" u="sng" dirty="0">
              <a:solidFill>
                <a:prstClr val="black"/>
              </a:solidFill>
              <a:cs typeface="Arial" panose="020B0604020202020204" pitchFamily="34" charset="0"/>
            </a:endParaRPr>
          </a:p>
          <a:p>
            <a:pPr marL="177800" indent="-177800" fontAlgn="base">
              <a:spcBef>
                <a:spcPct val="0"/>
              </a:spcBef>
              <a:spcAft>
                <a:spcPct val="0"/>
              </a:spcAft>
              <a:buFont typeface="Arial" panose="020B0604020202020204" pitchFamily="34" charset="0"/>
              <a:buChar char="•"/>
            </a:pPr>
            <a:r>
              <a:rPr lang="en-US" sz="1400" dirty="0">
                <a:solidFill>
                  <a:prstClr val="black"/>
                </a:solidFill>
                <a:cs typeface="Arial" panose="020B0604020202020204" pitchFamily="34" charset="0"/>
              </a:rPr>
              <a:t>Micro-vouchers, Vouchers, Industry </a:t>
            </a:r>
            <a:r>
              <a:rPr lang="en-US" sz="1400" dirty="0" smtClean="0">
                <a:solidFill>
                  <a:prstClr val="black"/>
                </a:solidFill>
                <a:cs typeface="Arial" panose="020B0604020202020204" pitchFamily="34" charset="0"/>
              </a:rPr>
              <a:t>Associates</a:t>
            </a:r>
          </a:p>
          <a:p>
            <a:pPr marL="177800" indent="-177800" fontAlgn="base">
              <a:spcBef>
                <a:spcPct val="0"/>
              </a:spcBef>
              <a:spcAft>
                <a:spcPct val="0"/>
              </a:spcAft>
              <a:buFont typeface="Arial" panose="020B0604020202020204" pitchFamily="34" charset="0"/>
              <a:buChar char="•"/>
            </a:pPr>
            <a:r>
              <a:rPr lang="en-US" sz="1400" dirty="0">
                <a:solidFill>
                  <a:prstClr val="black"/>
                </a:solidFill>
                <a:cs typeface="Arial" panose="020B0604020202020204" pitchFamily="34" charset="0"/>
              </a:rPr>
              <a:t>Access to private </a:t>
            </a:r>
            <a:r>
              <a:rPr lang="en-US" sz="1400" dirty="0" smtClean="0">
                <a:solidFill>
                  <a:prstClr val="black"/>
                </a:solidFill>
                <a:cs typeface="Arial" panose="020B0604020202020204" pitchFamily="34" charset="0"/>
              </a:rPr>
              <a:t>capital</a:t>
            </a:r>
          </a:p>
          <a:p>
            <a:pPr marL="177800" indent="-177800" fontAlgn="base">
              <a:spcBef>
                <a:spcPct val="0"/>
              </a:spcBef>
              <a:spcAft>
                <a:spcPct val="0"/>
              </a:spcAft>
              <a:buFont typeface="Arial" panose="020B0604020202020204" pitchFamily="34" charset="0"/>
              <a:buChar char="•"/>
            </a:pPr>
            <a:r>
              <a:rPr lang="en-CA" sz="1400" dirty="0">
                <a:solidFill>
                  <a:prstClr val="black"/>
                </a:solidFill>
                <a:cs typeface="Arial" panose="020B0604020202020204" pitchFamily="34" charset="0"/>
              </a:rPr>
              <a:t>i.e. Venture capital, strategic investors, private investors, foundations, and angel investors</a:t>
            </a:r>
          </a:p>
          <a:p>
            <a:pPr marL="177800" indent="-177800" fontAlgn="base">
              <a:spcBef>
                <a:spcPct val="0"/>
              </a:spcBef>
              <a:spcAft>
                <a:spcPct val="0"/>
              </a:spcAft>
              <a:buFont typeface="Arial" panose="020B0604020202020204" pitchFamily="34" charset="0"/>
              <a:buChar char="•"/>
            </a:pPr>
            <a:endParaRPr lang="en-US" sz="1200" dirty="0" smtClean="0">
              <a:solidFill>
                <a:prstClr val="black"/>
              </a:solidFill>
              <a:latin typeface="Arial" panose="020B0604020202020204" pitchFamily="34" charset="0"/>
              <a:cs typeface="Arial" panose="020B0604020202020204" pitchFamily="34" charset="0"/>
            </a:endParaRPr>
          </a:p>
        </p:txBody>
      </p:sp>
      <p:sp>
        <p:nvSpPr>
          <p:cNvPr id="11" name="Rectangle 10"/>
          <p:cNvSpPr/>
          <p:nvPr/>
        </p:nvSpPr>
        <p:spPr>
          <a:xfrm>
            <a:off x="2362200" y="3276600"/>
            <a:ext cx="1676400" cy="3140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r>
              <a:rPr lang="en-CA" sz="1500" b="1" u="sng" dirty="0" smtClean="0">
                <a:solidFill>
                  <a:prstClr val="black"/>
                </a:solidFill>
                <a:cs typeface="Arial" panose="020B0604020202020204" pitchFamily="34" charset="0"/>
              </a:rPr>
              <a:t>Key Requirements</a:t>
            </a:r>
          </a:p>
          <a:p>
            <a:pPr fontAlgn="base">
              <a:spcBef>
                <a:spcPct val="0"/>
              </a:spcBef>
              <a:spcAft>
                <a:spcPct val="0"/>
              </a:spcAft>
            </a:pPr>
            <a:endParaRPr lang="en-CA" sz="1200" b="1" u="sng" dirty="0" smtClean="0">
              <a:solidFill>
                <a:prstClr val="black"/>
              </a:solidFill>
              <a:cs typeface="Arial" panose="020B0604020202020204" pitchFamily="34" charset="0"/>
            </a:endParaRPr>
          </a:p>
          <a:p>
            <a:pPr marL="177800" indent="-177800" fontAlgn="base">
              <a:spcBef>
                <a:spcPct val="0"/>
              </a:spcBef>
              <a:spcAft>
                <a:spcPct val="0"/>
              </a:spcAft>
              <a:buFont typeface="Arial" panose="020B0604020202020204" pitchFamily="34" charset="0"/>
              <a:buChar char="•"/>
            </a:pPr>
            <a:r>
              <a:rPr lang="en-CA" sz="1400" dirty="0">
                <a:solidFill>
                  <a:prstClr val="black"/>
                </a:solidFill>
                <a:cs typeface="Arial" panose="020B0604020202020204" pitchFamily="34" charset="0"/>
              </a:rPr>
              <a:t>Technology development advisors, business advisors, executives in residence, AITF staff</a:t>
            </a:r>
          </a:p>
        </p:txBody>
      </p:sp>
      <p:sp>
        <p:nvSpPr>
          <p:cNvPr id="12" name="Rectangle 11"/>
          <p:cNvSpPr/>
          <p:nvPr/>
        </p:nvSpPr>
        <p:spPr>
          <a:xfrm>
            <a:off x="4322956" y="3276600"/>
            <a:ext cx="1696844" cy="3140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r>
              <a:rPr lang="en-CA" sz="1500" b="1" u="sng" dirty="0" smtClean="0">
                <a:solidFill>
                  <a:prstClr val="black"/>
                </a:solidFill>
                <a:cs typeface="Arial" panose="020B0604020202020204" pitchFamily="34" charset="0"/>
              </a:rPr>
              <a:t>Key Requirements</a:t>
            </a:r>
          </a:p>
          <a:p>
            <a:pPr fontAlgn="base">
              <a:spcBef>
                <a:spcPct val="0"/>
              </a:spcBef>
              <a:spcAft>
                <a:spcPct val="0"/>
              </a:spcAft>
            </a:pPr>
            <a:endParaRPr lang="en-CA" sz="1200" b="1" u="sng" dirty="0" smtClean="0">
              <a:solidFill>
                <a:prstClr val="black"/>
              </a:solidFill>
              <a:cs typeface="Arial" panose="020B0604020202020204" pitchFamily="34" charset="0"/>
            </a:endParaRPr>
          </a:p>
          <a:p>
            <a:pPr marL="177800" indent="-177800" fontAlgn="base">
              <a:spcBef>
                <a:spcPct val="0"/>
              </a:spcBef>
              <a:spcAft>
                <a:spcPct val="0"/>
              </a:spcAft>
              <a:buFont typeface="Arial" panose="020B0604020202020204" pitchFamily="34" charset="0"/>
              <a:buChar char="•"/>
            </a:pPr>
            <a:r>
              <a:rPr lang="en-CA" sz="1400" dirty="0">
                <a:solidFill>
                  <a:prstClr val="black"/>
                </a:solidFill>
                <a:cs typeface="Arial" panose="020B0604020202020204" pitchFamily="34" charset="0"/>
              </a:rPr>
              <a:t>Product demonstration </a:t>
            </a:r>
            <a:r>
              <a:rPr lang="en-CA" sz="1400" dirty="0" smtClean="0">
                <a:solidFill>
                  <a:prstClr val="black"/>
                </a:solidFill>
                <a:cs typeface="Arial" panose="020B0604020202020204" pitchFamily="34" charset="0"/>
              </a:rPr>
              <a:t>program</a:t>
            </a:r>
          </a:p>
          <a:p>
            <a:pPr marL="177800" indent="-177800" fontAlgn="base">
              <a:spcBef>
                <a:spcPct val="0"/>
              </a:spcBef>
              <a:spcAft>
                <a:spcPct val="0"/>
              </a:spcAft>
              <a:buFont typeface="Arial" panose="020B0604020202020204" pitchFamily="34" charset="0"/>
              <a:buChar char="•"/>
            </a:pPr>
            <a:r>
              <a:rPr lang="en-CA" sz="1400" dirty="0">
                <a:solidFill>
                  <a:prstClr val="black"/>
                </a:solidFill>
                <a:cs typeface="Arial" panose="020B0604020202020204" pitchFamily="34" charset="0"/>
              </a:rPr>
              <a:t>SME introduction to grand challenges as participants</a:t>
            </a:r>
          </a:p>
          <a:p>
            <a:pPr fontAlgn="base">
              <a:spcBef>
                <a:spcPct val="0"/>
              </a:spcBef>
              <a:spcAft>
                <a:spcPct val="0"/>
              </a:spcAft>
            </a:pPr>
            <a:endParaRPr lang="en-CA" sz="1200" dirty="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6311590" y="3276601"/>
            <a:ext cx="1689410" cy="31668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r>
              <a:rPr lang="en-CA" sz="1500" b="1" u="sng" dirty="0" smtClean="0">
                <a:solidFill>
                  <a:prstClr val="black"/>
                </a:solidFill>
                <a:cs typeface="Arial" panose="020B0604020202020204" pitchFamily="34" charset="0"/>
              </a:rPr>
              <a:t>Key Requirements</a:t>
            </a:r>
          </a:p>
          <a:p>
            <a:pPr marL="177800" indent="-177800" fontAlgn="base">
              <a:spcBef>
                <a:spcPct val="0"/>
              </a:spcBef>
              <a:spcAft>
                <a:spcPct val="0"/>
              </a:spcAft>
              <a:buFont typeface="Arial" panose="020B0604020202020204" pitchFamily="34" charset="0"/>
              <a:buChar char="•"/>
            </a:pPr>
            <a:endParaRPr lang="en-CA" sz="1200" dirty="0" smtClean="0">
              <a:solidFill>
                <a:prstClr val="black"/>
              </a:solidFill>
              <a:cs typeface="Arial" panose="020B0604020202020204" pitchFamily="34" charset="0"/>
            </a:endParaRPr>
          </a:p>
          <a:p>
            <a:pPr marL="177800" indent="-177800" fontAlgn="base">
              <a:spcBef>
                <a:spcPct val="0"/>
              </a:spcBef>
              <a:spcAft>
                <a:spcPct val="0"/>
              </a:spcAft>
              <a:buFont typeface="Arial" panose="020B0604020202020204" pitchFamily="34" charset="0"/>
              <a:buChar char="•"/>
            </a:pPr>
            <a:r>
              <a:rPr lang="en-CA" sz="1400" dirty="0" smtClean="0">
                <a:solidFill>
                  <a:prstClr val="black"/>
                </a:solidFill>
                <a:cs typeface="Arial" panose="020B0604020202020204" pitchFamily="34" charset="0"/>
              </a:rPr>
              <a:t>Regional </a:t>
            </a:r>
            <a:r>
              <a:rPr lang="en-CA" sz="1400" dirty="0">
                <a:solidFill>
                  <a:prstClr val="black"/>
                </a:solidFill>
                <a:cs typeface="Arial" panose="020B0604020202020204" pitchFamily="34" charset="0"/>
              </a:rPr>
              <a:t>Innovation Networks, Campus Alberta, TRTech, CETAC West</a:t>
            </a:r>
          </a:p>
          <a:p>
            <a:pPr marL="177800" indent="-177800" fontAlgn="base">
              <a:spcBef>
                <a:spcPct val="0"/>
              </a:spcBef>
              <a:spcAft>
                <a:spcPct val="0"/>
              </a:spcAft>
              <a:buFont typeface="Arial" panose="020B0604020202020204" pitchFamily="34" charset="0"/>
              <a:buChar char="•"/>
            </a:pPr>
            <a:endParaRPr lang="en-CA"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353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6563" y="2645963"/>
            <a:ext cx="8819837" cy="400110"/>
          </a:xfrm>
          <a:prstGeom prst="rect">
            <a:avLst/>
          </a:prstGeom>
          <a:noFill/>
        </p:spPr>
        <p:txBody>
          <a:bodyPr wrap="square" rtlCol="0">
            <a:spAutoFit/>
          </a:bodyPr>
          <a:lstStyle/>
          <a:p>
            <a:r>
              <a:rPr lang="en-CA" sz="2000" b="1" dirty="0" smtClean="0">
                <a:solidFill>
                  <a:schemeClr val="tx2"/>
                </a:solidFill>
              </a:rPr>
              <a:t>Regional Innovation Networks  /  Technology Development Advisors</a:t>
            </a:r>
            <a:endParaRPr lang="en-CA" sz="2000" b="1" dirty="0">
              <a:solidFill>
                <a:schemeClr val="tx2"/>
              </a:solidFill>
            </a:endParaRPr>
          </a:p>
        </p:txBody>
      </p:sp>
      <p:sp>
        <p:nvSpPr>
          <p:cNvPr id="4" name="Title 3"/>
          <p:cNvSpPr>
            <a:spLocks noGrp="1"/>
          </p:cNvSpPr>
          <p:nvPr>
            <p:ph type="title"/>
          </p:nvPr>
        </p:nvSpPr>
        <p:spPr/>
        <p:txBody>
          <a:bodyPr/>
          <a:lstStyle/>
          <a:p>
            <a:r>
              <a:rPr lang="en-CA" dirty="0" smtClean="0">
                <a:latin typeface="+mj-lt"/>
              </a:rPr>
              <a:t>Commercialization Programs</a:t>
            </a:r>
            <a:endParaRPr lang="en-CA" dirty="0">
              <a:latin typeface="+mj-lt"/>
            </a:endParaRPr>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algn="r"/>
            <a:fld id="{3BCCA2D7-60F4-432A-BD58-4130A9924034}" type="slidenum">
              <a:rPr lang="en-US" sz="1400" smtClean="0">
                <a:solidFill>
                  <a:schemeClr val="bg1">
                    <a:lumMod val="50000"/>
                  </a:schemeClr>
                </a:solidFill>
              </a:rPr>
              <a:pPr algn="r"/>
              <a:t>37</a:t>
            </a:fld>
            <a:endParaRPr lang="en-US" sz="1400" dirty="0">
              <a:solidFill>
                <a:schemeClr val="bg1">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083863"/>
            <a:ext cx="80772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 9"/>
          <p:cNvGraphicFramePr/>
          <p:nvPr>
            <p:extLst>
              <p:ext uri="{D42A27DB-BD31-4B8C-83A1-F6EECF244321}">
                <p14:modId xmlns:p14="http://schemas.microsoft.com/office/powerpoint/2010/main" val="3593363031"/>
              </p:ext>
            </p:extLst>
          </p:nvPr>
        </p:nvGraphicFramePr>
        <p:xfrm>
          <a:off x="37454" y="3200401"/>
          <a:ext cx="8840492"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2219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body" sz="quarter" idx="13"/>
          </p:nvPr>
        </p:nvSpPr>
        <p:spPr>
          <a:xfrm>
            <a:off x="457200" y="1600200"/>
            <a:ext cx="7787208" cy="4572000"/>
          </a:xfrm>
        </p:spPr>
        <p:txBody>
          <a:bodyPr/>
          <a:lstStyle/>
          <a:p>
            <a:pPr marL="0" indent="0">
              <a:buClr>
                <a:schemeClr val="accent1"/>
              </a:buClr>
              <a:buFont typeface="Wingdings" pitchFamily="2" charset="2"/>
              <a:buNone/>
            </a:pPr>
            <a:r>
              <a:rPr lang="en-US" altLang="en-US" sz="2800" dirty="0" smtClean="0">
                <a:latin typeface="+mn-lt"/>
                <a:cs typeface="Arial" charset="0"/>
              </a:rPr>
              <a:t>Strategic intent, geographic focus, or SME development:</a:t>
            </a:r>
            <a:endParaRPr lang="en-US" altLang="en-US" sz="900" dirty="0" smtClean="0">
              <a:latin typeface="+mn-lt"/>
              <a:cs typeface="Arial" charset="0"/>
            </a:endParaRPr>
          </a:p>
          <a:p>
            <a:pPr lvl="1" indent="-342900">
              <a:buClr>
                <a:schemeClr val="accent1"/>
              </a:buClr>
            </a:pPr>
            <a:r>
              <a:rPr lang="en-US" altLang="en-US" dirty="0" smtClean="0">
                <a:latin typeface="+mn-lt"/>
                <a:cs typeface="Arial" charset="0"/>
              </a:rPr>
              <a:t>Alberta-Ontario Innovation Program</a:t>
            </a:r>
          </a:p>
          <a:p>
            <a:pPr lvl="1" indent="-342900">
              <a:buClr>
                <a:schemeClr val="accent1"/>
              </a:buClr>
            </a:pPr>
            <a:r>
              <a:rPr lang="en-US" altLang="en-US" dirty="0" smtClean="0">
                <a:latin typeface="+mn-lt"/>
                <a:cs typeface="Arial" charset="0"/>
              </a:rPr>
              <a:t>Alberta-Finland Innovation and Commercialization Program</a:t>
            </a:r>
          </a:p>
          <a:p>
            <a:pPr lvl="1" indent="-342900">
              <a:buClr>
                <a:schemeClr val="accent1"/>
              </a:buClr>
            </a:pPr>
            <a:r>
              <a:rPr lang="en-US" altLang="en-US" dirty="0" smtClean="0">
                <a:latin typeface="+mn-lt"/>
                <a:cs typeface="Arial" charset="0"/>
              </a:rPr>
              <a:t>Entrepreneur Accelerator</a:t>
            </a:r>
          </a:p>
          <a:p>
            <a:pPr lvl="2" indent="-342900">
              <a:buClr>
                <a:schemeClr val="accent1"/>
              </a:buClr>
            </a:pPr>
            <a:r>
              <a:rPr lang="en-US" altLang="en-US" sz="2400" dirty="0" smtClean="0">
                <a:latin typeface="+mn-lt"/>
                <a:cs typeface="Arial" charset="0"/>
              </a:rPr>
              <a:t>Productivity Ed-Tech Challenge</a:t>
            </a:r>
          </a:p>
          <a:p>
            <a:pPr lvl="2" indent="-342900">
              <a:buClr>
                <a:schemeClr val="accent1"/>
              </a:buClr>
            </a:pPr>
            <a:r>
              <a:rPr lang="en-US" altLang="en-US" sz="2400" dirty="0" smtClean="0">
                <a:latin typeface="+mn-lt"/>
                <a:cs typeface="Arial" charset="0"/>
              </a:rPr>
              <a:t>Telus</a:t>
            </a:r>
          </a:p>
          <a:p>
            <a:pPr lvl="2" indent="-342900">
              <a:buClr>
                <a:schemeClr val="accent1"/>
              </a:buClr>
            </a:pPr>
            <a:r>
              <a:rPr lang="en-US" altLang="en-US" sz="2400" dirty="0" smtClean="0">
                <a:latin typeface="+mn-lt"/>
                <a:cs typeface="Arial" charset="0"/>
              </a:rPr>
              <a:t>GE Licensing Partnership</a:t>
            </a:r>
            <a:endParaRPr lang="en-CA" altLang="en-US" sz="2400" dirty="0" smtClean="0">
              <a:latin typeface="+mn-lt"/>
              <a:cs typeface="Arial" charset="0"/>
            </a:endParaRPr>
          </a:p>
          <a:p>
            <a:pPr marL="0" indent="0">
              <a:buClr>
                <a:schemeClr val="accent1"/>
              </a:buClr>
              <a:buFont typeface="Wingdings" pitchFamily="2" charset="2"/>
              <a:buNone/>
            </a:pPr>
            <a:r>
              <a:rPr lang="en-CA" altLang="en-US" sz="2800" dirty="0" smtClean="0">
                <a:latin typeface="+mn-lt"/>
                <a:cs typeface="Arial" charset="0"/>
              </a:rPr>
              <a:t>Brings innovation to Alberta and provides access to international and interprovincial markets</a:t>
            </a:r>
          </a:p>
        </p:txBody>
      </p:sp>
      <p:sp>
        <p:nvSpPr>
          <p:cNvPr id="4" name="Title 3"/>
          <p:cNvSpPr>
            <a:spLocks noGrp="1"/>
          </p:cNvSpPr>
          <p:nvPr>
            <p:ph type="title"/>
          </p:nvPr>
        </p:nvSpPr>
        <p:spPr/>
        <p:txBody>
          <a:bodyPr/>
          <a:lstStyle/>
          <a:p>
            <a:r>
              <a:rPr lang="en-US" altLang="en-US" sz="4000" dirty="0" smtClean="0">
                <a:latin typeface="+mj-lt"/>
              </a:rPr>
              <a:t>Collaboration Programs</a:t>
            </a:r>
            <a:endParaRPr lang="en-CA" sz="4000" dirty="0">
              <a:latin typeface="+mj-lt"/>
            </a:endParaRPr>
          </a:p>
        </p:txBody>
      </p:sp>
    </p:spTree>
    <p:extLst>
      <p:ext uri="{BB962C8B-B14F-4D97-AF65-F5344CB8AC3E}">
        <p14:creationId xmlns:p14="http://schemas.microsoft.com/office/powerpoint/2010/main" val="212610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556441" cy="552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1"/>
          </p:nvPr>
        </p:nvSpPr>
        <p:spPr>
          <a:xfrm>
            <a:off x="6477000" y="6472935"/>
            <a:ext cx="2057400" cy="365125"/>
          </a:xfrm>
        </p:spPr>
        <p:txBody>
          <a:bodyPr/>
          <a:lstStyle/>
          <a:p>
            <a:pPr algn="r"/>
            <a:fld id="{3BCCA2D7-60F4-432A-BD58-4130A9924034}" type="slidenum">
              <a:rPr lang="en-US" sz="1400" smtClean="0">
                <a:solidFill>
                  <a:prstClr val="white">
                    <a:lumMod val="50000"/>
                  </a:prstClr>
                </a:solidFill>
              </a:rPr>
              <a:pPr algn="r"/>
              <a:t>39</a:t>
            </a:fld>
            <a:endParaRPr lang="en-US" sz="1400" dirty="0">
              <a:solidFill>
                <a:prstClr val="white">
                  <a:lumMod val="50000"/>
                </a:prstClr>
              </a:solidFill>
            </a:endParaRPr>
          </a:p>
        </p:txBody>
      </p:sp>
    </p:spTree>
    <p:extLst>
      <p:ext uri="{BB962C8B-B14F-4D97-AF65-F5344CB8AC3E}">
        <p14:creationId xmlns:p14="http://schemas.microsoft.com/office/powerpoint/2010/main" val="2382194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mj-lt"/>
              </a:rPr>
              <a:t>Alberta Innovates</a:t>
            </a:r>
            <a:endParaRPr lang="en-CA" dirty="0">
              <a:latin typeface="+mj-lt"/>
            </a:endParaRPr>
          </a:p>
        </p:txBody>
      </p:sp>
      <p:sp>
        <p:nvSpPr>
          <p:cNvPr id="3" name="Content Placeholder 2"/>
          <p:cNvSpPr>
            <a:spLocks noGrp="1"/>
          </p:cNvSpPr>
          <p:nvPr>
            <p:ph type="body" idx="1"/>
          </p:nvPr>
        </p:nvSpPr>
        <p:spPr>
          <a:xfrm>
            <a:off x="395536" y="1550565"/>
            <a:ext cx="5265821" cy="4830763"/>
          </a:xfrm>
        </p:spPr>
        <p:txBody>
          <a:bodyPr/>
          <a:lstStyle/>
          <a:p>
            <a:pPr>
              <a:buClr>
                <a:schemeClr val="accent1"/>
              </a:buClr>
            </a:pPr>
            <a:r>
              <a:rPr lang="en-CA" sz="2000" dirty="0" smtClean="0">
                <a:latin typeface="+mn-lt"/>
              </a:rPr>
              <a:t>Sector focus where Alberta has a competitive advantage</a:t>
            </a:r>
          </a:p>
          <a:p>
            <a:pPr lvl="1">
              <a:buClr>
                <a:schemeClr val="accent1"/>
              </a:buClr>
            </a:pPr>
            <a:r>
              <a:rPr lang="en-CA" sz="1600" dirty="0">
                <a:latin typeface="+mn-lt"/>
              </a:rPr>
              <a:t>Energy: oil sands, oil and gas, pipelines, tight oil &amp; fracking</a:t>
            </a:r>
          </a:p>
          <a:p>
            <a:pPr lvl="1">
              <a:buClr>
                <a:schemeClr val="accent1"/>
              </a:buClr>
            </a:pPr>
            <a:r>
              <a:rPr lang="en-CA" sz="1600" dirty="0">
                <a:latin typeface="+mn-lt"/>
              </a:rPr>
              <a:t>Carbon Conversion, Capture and Storage</a:t>
            </a:r>
            <a:endParaRPr lang="en-US" sz="1600" dirty="0">
              <a:solidFill>
                <a:srgbClr val="000000"/>
              </a:solidFill>
              <a:latin typeface="+mn-lt"/>
            </a:endParaRPr>
          </a:p>
          <a:p>
            <a:pPr lvl="1">
              <a:buClr>
                <a:schemeClr val="accent1"/>
              </a:buClr>
            </a:pPr>
            <a:r>
              <a:rPr lang="en-CA" sz="1600" dirty="0">
                <a:latin typeface="+mn-lt"/>
              </a:rPr>
              <a:t>Environmental Monitoring and Management</a:t>
            </a:r>
          </a:p>
          <a:p>
            <a:pPr lvl="1">
              <a:buClr>
                <a:schemeClr val="accent1"/>
              </a:buClr>
            </a:pPr>
            <a:r>
              <a:rPr lang="en-US" sz="1600" dirty="0">
                <a:solidFill>
                  <a:srgbClr val="000000"/>
                </a:solidFill>
                <a:latin typeface="+mn-lt"/>
              </a:rPr>
              <a:t>Industrial Sensors </a:t>
            </a:r>
          </a:p>
          <a:p>
            <a:pPr lvl="1">
              <a:buClr>
                <a:schemeClr val="accent1"/>
              </a:buClr>
            </a:pPr>
            <a:r>
              <a:rPr lang="en-CA" sz="1600" dirty="0">
                <a:latin typeface="+mn-lt"/>
              </a:rPr>
              <a:t>Advanced Materials and Manufacturing</a:t>
            </a:r>
          </a:p>
          <a:p>
            <a:pPr lvl="1">
              <a:buClr>
                <a:schemeClr val="accent1"/>
              </a:buClr>
            </a:pPr>
            <a:r>
              <a:rPr lang="en-CA" sz="1600" dirty="0">
                <a:latin typeface="+mn-lt"/>
              </a:rPr>
              <a:t>Sustainable Resources: </a:t>
            </a:r>
            <a:r>
              <a:rPr lang="en-CA" sz="1600" dirty="0" smtClean="0">
                <a:latin typeface="+mn-lt"/>
              </a:rPr>
              <a:t>agriculture </a:t>
            </a:r>
            <a:r>
              <a:rPr lang="en-CA" sz="1600" dirty="0">
                <a:latin typeface="+mn-lt"/>
              </a:rPr>
              <a:t>and </a:t>
            </a:r>
            <a:r>
              <a:rPr lang="en-CA" sz="1600" dirty="0" smtClean="0">
                <a:latin typeface="+mn-lt"/>
              </a:rPr>
              <a:t>forestry</a:t>
            </a:r>
            <a:endParaRPr lang="en-CA" sz="1600" dirty="0">
              <a:latin typeface="+mn-lt"/>
            </a:endParaRPr>
          </a:p>
          <a:p>
            <a:pPr lvl="1">
              <a:buClr>
                <a:schemeClr val="accent1"/>
              </a:buClr>
            </a:pPr>
            <a:r>
              <a:rPr lang="en-US" sz="1600" dirty="0">
                <a:solidFill>
                  <a:srgbClr val="000000"/>
                </a:solidFill>
                <a:latin typeface="+mn-lt"/>
              </a:rPr>
              <a:t>Health Research and </a:t>
            </a:r>
            <a:r>
              <a:rPr lang="en-US" sz="1600" dirty="0" smtClean="0">
                <a:solidFill>
                  <a:srgbClr val="000000"/>
                </a:solidFill>
                <a:latin typeface="+mn-lt"/>
              </a:rPr>
              <a:t>Technologies</a:t>
            </a:r>
            <a:endParaRPr lang="en-CA" sz="2000" dirty="0" smtClean="0">
              <a:latin typeface="+mn-lt"/>
            </a:endParaRPr>
          </a:p>
          <a:p>
            <a:pPr>
              <a:buClr>
                <a:schemeClr val="accent1"/>
              </a:buClr>
            </a:pPr>
            <a:r>
              <a:rPr lang="en-CA" sz="2000" dirty="0" smtClean="0">
                <a:latin typeface="+mn-lt"/>
              </a:rPr>
              <a:t>A provincially funded cohesive, accessible research and innovation system</a:t>
            </a:r>
          </a:p>
          <a:p>
            <a:pPr>
              <a:buClr>
                <a:schemeClr val="accent1"/>
              </a:buClr>
            </a:pPr>
            <a:r>
              <a:rPr lang="en-CA" sz="2000" dirty="0" smtClean="0">
                <a:latin typeface="+mn-lt"/>
              </a:rPr>
              <a:t>World-class research to support Alberta priorities</a:t>
            </a:r>
          </a:p>
          <a:p>
            <a:pPr>
              <a:buClr>
                <a:schemeClr val="accent1"/>
              </a:buClr>
            </a:pPr>
            <a:r>
              <a:rPr lang="en-CA" sz="2000" dirty="0" smtClean="0">
                <a:latin typeface="+mn-lt"/>
              </a:rPr>
              <a:t>Coordinates and supports investments required to solve major industry challenges</a:t>
            </a:r>
          </a:p>
          <a:p>
            <a:pPr marL="0" indent="0">
              <a:buClr>
                <a:schemeClr val="accent1"/>
              </a:buClr>
              <a:buNone/>
            </a:pPr>
            <a:endParaRPr lang="en-CA" sz="2000" dirty="0">
              <a:latin typeface="+mn-lt"/>
            </a:endParaRPr>
          </a:p>
        </p:txBody>
      </p:sp>
      <p:pic>
        <p:nvPicPr>
          <p:cNvPr id="1026" name="Picture 2" descr="Z:\Brand\Logos\AI Families Logos\Bio\AI bio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594256"/>
            <a:ext cx="1754469" cy="8616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Brand\Logos\AI Families Logos\Energy\AI energy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2674593"/>
            <a:ext cx="2513343" cy="7892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Brand\Logos\AI Families Logos\Health\AI Health_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0141" y="3670647"/>
            <a:ext cx="1795065" cy="8816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Brand\Logos\Alberta Innovates Technology Futures Logos\AI_Tech_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0142" y="4733046"/>
            <a:ext cx="1774512" cy="8113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Z:\Brand\Logos\AI Families Logos\ARIA\AI aria_RG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0141" y="5756984"/>
            <a:ext cx="2665403" cy="84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20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body" sz="quarter" idx="13"/>
          </p:nvPr>
        </p:nvSpPr>
        <p:spPr>
          <a:xfrm>
            <a:off x="457200" y="1600200"/>
            <a:ext cx="7787208" cy="4572000"/>
          </a:xfrm>
        </p:spPr>
        <p:txBody>
          <a:bodyPr/>
          <a:lstStyle/>
          <a:p>
            <a:pPr marL="0" indent="0">
              <a:buClr>
                <a:schemeClr val="accent1"/>
              </a:buClr>
              <a:buNone/>
            </a:pPr>
            <a:r>
              <a:rPr lang="en-US" altLang="en-US" dirty="0">
                <a:latin typeface="+mn-lt"/>
              </a:rPr>
              <a:t>AITF </a:t>
            </a:r>
            <a:r>
              <a:rPr lang="en-CA" dirty="0">
                <a:latin typeface="+mn-lt"/>
              </a:rPr>
              <a:t>supports four centres that foster technology development and advance product commercialization. </a:t>
            </a:r>
            <a:endParaRPr lang="en-US" altLang="en-US" dirty="0">
              <a:latin typeface="+mn-lt"/>
            </a:endParaRPr>
          </a:p>
          <a:p>
            <a:pPr>
              <a:buClr>
                <a:schemeClr val="accent1"/>
              </a:buClr>
            </a:pPr>
            <a:r>
              <a:rPr lang="en-CA" b="1" dirty="0">
                <a:latin typeface="+mn-lt"/>
              </a:rPr>
              <a:t>Alberta Centre for Advanced MNT Products (ACAMP</a:t>
            </a:r>
            <a:r>
              <a:rPr lang="en-CA" b="1" dirty="0" smtClean="0">
                <a:latin typeface="+mn-lt"/>
              </a:rPr>
              <a:t>)</a:t>
            </a:r>
            <a:r>
              <a:rPr lang="en-CA" dirty="0" smtClean="0">
                <a:latin typeface="+mn-lt"/>
              </a:rPr>
              <a:t> </a:t>
            </a:r>
            <a:r>
              <a:rPr lang="en-CA" dirty="0">
                <a:latin typeface="+mn-lt"/>
              </a:rPr>
              <a:t>Micro and nanotechnology products</a:t>
            </a:r>
          </a:p>
          <a:p>
            <a:pPr>
              <a:buClr>
                <a:schemeClr val="accent1"/>
              </a:buClr>
            </a:pPr>
            <a:r>
              <a:rPr lang="en-CA" b="1" dirty="0" smtClean="0">
                <a:latin typeface="+mn-lt"/>
              </a:rPr>
              <a:t>Alberta </a:t>
            </a:r>
            <a:r>
              <a:rPr lang="en-CA" b="1" dirty="0" err="1">
                <a:latin typeface="+mn-lt"/>
              </a:rPr>
              <a:t>Glycomics</a:t>
            </a:r>
            <a:r>
              <a:rPr lang="en-CA" b="1" dirty="0">
                <a:latin typeface="+mn-lt"/>
              </a:rPr>
              <a:t> Centre</a:t>
            </a:r>
            <a:r>
              <a:rPr lang="en-CA" dirty="0">
                <a:latin typeface="+mn-lt"/>
              </a:rPr>
              <a:t> </a:t>
            </a:r>
            <a:r>
              <a:rPr lang="en-CA" dirty="0" smtClean="0">
                <a:latin typeface="+mn-lt"/>
              </a:rPr>
              <a:t>- Carbohydrate-based </a:t>
            </a:r>
            <a:r>
              <a:rPr lang="en-CA" dirty="0">
                <a:latin typeface="+mn-lt"/>
              </a:rPr>
              <a:t>medical </a:t>
            </a:r>
            <a:r>
              <a:rPr lang="en-CA" dirty="0" smtClean="0">
                <a:latin typeface="+mn-lt"/>
              </a:rPr>
              <a:t>therapeutics</a:t>
            </a:r>
          </a:p>
          <a:p>
            <a:pPr marL="681038">
              <a:buClr>
                <a:schemeClr val="accent1"/>
              </a:buClr>
            </a:pPr>
            <a:r>
              <a:rPr lang="en-US" dirty="0" smtClean="0">
                <a:latin typeface="+mn-lt"/>
              </a:rPr>
              <a:t>Home to </a:t>
            </a:r>
            <a:r>
              <a:rPr lang="en-US" b="1" dirty="0" err="1" smtClean="0">
                <a:latin typeface="+mn-lt"/>
              </a:rPr>
              <a:t>GlycoNet</a:t>
            </a:r>
            <a:r>
              <a:rPr lang="en-US" b="1" dirty="0" smtClean="0">
                <a:latin typeface="+mn-lt"/>
              </a:rPr>
              <a:t> – </a:t>
            </a:r>
            <a:r>
              <a:rPr lang="en-CA" b="1" dirty="0">
                <a:latin typeface="+mn-lt"/>
              </a:rPr>
              <a:t>Canadian </a:t>
            </a:r>
            <a:r>
              <a:rPr lang="en-CA" b="1" dirty="0" err="1">
                <a:latin typeface="+mn-lt"/>
              </a:rPr>
              <a:t>Glycomics</a:t>
            </a:r>
            <a:r>
              <a:rPr lang="en-CA" b="1" dirty="0">
                <a:latin typeface="+mn-lt"/>
              </a:rPr>
              <a:t> Network</a:t>
            </a:r>
          </a:p>
          <a:p>
            <a:pPr>
              <a:buClr>
                <a:schemeClr val="accent1"/>
              </a:buClr>
            </a:pPr>
            <a:r>
              <a:rPr lang="en-CA" b="1" dirty="0">
                <a:latin typeface="+mn-lt"/>
              </a:rPr>
              <a:t>Alberta Innovates Centre for Machine Learning (AICML</a:t>
            </a:r>
            <a:r>
              <a:rPr lang="en-CA" b="1" dirty="0" smtClean="0">
                <a:latin typeface="+mn-lt"/>
              </a:rPr>
              <a:t>)</a:t>
            </a:r>
            <a:r>
              <a:rPr lang="en-CA" dirty="0" smtClean="0">
                <a:latin typeface="+mn-lt"/>
              </a:rPr>
              <a:t> Sophisticated </a:t>
            </a:r>
            <a:r>
              <a:rPr lang="en-CA" dirty="0">
                <a:latin typeface="+mn-lt"/>
              </a:rPr>
              <a:t>data analysis</a:t>
            </a:r>
          </a:p>
          <a:p>
            <a:pPr>
              <a:buClr>
                <a:schemeClr val="accent1"/>
              </a:buClr>
            </a:pPr>
            <a:r>
              <a:rPr lang="en-CA" b="1" dirty="0">
                <a:latin typeface="+mn-lt"/>
              </a:rPr>
              <a:t>TECTERRA</a:t>
            </a:r>
            <a:r>
              <a:rPr lang="en-CA" dirty="0">
                <a:latin typeface="+mn-lt"/>
              </a:rPr>
              <a:t> </a:t>
            </a:r>
            <a:r>
              <a:rPr lang="en-CA" dirty="0" smtClean="0">
                <a:latin typeface="+mn-lt"/>
              </a:rPr>
              <a:t>- </a:t>
            </a:r>
            <a:r>
              <a:rPr lang="en-CA" dirty="0" err="1" smtClean="0">
                <a:latin typeface="+mn-lt"/>
              </a:rPr>
              <a:t>Geomatics</a:t>
            </a:r>
            <a:r>
              <a:rPr lang="en-CA" dirty="0" smtClean="0">
                <a:latin typeface="+mn-lt"/>
              </a:rPr>
              <a:t> technologies</a:t>
            </a:r>
            <a:endParaRPr lang="en-CA" dirty="0">
              <a:latin typeface="+mn-lt"/>
            </a:endParaRPr>
          </a:p>
        </p:txBody>
      </p:sp>
      <p:sp>
        <p:nvSpPr>
          <p:cNvPr id="4" name="Title 3"/>
          <p:cNvSpPr>
            <a:spLocks noGrp="1"/>
          </p:cNvSpPr>
          <p:nvPr>
            <p:ph type="title"/>
          </p:nvPr>
        </p:nvSpPr>
        <p:spPr/>
        <p:txBody>
          <a:bodyPr/>
          <a:lstStyle/>
          <a:p>
            <a:r>
              <a:rPr lang="en-US" altLang="en-US" sz="3200" dirty="0" err="1" smtClean="0">
                <a:latin typeface="+mj-lt"/>
              </a:rPr>
              <a:t>Centres</a:t>
            </a:r>
            <a:r>
              <a:rPr lang="en-US" altLang="en-US" sz="3200" dirty="0" smtClean="0">
                <a:latin typeface="+mj-lt"/>
              </a:rPr>
              <a:t> for Research and Commercialization</a:t>
            </a:r>
            <a:endParaRPr lang="en-CA" sz="3200" dirty="0">
              <a:latin typeface="+mj-lt"/>
            </a:endParaRPr>
          </a:p>
        </p:txBody>
      </p:sp>
    </p:spTree>
    <p:extLst>
      <p:ext uri="{BB962C8B-B14F-4D97-AF65-F5344CB8AC3E}">
        <p14:creationId xmlns:p14="http://schemas.microsoft.com/office/powerpoint/2010/main" val="3701906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Maximizing Return on Innovation</a:t>
            </a:r>
            <a:endParaRPr lang="en-US" sz="4000" dirty="0">
              <a:latin typeface="+mj-lt"/>
            </a:endParaRPr>
          </a:p>
        </p:txBody>
      </p:sp>
      <p:sp>
        <p:nvSpPr>
          <p:cNvPr id="74" name="Rounded Rectangle 73"/>
          <p:cNvSpPr/>
          <p:nvPr/>
        </p:nvSpPr>
        <p:spPr>
          <a:xfrm>
            <a:off x="2133526" y="1377019"/>
            <a:ext cx="2270431" cy="4490381"/>
          </a:xfrm>
          <a:prstGeom prst="roundRect">
            <a:avLst>
              <a:gd name="adj" fmla="val 8463"/>
            </a:avLst>
          </a:prstGeom>
          <a:solidFill>
            <a:srgbClr val="91CFE6"/>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75" name="Rounded Rectangle 74"/>
          <p:cNvSpPr/>
          <p:nvPr/>
        </p:nvSpPr>
        <p:spPr>
          <a:xfrm>
            <a:off x="4478757" y="1377019"/>
            <a:ext cx="2867372" cy="4490381"/>
          </a:xfrm>
          <a:prstGeom prst="roundRect">
            <a:avLst>
              <a:gd name="adj" fmla="val 5594"/>
            </a:avLst>
          </a:prstGeom>
          <a:solidFill>
            <a:srgbClr val="91CFE6"/>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76" name="Rounded Rectangle 75"/>
          <p:cNvSpPr/>
          <p:nvPr/>
        </p:nvSpPr>
        <p:spPr>
          <a:xfrm>
            <a:off x="7440953" y="1377019"/>
            <a:ext cx="1246783" cy="4490381"/>
          </a:xfrm>
          <a:prstGeom prst="roundRect">
            <a:avLst>
              <a:gd name="adj" fmla="val 10895"/>
            </a:avLst>
          </a:prstGeom>
          <a:solidFill>
            <a:srgbClr val="91CFE6"/>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pic>
        <p:nvPicPr>
          <p:cNvPr id="77" name="I) GRAPH BACKDROP.png" descr="/Users/JAMESRETINA/Documents/14-172 AITF INNOVATION ROLE PPT/I) GRAPH BACKDROP.pn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4950352" y="2331905"/>
            <a:ext cx="2118139" cy="2376264"/>
          </a:xfrm>
          <a:prstGeom prst="rect">
            <a:avLst/>
          </a:prstGeom>
        </p:spPr>
      </p:pic>
      <p:sp>
        <p:nvSpPr>
          <p:cNvPr id="78" name="Rounded Rectangle 77"/>
          <p:cNvSpPr/>
          <p:nvPr/>
        </p:nvSpPr>
        <p:spPr>
          <a:xfrm>
            <a:off x="7503715" y="5356241"/>
            <a:ext cx="1118642" cy="397022"/>
          </a:xfrm>
          <a:prstGeom prst="roundRect">
            <a:avLst/>
          </a:prstGeom>
          <a:solidFill>
            <a:sysClr val="window" lastClr="FFFFF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79" name="Rounded Rectangle 78"/>
          <p:cNvSpPr/>
          <p:nvPr/>
        </p:nvSpPr>
        <p:spPr>
          <a:xfrm>
            <a:off x="4537432" y="5356241"/>
            <a:ext cx="2753512" cy="397022"/>
          </a:xfrm>
          <a:prstGeom prst="roundRect">
            <a:avLst/>
          </a:prstGeom>
          <a:solidFill>
            <a:sysClr val="window" lastClr="FFFFF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80" name="Rounded Rectangle 79"/>
          <p:cNvSpPr/>
          <p:nvPr/>
        </p:nvSpPr>
        <p:spPr>
          <a:xfrm>
            <a:off x="337560" y="1377019"/>
            <a:ext cx="1744848" cy="4490381"/>
          </a:xfrm>
          <a:prstGeom prst="roundRect">
            <a:avLst>
              <a:gd name="adj" fmla="val 10116"/>
            </a:avLst>
          </a:prstGeom>
          <a:solidFill>
            <a:srgbClr val="91CFE6"/>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81" name="Rounded Rectangle 80"/>
          <p:cNvSpPr/>
          <p:nvPr/>
        </p:nvSpPr>
        <p:spPr>
          <a:xfrm>
            <a:off x="384169" y="5356241"/>
            <a:ext cx="1656185" cy="397022"/>
          </a:xfrm>
          <a:prstGeom prst="roundRect">
            <a:avLst/>
          </a:prstGeom>
          <a:solidFill>
            <a:sysClr val="window" lastClr="FFFFF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82" name="Rounded Rectangle 81"/>
          <p:cNvSpPr/>
          <p:nvPr/>
        </p:nvSpPr>
        <p:spPr>
          <a:xfrm>
            <a:off x="2180043" y="5356241"/>
            <a:ext cx="1461914" cy="397022"/>
          </a:xfrm>
          <a:prstGeom prst="roundRect">
            <a:avLst/>
          </a:prstGeom>
          <a:solidFill>
            <a:sysClr val="window" lastClr="FFFFF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83" name="Freeform 82"/>
          <p:cNvSpPr/>
          <p:nvPr/>
        </p:nvSpPr>
        <p:spPr>
          <a:xfrm>
            <a:off x="5013847" y="2466106"/>
            <a:ext cx="1976677" cy="784242"/>
          </a:xfrm>
          <a:custGeom>
            <a:avLst/>
            <a:gdLst>
              <a:gd name="connsiteX0" fmla="*/ 0 w 6866278"/>
              <a:gd name="connsiteY0" fmla="*/ 3477392 h 3477392"/>
              <a:gd name="connsiteX1" fmla="*/ 1473771 w 6866278"/>
              <a:gd name="connsiteY1" fmla="*/ 3205720 h 3477392"/>
              <a:gd name="connsiteX2" fmla="*/ 2492507 w 6866278"/>
              <a:gd name="connsiteY2" fmla="*/ 2838964 h 3477392"/>
              <a:gd name="connsiteX3" fmla="*/ 3355036 w 6866278"/>
              <a:gd name="connsiteY3" fmla="*/ 2241288 h 3477392"/>
              <a:gd name="connsiteX4" fmla="*/ 3939111 w 6866278"/>
              <a:gd name="connsiteY4" fmla="*/ 1514567 h 3477392"/>
              <a:gd name="connsiteX5" fmla="*/ 4366980 w 6866278"/>
              <a:gd name="connsiteY5" fmla="*/ 903307 h 3477392"/>
              <a:gd name="connsiteX6" fmla="*/ 5120844 w 6866278"/>
              <a:gd name="connsiteY6" fmla="*/ 400715 h 3477392"/>
              <a:gd name="connsiteX7" fmla="*/ 6125996 w 6866278"/>
              <a:gd name="connsiteY7" fmla="*/ 101877 h 3477392"/>
              <a:gd name="connsiteX8" fmla="*/ 6866278 w 6866278"/>
              <a:gd name="connsiteY8" fmla="*/ 0 h 347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66278" h="3477392">
                <a:moveTo>
                  <a:pt x="0" y="3477392"/>
                </a:moveTo>
                <a:cubicBezTo>
                  <a:pt x="529176" y="3394758"/>
                  <a:pt x="1058353" y="3312125"/>
                  <a:pt x="1473771" y="3205720"/>
                </a:cubicBezTo>
                <a:cubicBezTo>
                  <a:pt x="1889189" y="3099315"/>
                  <a:pt x="2178963" y="2999703"/>
                  <a:pt x="2492507" y="2838964"/>
                </a:cubicBezTo>
                <a:cubicBezTo>
                  <a:pt x="2806051" y="2678225"/>
                  <a:pt x="3113935" y="2462021"/>
                  <a:pt x="3355036" y="2241288"/>
                </a:cubicBezTo>
                <a:cubicBezTo>
                  <a:pt x="3596137" y="2020555"/>
                  <a:pt x="3770454" y="1737564"/>
                  <a:pt x="3939111" y="1514567"/>
                </a:cubicBezTo>
                <a:cubicBezTo>
                  <a:pt x="4107768" y="1291570"/>
                  <a:pt x="4170025" y="1088949"/>
                  <a:pt x="4366980" y="903307"/>
                </a:cubicBezTo>
                <a:cubicBezTo>
                  <a:pt x="4563935" y="717665"/>
                  <a:pt x="4827675" y="534287"/>
                  <a:pt x="5120844" y="400715"/>
                </a:cubicBezTo>
                <a:cubicBezTo>
                  <a:pt x="5414013" y="267143"/>
                  <a:pt x="5835090" y="168663"/>
                  <a:pt x="6125996" y="101877"/>
                </a:cubicBezTo>
                <a:cubicBezTo>
                  <a:pt x="6416902" y="35091"/>
                  <a:pt x="6866278" y="0"/>
                  <a:pt x="6866278" y="0"/>
                </a:cubicBezTo>
              </a:path>
            </a:pathLst>
          </a:custGeom>
          <a:noFill/>
          <a:ln w="25400" cap="flat" cmpd="sng" algn="ctr">
            <a:solidFill>
              <a:srgbClr val="0083C3"/>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US">
              <a:solidFill>
                <a:sysClr val="window" lastClr="FFFFFF"/>
              </a:solidFill>
              <a:latin typeface="Arial"/>
            </a:endParaRPr>
          </a:p>
        </p:txBody>
      </p:sp>
      <p:sp>
        <p:nvSpPr>
          <p:cNvPr id="84" name="Oval 83"/>
          <p:cNvSpPr/>
          <p:nvPr/>
        </p:nvSpPr>
        <p:spPr>
          <a:xfrm>
            <a:off x="5187494" y="3170603"/>
            <a:ext cx="144016" cy="144016"/>
          </a:xfrm>
          <a:prstGeom prst="ellipse">
            <a:avLst/>
          </a:prstGeom>
          <a:solidFill>
            <a:srgbClr val="6F9924"/>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85" name="TextBox 60"/>
          <p:cNvSpPr txBox="1"/>
          <p:nvPr/>
        </p:nvSpPr>
        <p:spPr>
          <a:xfrm>
            <a:off x="5051181" y="3651521"/>
            <a:ext cx="75824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83C3"/>
                </a:solidFill>
                <a:cs typeface="Calibri"/>
              </a:rPr>
              <a:t>Discovery/Innovation</a:t>
            </a:r>
            <a:endParaRPr lang="en-US" sz="1000" dirty="0">
              <a:solidFill>
                <a:srgbClr val="0083C3"/>
              </a:solidFill>
              <a:cs typeface="Calibri"/>
            </a:endParaRPr>
          </a:p>
        </p:txBody>
      </p:sp>
      <p:sp>
        <p:nvSpPr>
          <p:cNvPr id="87" name="TextBox 66"/>
          <p:cNvSpPr txBox="1"/>
          <p:nvPr/>
        </p:nvSpPr>
        <p:spPr>
          <a:xfrm>
            <a:off x="6241226" y="3091877"/>
            <a:ext cx="69003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000" dirty="0" smtClean="0">
                <a:solidFill>
                  <a:srgbClr val="0083C3"/>
                </a:solidFill>
                <a:cs typeface="Calibri"/>
              </a:rPr>
              <a:t>Market Adoption</a:t>
            </a:r>
            <a:endParaRPr lang="en-US" sz="1000" dirty="0">
              <a:solidFill>
                <a:srgbClr val="0083C3"/>
              </a:solidFill>
              <a:cs typeface="Calibri"/>
            </a:endParaRPr>
          </a:p>
        </p:txBody>
      </p:sp>
      <p:sp>
        <p:nvSpPr>
          <p:cNvPr id="88" name="TextBox 68"/>
          <p:cNvSpPr txBox="1"/>
          <p:nvPr/>
        </p:nvSpPr>
        <p:spPr>
          <a:xfrm>
            <a:off x="7498426" y="2336185"/>
            <a:ext cx="1153562" cy="88178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dirty="0" smtClean="0">
                <a:solidFill>
                  <a:srgbClr val="008000"/>
                </a:solidFill>
                <a:cs typeface="Calibri"/>
              </a:rPr>
              <a:t>Economic </a:t>
            </a:r>
            <a:br>
              <a:rPr lang="en-US" dirty="0" smtClean="0">
                <a:solidFill>
                  <a:srgbClr val="008000"/>
                </a:solidFill>
                <a:cs typeface="Calibri"/>
              </a:rPr>
            </a:br>
            <a:r>
              <a:rPr lang="en-US" dirty="0" smtClean="0">
                <a:solidFill>
                  <a:srgbClr val="008000"/>
                </a:solidFill>
                <a:cs typeface="Calibri"/>
              </a:rPr>
              <a:t>and Social Benefits </a:t>
            </a:r>
            <a:br>
              <a:rPr lang="en-US" dirty="0" smtClean="0">
                <a:solidFill>
                  <a:srgbClr val="008000"/>
                </a:solidFill>
                <a:cs typeface="Calibri"/>
              </a:rPr>
            </a:br>
            <a:r>
              <a:rPr lang="en-US" dirty="0" smtClean="0">
                <a:solidFill>
                  <a:srgbClr val="008000"/>
                </a:solidFill>
                <a:cs typeface="Calibri"/>
              </a:rPr>
              <a:t>to Alberta</a:t>
            </a:r>
            <a:endParaRPr lang="en-US" dirty="0">
              <a:solidFill>
                <a:srgbClr val="008000"/>
              </a:solidFill>
              <a:cs typeface="Calibri"/>
            </a:endParaRPr>
          </a:p>
        </p:txBody>
      </p:sp>
      <p:sp>
        <p:nvSpPr>
          <p:cNvPr id="89" name="Rounded Rectangle 88"/>
          <p:cNvSpPr/>
          <p:nvPr/>
        </p:nvSpPr>
        <p:spPr>
          <a:xfrm>
            <a:off x="4597906" y="4036364"/>
            <a:ext cx="2667639" cy="610864"/>
          </a:xfrm>
          <a:prstGeom prst="roundRect">
            <a:avLst/>
          </a:prstGeom>
          <a:solidFill>
            <a:srgbClr val="007FB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90" name="TextBox 80"/>
          <p:cNvSpPr txBox="1"/>
          <p:nvPr/>
        </p:nvSpPr>
        <p:spPr>
          <a:xfrm>
            <a:off x="4642253" y="4047398"/>
            <a:ext cx="706884" cy="31547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sz="1000" dirty="0" smtClean="0">
                <a:solidFill>
                  <a:prstClr val="white"/>
                </a:solidFill>
                <a:cs typeface="Calibri"/>
              </a:rPr>
              <a:t>Basic </a:t>
            </a:r>
            <a:br>
              <a:rPr lang="en-US" sz="1000" dirty="0" smtClean="0">
                <a:solidFill>
                  <a:prstClr val="white"/>
                </a:solidFill>
                <a:cs typeface="Calibri"/>
              </a:rPr>
            </a:br>
            <a:r>
              <a:rPr lang="en-US" sz="1000" dirty="0" smtClean="0">
                <a:solidFill>
                  <a:prstClr val="white"/>
                </a:solidFill>
                <a:cs typeface="Calibri"/>
              </a:rPr>
              <a:t>Research</a:t>
            </a:r>
            <a:endParaRPr lang="en-US" sz="1000" dirty="0">
              <a:solidFill>
                <a:prstClr val="white"/>
              </a:solidFill>
              <a:cs typeface="Calibri"/>
            </a:endParaRPr>
          </a:p>
        </p:txBody>
      </p:sp>
      <p:sp>
        <p:nvSpPr>
          <p:cNvPr id="91" name="TextBox 81"/>
          <p:cNvSpPr txBox="1"/>
          <p:nvPr/>
        </p:nvSpPr>
        <p:spPr>
          <a:xfrm>
            <a:off x="335722" y="5343542"/>
            <a:ext cx="176389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000" dirty="0" smtClean="0">
                <a:solidFill>
                  <a:srgbClr val="2B2A28"/>
                </a:solidFill>
                <a:cs typeface="Calibri"/>
              </a:rPr>
              <a:t>Contribute to Innovation System Design</a:t>
            </a:r>
            <a:endParaRPr lang="en-US" sz="1000" dirty="0">
              <a:solidFill>
                <a:srgbClr val="2B2A28"/>
              </a:solidFill>
              <a:cs typeface="Calibri"/>
            </a:endParaRPr>
          </a:p>
        </p:txBody>
      </p:sp>
      <p:sp>
        <p:nvSpPr>
          <p:cNvPr id="92" name="TextBox 58"/>
          <p:cNvSpPr txBox="1"/>
          <p:nvPr/>
        </p:nvSpPr>
        <p:spPr>
          <a:xfrm>
            <a:off x="5404832" y="4047398"/>
            <a:ext cx="706884" cy="31547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sz="1000" dirty="0" smtClean="0">
                <a:solidFill>
                  <a:prstClr val="white"/>
                </a:solidFill>
                <a:cs typeface="Calibri"/>
              </a:rPr>
              <a:t>Applied </a:t>
            </a:r>
            <a:br>
              <a:rPr lang="en-US" sz="1000" dirty="0" smtClean="0">
                <a:solidFill>
                  <a:prstClr val="white"/>
                </a:solidFill>
                <a:cs typeface="Calibri"/>
              </a:rPr>
            </a:br>
            <a:r>
              <a:rPr lang="en-US" sz="1000" dirty="0" smtClean="0">
                <a:solidFill>
                  <a:prstClr val="white"/>
                </a:solidFill>
                <a:cs typeface="Calibri"/>
              </a:rPr>
              <a:t>Research</a:t>
            </a:r>
            <a:endParaRPr lang="en-US" sz="1000" dirty="0">
              <a:solidFill>
                <a:prstClr val="white"/>
              </a:solidFill>
              <a:cs typeface="Calibri"/>
            </a:endParaRPr>
          </a:p>
        </p:txBody>
      </p:sp>
      <p:sp>
        <p:nvSpPr>
          <p:cNvPr id="93" name="TextBox 59"/>
          <p:cNvSpPr txBox="1"/>
          <p:nvPr/>
        </p:nvSpPr>
        <p:spPr>
          <a:xfrm>
            <a:off x="5938096" y="4100238"/>
            <a:ext cx="1374872" cy="2077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sz="1000" dirty="0" smtClean="0">
                <a:solidFill>
                  <a:prstClr val="black"/>
                </a:solidFill>
                <a:cs typeface="Calibri"/>
              </a:rPr>
              <a:t>&gt;</a:t>
            </a:r>
            <a:r>
              <a:rPr lang="en-US" sz="1000" dirty="0" smtClean="0">
                <a:solidFill>
                  <a:prstClr val="white"/>
                </a:solidFill>
                <a:cs typeface="Calibri"/>
              </a:rPr>
              <a:t>   Commercialization</a:t>
            </a:r>
            <a:endParaRPr lang="en-US" sz="1000" dirty="0">
              <a:solidFill>
                <a:prstClr val="white"/>
              </a:solidFill>
              <a:cs typeface="Calibri"/>
            </a:endParaRPr>
          </a:p>
        </p:txBody>
      </p:sp>
      <p:sp>
        <p:nvSpPr>
          <p:cNvPr id="94" name="TextBox 74"/>
          <p:cNvSpPr txBox="1"/>
          <p:nvPr/>
        </p:nvSpPr>
        <p:spPr>
          <a:xfrm>
            <a:off x="5262233" y="4100238"/>
            <a:ext cx="193062" cy="2077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sz="1000" dirty="0" smtClean="0">
                <a:solidFill>
                  <a:prstClr val="black"/>
                </a:solidFill>
                <a:cs typeface="Calibri"/>
              </a:rPr>
              <a:t>&gt;</a:t>
            </a:r>
            <a:endParaRPr lang="en-US" sz="1000" dirty="0">
              <a:solidFill>
                <a:prstClr val="black"/>
              </a:solidFill>
              <a:cs typeface="Calibri"/>
            </a:endParaRPr>
          </a:p>
        </p:txBody>
      </p:sp>
      <p:sp>
        <p:nvSpPr>
          <p:cNvPr id="95" name="TextBox 95"/>
          <p:cNvSpPr txBox="1"/>
          <p:nvPr/>
        </p:nvSpPr>
        <p:spPr>
          <a:xfrm>
            <a:off x="4972649" y="4331244"/>
            <a:ext cx="2095841" cy="3139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90000"/>
              </a:lnSpc>
              <a:spcBef>
                <a:spcPct val="0"/>
              </a:spcBef>
              <a:spcAft>
                <a:spcPct val="0"/>
              </a:spcAft>
            </a:pPr>
            <a:r>
              <a:rPr lang="en-US" sz="800" dirty="0" smtClean="0">
                <a:solidFill>
                  <a:prstClr val="white"/>
                </a:solidFill>
                <a:cs typeface="Calibri"/>
              </a:rPr>
              <a:t>In partnership with IAE, Campus AB, AI Corps, Regional Innovation Networks, etc.</a:t>
            </a:r>
            <a:endParaRPr lang="en-US" sz="800" dirty="0">
              <a:solidFill>
                <a:prstClr val="white"/>
              </a:solidFill>
              <a:cs typeface="Calibri"/>
            </a:endParaRPr>
          </a:p>
        </p:txBody>
      </p:sp>
      <p:sp>
        <p:nvSpPr>
          <p:cNvPr id="96" name="Rounded Rectangle 95"/>
          <p:cNvSpPr/>
          <p:nvPr/>
        </p:nvSpPr>
        <p:spPr>
          <a:xfrm>
            <a:off x="5131718" y="4756976"/>
            <a:ext cx="1570939" cy="235657"/>
          </a:xfrm>
          <a:prstGeom prst="roundRect">
            <a:avLst/>
          </a:prstGeom>
          <a:solidFill>
            <a:srgbClr val="007FB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97" name="TextBox 100"/>
          <p:cNvSpPr txBox="1"/>
          <p:nvPr/>
        </p:nvSpPr>
        <p:spPr>
          <a:xfrm>
            <a:off x="5233728" y="4784884"/>
            <a:ext cx="1374872" cy="2077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sz="1000" dirty="0" smtClean="0">
                <a:solidFill>
                  <a:prstClr val="white"/>
                </a:solidFill>
                <a:cs typeface="Calibri"/>
              </a:rPr>
              <a:t>Platform Technologies</a:t>
            </a:r>
            <a:endParaRPr lang="en-US" sz="1000" dirty="0">
              <a:solidFill>
                <a:prstClr val="white"/>
              </a:solidFill>
              <a:cs typeface="Calibri"/>
            </a:endParaRPr>
          </a:p>
        </p:txBody>
      </p:sp>
      <p:sp>
        <p:nvSpPr>
          <p:cNvPr id="98" name="Isosceles Triangle 97"/>
          <p:cNvSpPr/>
          <p:nvPr/>
        </p:nvSpPr>
        <p:spPr>
          <a:xfrm rot="16200000">
            <a:off x="5026401" y="4841770"/>
            <a:ext cx="113783" cy="98089"/>
          </a:xfrm>
          <a:prstGeom prst="triangle">
            <a:avLst/>
          </a:prstGeom>
          <a:solidFill>
            <a:srgbClr val="007FBF"/>
          </a:solidFill>
          <a:ln w="9525" cap="flat" cmpd="sng" algn="ctr">
            <a:solidFill>
              <a:srgbClr val="0083C3">
                <a:shade val="95000"/>
                <a:satMod val="105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99" name="Isosceles Triangle 98"/>
          <p:cNvSpPr/>
          <p:nvPr/>
        </p:nvSpPr>
        <p:spPr>
          <a:xfrm rot="5400000" flipH="1">
            <a:off x="6687462" y="4841770"/>
            <a:ext cx="113783" cy="98089"/>
          </a:xfrm>
          <a:prstGeom prst="triangle">
            <a:avLst/>
          </a:prstGeom>
          <a:solidFill>
            <a:srgbClr val="007FBF"/>
          </a:solidFill>
          <a:ln w="9525" cap="flat" cmpd="sng" algn="ctr">
            <a:solidFill>
              <a:srgbClr val="0083C3">
                <a:shade val="95000"/>
                <a:satMod val="105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100" name="TextBox 107"/>
          <p:cNvSpPr txBox="1"/>
          <p:nvPr/>
        </p:nvSpPr>
        <p:spPr>
          <a:xfrm>
            <a:off x="774170" y="1361890"/>
            <a:ext cx="89082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b="1" dirty="0">
                <a:solidFill>
                  <a:srgbClr val="0092D2"/>
                </a:solidFill>
                <a:cs typeface="Calibri"/>
              </a:rPr>
              <a:t>Design</a:t>
            </a:r>
            <a:endParaRPr lang="en-US" sz="1600" b="1" dirty="0">
              <a:solidFill>
                <a:srgbClr val="0092D2"/>
              </a:solidFill>
              <a:cs typeface="Calibri"/>
            </a:endParaRPr>
          </a:p>
        </p:txBody>
      </p:sp>
      <p:sp>
        <p:nvSpPr>
          <p:cNvPr id="101" name="TextBox 108"/>
          <p:cNvSpPr txBox="1"/>
          <p:nvPr/>
        </p:nvSpPr>
        <p:spPr>
          <a:xfrm>
            <a:off x="2633391" y="1361890"/>
            <a:ext cx="136495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b="1" dirty="0">
                <a:solidFill>
                  <a:srgbClr val="0092D2"/>
                </a:solidFill>
                <a:cs typeface="Calibri"/>
              </a:rPr>
              <a:t>Coordinate</a:t>
            </a:r>
          </a:p>
        </p:txBody>
      </p:sp>
      <p:sp>
        <p:nvSpPr>
          <p:cNvPr id="102" name="TextBox 109"/>
          <p:cNvSpPr txBox="1"/>
          <p:nvPr/>
        </p:nvSpPr>
        <p:spPr>
          <a:xfrm>
            <a:off x="7533346" y="1361890"/>
            <a:ext cx="1078947"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b="1" dirty="0">
                <a:solidFill>
                  <a:srgbClr val="0092D2"/>
                </a:solidFill>
                <a:cs typeface="Calibri"/>
              </a:rPr>
              <a:t>Monitor</a:t>
            </a:r>
          </a:p>
        </p:txBody>
      </p:sp>
      <p:sp>
        <p:nvSpPr>
          <p:cNvPr id="103" name="TextBox 110"/>
          <p:cNvSpPr txBox="1"/>
          <p:nvPr/>
        </p:nvSpPr>
        <p:spPr>
          <a:xfrm>
            <a:off x="5337702" y="1361890"/>
            <a:ext cx="136495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b="1" dirty="0">
                <a:solidFill>
                  <a:srgbClr val="0092D2"/>
                </a:solidFill>
                <a:cs typeface="Calibri"/>
              </a:rPr>
              <a:t>Implement</a:t>
            </a:r>
          </a:p>
        </p:txBody>
      </p:sp>
      <p:sp>
        <p:nvSpPr>
          <p:cNvPr id="104" name="Oval 103"/>
          <p:cNvSpPr/>
          <p:nvPr/>
        </p:nvSpPr>
        <p:spPr>
          <a:xfrm>
            <a:off x="5469957" y="3122518"/>
            <a:ext cx="144016" cy="144016"/>
          </a:xfrm>
          <a:prstGeom prst="ellipse">
            <a:avLst/>
          </a:prstGeom>
          <a:solidFill>
            <a:srgbClr val="6F9924"/>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105" name="Oval 104"/>
          <p:cNvSpPr/>
          <p:nvPr/>
        </p:nvSpPr>
        <p:spPr>
          <a:xfrm>
            <a:off x="5809425" y="2961406"/>
            <a:ext cx="144016" cy="144016"/>
          </a:xfrm>
          <a:prstGeom prst="ellipse">
            <a:avLst/>
          </a:prstGeom>
          <a:solidFill>
            <a:srgbClr val="6F9924"/>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106" name="Oval 105"/>
          <p:cNvSpPr/>
          <p:nvPr/>
        </p:nvSpPr>
        <p:spPr>
          <a:xfrm>
            <a:off x="6080119" y="2677772"/>
            <a:ext cx="144016" cy="144016"/>
          </a:xfrm>
          <a:prstGeom prst="ellipse">
            <a:avLst/>
          </a:prstGeom>
          <a:solidFill>
            <a:srgbClr val="6F9924"/>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107" name="Oval 106"/>
          <p:cNvSpPr/>
          <p:nvPr/>
        </p:nvSpPr>
        <p:spPr>
          <a:xfrm>
            <a:off x="6373533" y="2491504"/>
            <a:ext cx="144016" cy="144016"/>
          </a:xfrm>
          <a:prstGeom prst="ellipse">
            <a:avLst/>
          </a:prstGeom>
          <a:solidFill>
            <a:srgbClr val="6F9924"/>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108" name="Oval 107"/>
          <p:cNvSpPr/>
          <p:nvPr/>
        </p:nvSpPr>
        <p:spPr>
          <a:xfrm>
            <a:off x="6661445" y="2423729"/>
            <a:ext cx="144016" cy="144016"/>
          </a:xfrm>
          <a:prstGeom prst="ellipse">
            <a:avLst/>
          </a:prstGeom>
          <a:solidFill>
            <a:srgbClr val="6F9924"/>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pic>
        <p:nvPicPr>
          <p:cNvPr id="109" name="B) WORLD MAP.png" descr="/Users/JAMESRETINA/Documents/14-172 AITF INNOVATION ROLE PPT/B) WORLD MAP.png"/>
          <p:cNvPicPr>
            <a:picLocks noChangeAspect="1"/>
          </p:cNvPicPr>
          <p:nvPr/>
        </p:nvPicPr>
        <p:blipFill>
          <a:blip r:embed="rId5" r:link="rId6" cstate="screen">
            <a:extLst>
              <a:ext uri="{28A0092B-C50C-407E-A947-70E740481C1C}">
                <a14:useLocalDpi xmlns:a14="http://schemas.microsoft.com/office/drawing/2010/main"/>
              </a:ext>
            </a:extLst>
          </a:blip>
          <a:stretch>
            <a:fillRect/>
          </a:stretch>
        </p:blipFill>
        <p:spPr>
          <a:xfrm>
            <a:off x="337560" y="2539495"/>
            <a:ext cx="1728192" cy="1424123"/>
          </a:xfrm>
          <a:prstGeom prst="rect">
            <a:avLst/>
          </a:prstGeom>
        </p:spPr>
      </p:pic>
      <p:sp>
        <p:nvSpPr>
          <p:cNvPr id="110" name="TextBox 125"/>
          <p:cNvSpPr txBox="1"/>
          <p:nvPr/>
        </p:nvSpPr>
        <p:spPr>
          <a:xfrm>
            <a:off x="591516" y="3888427"/>
            <a:ext cx="1331716" cy="4939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dirty="0" smtClean="0">
                <a:solidFill>
                  <a:srgbClr val="008000"/>
                </a:solidFill>
                <a:cs typeface="Calibri"/>
              </a:rPr>
              <a:t>Sustainable</a:t>
            </a:r>
            <a:br>
              <a:rPr lang="en-US" dirty="0" smtClean="0">
                <a:solidFill>
                  <a:srgbClr val="008000"/>
                </a:solidFill>
                <a:cs typeface="Calibri"/>
              </a:rPr>
            </a:br>
            <a:r>
              <a:rPr lang="en-US" dirty="0" smtClean="0">
                <a:solidFill>
                  <a:srgbClr val="008000"/>
                </a:solidFill>
                <a:cs typeface="Calibri"/>
              </a:rPr>
              <a:t>Prosperity</a:t>
            </a:r>
            <a:endParaRPr lang="en-US" dirty="0">
              <a:solidFill>
                <a:srgbClr val="008000"/>
              </a:solidFill>
              <a:cs typeface="Calibri"/>
            </a:endParaRPr>
          </a:p>
        </p:txBody>
      </p:sp>
      <p:sp>
        <p:nvSpPr>
          <p:cNvPr id="111" name="TextBox 126"/>
          <p:cNvSpPr txBox="1"/>
          <p:nvPr/>
        </p:nvSpPr>
        <p:spPr>
          <a:xfrm>
            <a:off x="2257658" y="3702196"/>
            <a:ext cx="1331716" cy="4939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dirty="0" smtClean="0">
                <a:solidFill>
                  <a:srgbClr val="008000"/>
                </a:solidFill>
                <a:cs typeface="Calibri"/>
              </a:rPr>
              <a:t>Grand</a:t>
            </a:r>
            <a:br>
              <a:rPr lang="en-US" dirty="0" smtClean="0">
                <a:solidFill>
                  <a:srgbClr val="008000"/>
                </a:solidFill>
                <a:cs typeface="Calibri"/>
              </a:rPr>
            </a:br>
            <a:r>
              <a:rPr lang="en-US" dirty="0" smtClean="0">
                <a:solidFill>
                  <a:srgbClr val="008000"/>
                </a:solidFill>
                <a:cs typeface="Calibri"/>
              </a:rPr>
              <a:t>Challenges</a:t>
            </a:r>
            <a:endParaRPr lang="en-US" dirty="0">
              <a:solidFill>
                <a:srgbClr val="008000"/>
              </a:solidFill>
              <a:cs typeface="Calibri"/>
            </a:endParaRPr>
          </a:p>
        </p:txBody>
      </p:sp>
      <p:sp>
        <p:nvSpPr>
          <p:cNvPr id="112" name="TextBox 127"/>
          <p:cNvSpPr txBox="1"/>
          <p:nvPr/>
        </p:nvSpPr>
        <p:spPr>
          <a:xfrm>
            <a:off x="2253432" y="5411317"/>
            <a:ext cx="1299625"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000" dirty="0" smtClean="0">
                <a:solidFill>
                  <a:srgbClr val="2B2A28"/>
                </a:solidFill>
                <a:cs typeface="Calibri"/>
              </a:rPr>
              <a:t>Identify Priorities</a:t>
            </a:r>
            <a:endParaRPr lang="en-US" sz="1000" dirty="0">
              <a:solidFill>
                <a:srgbClr val="2B2A28"/>
              </a:solidFill>
              <a:cs typeface="Calibri"/>
            </a:endParaRPr>
          </a:p>
        </p:txBody>
      </p:sp>
      <p:sp>
        <p:nvSpPr>
          <p:cNvPr id="113" name="TextBox 129"/>
          <p:cNvSpPr txBox="1"/>
          <p:nvPr/>
        </p:nvSpPr>
        <p:spPr>
          <a:xfrm>
            <a:off x="4774373" y="5411316"/>
            <a:ext cx="2216151"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000" dirty="0" smtClean="0">
                <a:solidFill>
                  <a:srgbClr val="2B2A28"/>
                </a:solidFill>
                <a:cs typeface="Calibri"/>
              </a:rPr>
              <a:t>Execute Sector Strategies</a:t>
            </a:r>
            <a:endParaRPr lang="en-US" sz="1000" dirty="0">
              <a:solidFill>
                <a:srgbClr val="2B2A28"/>
              </a:solidFill>
              <a:cs typeface="Calibri"/>
            </a:endParaRPr>
          </a:p>
        </p:txBody>
      </p:sp>
      <p:sp>
        <p:nvSpPr>
          <p:cNvPr id="114" name="TextBox 130"/>
          <p:cNvSpPr txBox="1"/>
          <p:nvPr/>
        </p:nvSpPr>
        <p:spPr>
          <a:xfrm>
            <a:off x="7368946" y="5343542"/>
            <a:ext cx="143933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000" dirty="0" smtClean="0">
                <a:solidFill>
                  <a:srgbClr val="2B2A28"/>
                </a:solidFill>
                <a:cs typeface="Calibri"/>
              </a:rPr>
              <a:t>Monitor &amp; </a:t>
            </a:r>
            <a:br>
              <a:rPr lang="en-US" sz="1000" dirty="0" smtClean="0">
                <a:solidFill>
                  <a:srgbClr val="2B2A28"/>
                </a:solidFill>
                <a:cs typeface="Calibri"/>
              </a:rPr>
            </a:br>
            <a:r>
              <a:rPr lang="en-US" sz="1000" dirty="0" smtClean="0">
                <a:solidFill>
                  <a:srgbClr val="2B2A28"/>
                </a:solidFill>
                <a:cs typeface="Calibri"/>
              </a:rPr>
              <a:t>Validate Outcomes</a:t>
            </a:r>
            <a:endParaRPr lang="en-US" sz="1000" dirty="0">
              <a:solidFill>
                <a:srgbClr val="2B2A28"/>
              </a:solidFill>
              <a:cs typeface="Calibri"/>
            </a:endParaRPr>
          </a:p>
        </p:txBody>
      </p:sp>
      <p:sp>
        <p:nvSpPr>
          <p:cNvPr id="115" name="Rounded Rectangle 114"/>
          <p:cNvSpPr/>
          <p:nvPr/>
        </p:nvSpPr>
        <p:spPr>
          <a:xfrm>
            <a:off x="3691594" y="5356241"/>
            <a:ext cx="657493" cy="397022"/>
          </a:xfrm>
          <a:prstGeom prst="roundRect">
            <a:avLst/>
          </a:prstGeom>
          <a:solidFill>
            <a:sysClr val="window" lastClr="FFFFF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116" name="TextBox 128"/>
          <p:cNvSpPr txBox="1"/>
          <p:nvPr/>
        </p:nvSpPr>
        <p:spPr>
          <a:xfrm>
            <a:off x="3641957" y="5343542"/>
            <a:ext cx="72813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000" dirty="0" smtClean="0">
                <a:solidFill>
                  <a:srgbClr val="2B2A28"/>
                </a:solidFill>
                <a:cs typeface="Calibri"/>
              </a:rPr>
              <a:t>Resource </a:t>
            </a:r>
            <a:br>
              <a:rPr lang="en-US" sz="1000" dirty="0" smtClean="0">
                <a:solidFill>
                  <a:srgbClr val="2B2A28"/>
                </a:solidFill>
                <a:cs typeface="Calibri"/>
              </a:rPr>
            </a:br>
            <a:r>
              <a:rPr lang="en-US" sz="1000" dirty="0" smtClean="0">
                <a:solidFill>
                  <a:srgbClr val="2B2A28"/>
                </a:solidFill>
                <a:cs typeface="Calibri"/>
              </a:rPr>
              <a:t>&amp; Fund</a:t>
            </a:r>
            <a:endParaRPr lang="en-US" sz="1000" dirty="0">
              <a:solidFill>
                <a:srgbClr val="2B2A28"/>
              </a:solidFill>
              <a:cs typeface="Calibri"/>
            </a:endParaRPr>
          </a:p>
        </p:txBody>
      </p:sp>
      <p:pic>
        <p:nvPicPr>
          <p:cNvPr id="117" name="D) FUNDING.png" descr="/Users/JAMESRETINA/Documents/14-172 AITF INNOVATION ROLE PPT/D) FUNDING.png"/>
          <p:cNvPicPr>
            <a:picLocks noChangeAspect="1"/>
          </p:cNvPicPr>
          <p:nvPr/>
        </p:nvPicPr>
        <p:blipFill>
          <a:blip r:embed="rId7" r:link="rId8" cstate="screen">
            <a:extLst>
              <a:ext uri="{28A0092B-C50C-407E-A947-70E740481C1C}">
                <a14:useLocalDpi xmlns:a14="http://schemas.microsoft.com/office/drawing/2010/main"/>
              </a:ext>
            </a:extLst>
          </a:blip>
          <a:stretch>
            <a:fillRect/>
          </a:stretch>
        </p:blipFill>
        <p:spPr>
          <a:xfrm>
            <a:off x="3730402" y="3138935"/>
            <a:ext cx="576064" cy="536335"/>
          </a:xfrm>
          <a:prstGeom prst="rect">
            <a:avLst/>
          </a:prstGeom>
        </p:spPr>
      </p:pic>
      <p:pic>
        <p:nvPicPr>
          <p:cNvPr id="118" name="E) MONITOR LARGE.png" descr="/Users/JAMESRETINA/Documents/14-172 AITF INNOVATION ROLE PPT/E) MONITOR LARGE.png"/>
          <p:cNvPicPr>
            <a:picLocks noChangeAspect="1"/>
          </p:cNvPicPr>
          <p:nvPr/>
        </p:nvPicPr>
        <p:blipFill>
          <a:blip r:embed="rId9" r:link="rId10" cstate="screen">
            <a:extLst>
              <a:ext uri="{28A0092B-C50C-407E-A947-70E740481C1C}">
                <a14:useLocalDpi xmlns:a14="http://schemas.microsoft.com/office/drawing/2010/main"/>
              </a:ext>
            </a:extLst>
          </a:blip>
          <a:stretch>
            <a:fillRect/>
          </a:stretch>
        </p:blipFill>
        <p:spPr>
          <a:xfrm>
            <a:off x="7813693" y="3217965"/>
            <a:ext cx="576064" cy="576064"/>
          </a:xfrm>
          <a:prstGeom prst="rect">
            <a:avLst/>
          </a:prstGeom>
        </p:spPr>
      </p:pic>
      <p:pic>
        <p:nvPicPr>
          <p:cNvPr id="119" name="H) BENEFITS ONE.png" descr="/Users/JAMESRETINA/Documents/14-172 AITF INNOVATION ROLE PPT/H) BENEFITS ONE.png"/>
          <p:cNvPicPr>
            <a:picLocks noChangeAspect="1"/>
          </p:cNvPicPr>
          <p:nvPr/>
        </p:nvPicPr>
        <p:blipFill>
          <a:blip r:embed="rId11" r:link="rId12" cstate="screen">
            <a:extLst>
              <a:ext uri="{28A0092B-C50C-407E-A947-70E740481C1C}">
                <a14:useLocalDpi xmlns:a14="http://schemas.microsoft.com/office/drawing/2010/main"/>
              </a:ext>
            </a:extLst>
          </a:blip>
          <a:stretch>
            <a:fillRect/>
          </a:stretch>
        </p:blipFill>
        <p:spPr>
          <a:xfrm>
            <a:off x="7765978" y="3916081"/>
            <a:ext cx="658894" cy="760785"/>
          </a:xfrm>
          <a:prstGeom prst="rect">
            <a:avLst/>
          </a:prstGeom>
        </p:spPr>
      </p:pic>
      <p:pic>
        <p:nvPicPr>
          <p:cNvPr id="120" name="G) LIGHTBULB.png" descr="/Users/JAMESRETINA/Documents/14-172 AITF INNOVATION ROLE PPT/G) LIGHTBULB.png"/>
          <p:cNvPicPr>
            <a:picLocks noChangeAspect="1"/>
          </p:cNvPicPr>
          <p:nvPr/>
        </p:nvPicPr>
        <p:blipFill>
          <a:blip r:embed="rId13" r:link="rId14" cstate="screen">
            <a:extLst>
              <a:ext uri="{28A0092B-C50C-407E-A947-70E740481C1C}">
                <a14:useLocalDpi xmlns:a14="http://schemas.microsoft.com/office/drawing/2010/main"/>
              </a:ext>
            </a:extLst>
          </a:blip>
          <a:stretch>
            <a:fillRect/>
          </a:stretch>
        </p:blipFill>
        <p:spPr>
          <a:xfrm>
            <a:off x="5197421" y="3348857"/>
            <a:ext cx="357602" cy="357602"/>
          </a:xfrm>
          <a:prstGeom prst="rect">
            <a:avLst/>
          </a:prstGeom>
        </p:spPr>
      </p:pic>
      <p:pic>
        <p:nvPicPr>
          <p:cNvPr id="121" name="F) DOLLARS.png" descr="/Users/JAMESRETINA/Documents/14-172 AITF INNOVATION ROLE PPT/F) DOLLARS.png"/>
          <p:cNvPicPr>
            <a:picLocks noChangeAspect="1"/>
          </p:cNvPicPr>
          <p:nvPr/>
        </p:nvPicPr>
        <p:blipFill>
          <a:blip r:embed="rId15" r:link="rId16" cstate="screen">
            <a:extLst>
              <a:ext uri="{28A0092B-C50C-407E-A947-70E740481C1C}">
                <a14:useLocalDpi xmlns:a14="http://schemas.microsoft.com/office/drawing/2010/main"/>
              </a:ext>
            </a:extLst>
          </a:blip>
          <a:stretch>
            <a:fillRect/>
          </a:stretch>
        </p:blipFill>
        <p:spPr>
          <a:xfrm>
            <a:off x="6406407" y="2755440"/>
            <a:ext cx="361251" cy="357602"/>
          </a:xfrm>
          <a:prstGeom prst="rect">
            <a:avLst/>
          </a:prstGeom>
        </p:spPr>
      </p:pic>
      <p:cxnSp>
        <p:nvCxnSpPr>
          <p:cNvPr id="122" name="Straight Arrow Connector 121"/>
          <p:cNvCxnSpPr/>
          <p:nvPr/>
        </p:nvCxnSpPr>
        <p:spPr>
          <a:xfrm>
            <a:off x="3169640" y="3491987"/>
            <a:ext cx="472317" cy="0"/>
          </a:xfrm>
          <a:prstGeom prst="straightConnector1">
            <a:avLst/>
          </a:prstGeom>
          <a:noFill/>
          <a:ln w="25400" cap="flat" cmpd="sng" algn="ctr">
            <a:solidFill>
              <a:srgbClr val="008000"/>
            </a:solidFill>
            <a:prstDash val="solid"/>
            <a:tailEnd type="arrow"/>
          </a:ln>
          <a:effectLst/>
        </p:spPr>
      </p:cxnSp>
      <p:cxnSp>
        <p:nvCxnSpPr>
          <p:cNvPr id="123" name="Straight Arrow Connector 122"/>
          <p:cNvCxnSpPr/>
          <p:nvPr/>
        </p:nvCxnSpPr>
        <p:spPr>
          <a:xfrm>
            <a:off x="4719465" y="2194428"/>
            <a:ext cx="404469" cy="4746"/>
          </a:xfrm>
          <a:prstGeom prst="straightConnector1">
            <a:avLst/>
          </a:prstGeom>
          <a:noFill/>
          <a:ln w="25400" cap="flat" cmpd="sng" algn="ctr">
            <a:solidFill>
              <a:srgbClr val="008000"/>
            </a:solidFill>
            <a:prstDash val="solid"/>
            <a:tailEnd type="arrow"/>
          </a:ln>
          <a:effectLst/>
        </p:spPr>
      </p:cxnSp>
      <p:cxnSp>
        <p:nvCxnSpPr>
          <p:cNvPr id="124" name="Straight Connector 123"/>
          <p:cNvCxnSpPr/>
          <p:nvPr/>
        </p:nvCxnSpPr>
        <p:spPr>
          <a:xfrm>
            <a:off x="4710967" y="2181540"/>
            <a:ext cx="0" cy="1316797"/>
          </a:xfrm>
          <a:prstGeom prst="line">
            <a:avLst/>
          </a:prstGeom>
          <a:noFill/>
          <a:ln w="25400" cap="flat" cmpd="sng" algn="ctr">
            <a:solidFill>
              <a:srgbClr val="008000"/>
            </a:solidFill>
            <a:prstDash val="solid"/>
          </a:ln>
          <a:effectLst/>
        </p:spPr>
      </p:cxnSp>
      <p:cxnSp>
        <p:nvCxnSpPr>
          <p:cNvPr id="125" name="Straight Connector 124"/>
          <p:cNvCxnSpPr/>
          <p:nvPr/>
        </p:nvCxnSpPr>
        <p:spPr>
          <a:xfrm flipH="1">
            <a:off x="4306466" y="3491987"/>
            <a:ext cx="407675" cy="0"/>
          </a:xfrm>
          <a:prstGeom prst="line">
            <a:avLst/>
          </a:prstGeom>
          <a:noFill/>
          <a:ln w="25400" cap="flat" cmpd="sng" algn="ctr">
            <a:solidFill>
              <a:srgbClr val="008000"/>
            </a:solidFill>
            <a:prstDash val="solid"/>
          </a:ln>
          <a:effectLst/>
        </p:spPr>
      </p:cxnSp>
      <p:cxnSp>
        <p:nvCxnSpPr>
          <p:cNvPr id="126" name="Straight Connector 125"/>
          <p:cNvCxnSpPr/>
          <p:nvPr/>
        </p:nvCxnSpPr>
        <p:spPr>
          <a:xfrm flipH="1">
            <a:off x="1195092" y="1891787"/>
            <a:ext cx="6904566" cy="0"/>
          </a:xfrm>
          <a:prstGeom prst="line">
            <a:avLst/>
          </a:prstGeom>
          <a:noFill/>
          <a:ln w="25400" cap="flat" cmpd="sng" algn="ctr">
            <a:solidFill>
              <a:sysClr val="window" lastClr="FFFFFF">
                <a:lumMod val="50000"/>
              </a:sysClr>
            </a:solidFill>
            <a:prstDash val="solid"/>
          </a:ln>
          <a:effectLst/>
        </p:spPr>
      </p:cxnSp>
      <p:cxnSp>
        <p:nvCxnSpPr>
          <p:cNvPr id="127" name="Straight Arrow Connector 126"/>
          <p:cNvCxnSpPr/>
          <p:nvPr/>
        </p:nvCxnSpPr>
        <p:spPr>
          <a:xfrm rot="5400000">
            <a:off x="965415" y="2125378"/>
            <a:ext cx="472317" cy="0"/>
          </a:xfrm>
          <a:prstGeom prst="straightConnector1">
            <a:avLst/>
          </a:prstGeom>
          <a:noFill/>
          <a:ln w="25400" cap="flat" cmpd="sng" algn="ctr">
            <a:solidFill>
              <a:srgbClr val="7F7F7F"/>
            </a:solidFill>
            <a:prstDash val="solid"/>
            <a:tailEnd type="arrow"/>
          </a:ln>
          <a:effectLst/>
        </p:spPr>
      </p:cxnSp>
      <p:cxnSp>
        <p:nvCxnSpPr>
          <p:cNvPr id="128" name="Straight Connector 127"/>
          <p:cNvCxnSpPr/>
          <p:nvPr/>
        </p:nvCxnSpPr>
        <p:spPr>
          <a:xfrm flipH="1">
            <a:off x="1195092" y="5181087"/>
            <a:ext cx="6904566" cy="0"/>
          </a:xfrm>
          <a:prstGeom prst="line">
            <a:avLst/>
          </a:prstGeom>
          <a:noFill/>
          <a:ln w="25400" cap="flat" cmpd="sng" algn="ctr">
            <a:solidFill>
              <a:sysClr val="window" lastClr="FFFFFF">
                <a:lumMod val="50000"/>
              </a:sysClr>
            </a:solidFill>
            <a:prstDash val="solid"/>
          </a:ln>
          <a:effectLst/>
        </p:spPr>
      </p:cxnSp>
      <p:pic>
        <p:nvPicPr>
          <p:cNvPr id="129"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5821422" y="5056025"/>
            <a:ext cx="264038" cy="264038"/>
          </a:xfrm>
          <a:prstGeom prst="rect">
            <a:avLst/>
          </a:prstGeom>
        </p:spPr>
      </p:pic>
      <p:pic>
        <p:nvPicPr>
          <p:cNvPr id="130"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3854002" y="5056025"/>
            <a:ext cx="264038" cy="264038"/>
          </a:xfrm>
          <a:prstGeom prst="rect">
            <a:avLst/>
          </a:prstGeom>
        </p:spPr>
      </p:pic>
      <p:pic>
        <p:nvPicPr>
          <p:cNvPr id="131"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2860463" y="5056025"/>
            <a:ext cx="264038" cy="264038"/>
          </a:xfrm>
          <a:prstGeom prst="rect">
            <a:avLst/>
          </a:prstGeom>
        </p:spPr>
      </p:pic>
      <p:pic>
        <p:nvPicPr>
          <p:cNvPr id="132"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1061873" y="2175190"/>
            <a:ext cx="264038" cy="264038"/>
          </a:xfrm>
          <a:prstGeom prst="rect">
            <a:avLst/>
          </a:prstGeom>
        </p:spPr>
      </p:pic>
      <p:cxnSp>
        <p:nvCxnSpPr>
          <p:cNvPr id="133" name="Straight Arrow Connector 132"/>
          <p:cNvCxnSpPr/>
          <p:nvPr/>
        </p:nvCxnSpPr>
        <p:spPr>
          <a:xfrm flipH="1">
            <a:off x="8095425" y="1889220"/>
            <a:ext cx="2" cy="379846"/>
          </a:xfrm>
          <a:prstGeom prst="straightConnector1">
            <a:avLst/>
          </a:prstGeom>
          <a:noFill/>
          <a:ln w="25400" cap="flat" cmpd="sng" algn="ctr">
            <a:solidFill>
              <a:srgbClr val="7F7F7F"/>
            </a:solidFill>
            <a:prstDash val="solid"/>
            <a:tailEnd type="arrow"/>
          </a:ln>
          <a:effectLst/>
        </p:spPr>
      </p:cxnSp>
      <p:pic>
        <p:nvPicPr>
          <p:cNvPr id="134"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2860463" y="1751782"/>
            <a:ext cx="264038" cy="264038"/>
          </a:xfrm>
          <a:prstGeom prst="rect">
            <a:avLst/>
          </a:prstGeom>
        </p:spPr>
      </p:pic>
      <p:pic>
        <p:nvPicPr>
          <p:cNvPr id="135"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3876760" y="1751782"/>
            <a:ext cx="264038" cy="264038"/>
          </a:xfrm>
          <a:prstGeom prst="rect">
            <a:avLst/>
          </a:prstGeom>
        </p:spPr>
      </p:pic>
      <p:pic>
        <p:nvPicPr>
          <p:cNvPr id="136"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5295976" y="1751782"/>
            <a:ext cx="264038" cy="264038"/>
          </a:xfrm>
          <a:prstGeom prst="rect">
            <a:avLst/>
          </a:prstGeom>
        </p:spPr>
      </p:pic>
      <p:pic>
        <p:nvPicPr>
          <p:cNvPr id="137"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5883856" y="1751782"/>
            <a:ext cx="264038" cy="264038"/>
          </a:xfrm>
          <a:prstGeom prst="rect">
            <a:avLst/>
          </a:prstGeom>
        </p:spPr>
      </p:pic>
      <p:pic>
        <p:nvPicPr>
          <p:cNvPr id="138"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6476581" y="1751782"/>
            <a:ext cx="264038" cy="264038"/>
          </a:xfrm>
          <a:prstGeom prst="rect">
            <a:avLst/>
          </a:prstGeom>
        </p:spPr>
      </p:pic>
      <p:pic>
        <p:nvPicPr>
          <p:cNvPr id="139" name="A) GRAND CHALLENGES.png" descr="/Users/JAMESRETINA/Documents/14-172 AITF INNOVATION ROLE PPT/A) GRAND CHALLENGES.png"/>
          <p:cNvPicPr>
            <a:picLocks noChangeAspect="1"/>
          </p:cNvPicPr>
          <p:nvPr/>
        </p:nvPicPr>
        <p:blipFill>
          <a:blip r:embed="rId19" r:link="rId20" cstate="screen">
            <a:extLst>
              <a:ext uri="{28A0092B-C50C-407E-A947-70E740481C1C}">
                <a14:useLocalDpi xmlns:a14="http://schemas.microsoft.com/office/drawing/2010/main"/>
              </a:ext>
            </a:extLst>
          </a:blip>
          <a:stretch>
            <a:fillRect/>
          </a:stretch>
        </p:blipFill>
        <p:spPr>
          <a:xfrm>
            <a:off x="2261793" y="2236213"/>
            <a:ext cx="1429801" cy="1463844"/>
          </a:xfrm>
          <a:prstGeom prst="rect">
            <a:avLst/>
          </a:prstGeom>
        </p:spPr>
      </p:pic>
      <p:cxnSp>
        <p:nvCxnSpPr>
          <p:cNvPr id="140" name="Straight Arrow Connector 139"/>
          <p:cNvCxnSpPr/>
          <p:nvPr/>
        </p:nvCxnSpPr>
        <p:spPr>
          <a:xfrm flipH="1" flipV="1">
            <a:off x="1201575" y="4405500"/>
            <a:ext cx="1" cy="789931"/>
          </a:xfrm>
          <a:prstGeom prst="straightConnector1">
            <a:avLst/>
          </a:prstGeom>
          <a:noFill/>
          <a:ln w="25400" cap="flat" cmpd="sng" algn="ctr">
            <a:solidFill>
              <a:srgbClr val="7F7F7F"/>
            </a:solidFill>
            <a:prstDash val="solid"/>
            <a:tailEnd type="arrow"/>
          </a:ln>
          <a:effectLst/>
        </p:spPr>
      </p:cxnSp>
      <p:pic>
        <p:nvPicPr>
          <p:cNvPr id="141"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1061873" y="4701903"/>
            <a:ext cx="264038" cy="264038"/>
          </a:xfrm>
          <a:prstGeom prst="rect">
            <a:avLst/>
          </a:prstGeom>
        </p:spPr>
      </p:pic>
      <p:cxnSp>
        <p:nvCxnSpPr>
          <p:cNvPr id="142" name="Straight Arrow Connector 141"/>
          <p:cNvCxnSpPr/>
          <p:nvPr/>
        </p:nvCxnSpPr>
        <p:spPr>
          <a:xfrm flipH="1" flipV="1">
            <a:off x="8099658" y="4833922"/>
            <a:ext cx="3" cy="361509"/>
          </a:xfrm>
          <a:prstGeom prst="straightConnector1">
            <a:avLst/>
          </a:prstGeom>
          <a:noFill/>
          <a:ln w="25400" cap="flat" cmpd="sng" algn="ctr">
            <a:solidFill>
              <a:srgbClr val="7F7F7F"/>
            </a:solidFill>
            <a:prstDash val="solid"/>
            <a:tailEnd type="arrow"/>
          </a:ln>
          <a:effectLst/>
        </p:spPr>
      </p:cxnSp>
      <p:sp>
        <p:nvSpPr>
          <p:cNvPr id="143" name="TextBox 155"/>
          <p:cNvSpPr txBox="1"/>
          <p:nvPr/>
        </p:nvSpPr>
        <p:spPr>
          <a:xfrm>
            <a:off x="5061376" y="2052717"/>
            <a:ext cx="1920693"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dirty="0" smtClean="0">
                <a:solidFill>
                  <a:srgbClr val="008000"/>
                </a:solidFill>
                <a:cs typeface="Calibri"/>
              </a:rPr>
              <a:t>Sector Strategies</a:t>
            </a:r>
            <a:endParaRPr lang="en-US" dirty="0">
              <a:solidFill>
                <a:srgbClr val="008000"/>
              </a:solidFill>
              <a:cs typeface="Calibri"/>
            </a:endParaRPr>
          </a:p>
        </p:txBody>
      </p:sp>
      <p:cxnSp>
        <p:nvCxnSpPr>
          <p:cNvPr id="144" name="Straight Connector 143"/>
          <p:cNvCxnSpPr/>
          <p:nvPr/>
        </p:nvCxnSpPr>
        <p:spPr>
          <a:xfrm flipH="1" flipV="1">
            <a:off x="4685404" y="4342685"/>
            <a:ext cx="2528184" cy="10169"/>
          </a:xfrm>
          <a:prstGeom prst="line">
            <a:avLst/>
          </a:prstGeom>
          <a:noFill/>
          <a:ln w="12700" cap="flat" cmpd="sng" algn="ctr">
            <a:solidFill>
              <a:sysClr val="window" lastClr="FFFFFF"/>
            </a:solidFill>
            <a:prstDash val="solid"/>
          </a:ln>
          <a:effectLst/>
        </p:spPr>
      </p:cxnSp>
    </p:spTree>
    <p:extLst>
      <p:ext uri="{BB962C8B-B14F-4D97-AF65-F5344CB8AC3E}">
        <p14:creationId xmlns:p14="http://schemas.microsoft.com/office/powerpoint/2010/main" val="1977728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CA" dirty="0"/>
          </a:p>
        </p:txBody>
      </p:sp>
      <p:sp>
        <p:nvSpPr>
          <p:cNvPr id="3" name="Title 2"/>
          <p:cNvSpPr>
            <a:spLocks noGrp="1"/>
          </p:cNvSpPr>
          <p:nvPr>
            <p:ph type="ctrTitle"/>
          </p:nvPr>
        </p:nvSpPr>
        <p:spPr/>
        <p:txBody>
          <a:bodyPr/>
          <a:lstStyle/>
          <a:p>
            <a:r>
              <a:rPr lang="en-CA" dirty="0" smtClean="0">
                <a:latin typeface="+mj-lt"/>
              </a:rPr>
              <a:t>Thank you!</a:t>
            </a:r>
            <a:endParaRPr lang="en-CA" dirty="0">
              <a:latin typeface="+mj-lt"/>
            </a:endParaRPr>
          </a:p>
        </p:txBody>
      </p:sp>
    </p:spTree>
    <p:extLst>
      <p:ext uri="{BB962C8B-B14F-4D97-AF65-F5344CB8AC3E}">
        <p14:creationId xmlns:p14="http://schemas.microsoft.com/office/powerpoint/2010/main" val="1857892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lstStyle/>
          <a:p>
            <a:r>
              <a:rPr lang="en-US" altLang="en-US" dirty="0" smtClean="0">
                <a:latin typeface="+mj-lt"/>
              </a:rPr>
              <a:t>What’s AITF? </a:t>
            </a:r>
          </a:p>
        </p:txBody>
      </p:sp>
      <p:sp>
        <p:nvSpPr>
          <p:cNvPr id="9219" name="Rectangle 6"/>
          <p:cNvSpPr>
            <a:spLocks noGrp="1" noChangeArrowheads="1"/>
          </p:cNvSpPr>
          <p:nvPr>
            <p:ph type="body" idx="1"/>
          </p:nvPr>
        </p:nvSpPr>
        <p:spPr/>
        <p:txBody>
          <a:bodyPr/>
          <a:lstStyle/>
          <a:p>
            <a:r>
              <a:rPr lang="en-US" altLang="en-US" sz="2800" dirty="0" smtClean="0">
                <a:latin typeface="+mn-lt"/>
              </a:rPr>
              <a:t>90+ years of operational experience.</a:t>
            </a:r>
          </a:p>
          <a:p>
            <a:r>
              <a:rPr lang="en-US" altLang="en-US" sz="2800" dirty="0" smtClean="0">
                <a:latin typeface="+mn-lt"/>
              </a:rPr>
              <a:t>520 world-class scientists, engineers, technologists, technicians and business experts (nearly 100 employees have </a:t>
            </a:r>
            <a:r>
              <a:rPr lang="en-US" altLang="en-US" sz="2800" dirty="0" err="1" smtClean="0">
                <a:latin typeface="+mn-lt"/>
              </a:rPr>
              <a:t>Ph.D.s</a:t>
            </a:r>
            <a:r>
              <a:rPr lang="en-US" altLang="en-US" sz="2800" dirty="0" smtClean="0">
                <a:latin typeface="+mn-lt"/>
              </a:rPr>
              <a:t>).</a:t>
            </a:r>
          </a:p>
          <a:p>
            <a:r>
              <a:rPr lang="en-US" altLang="en-US" sz="2800" dirty="0" smtClean="0">
                <a:latin typeface="+mn-lt"/>
              </a:rPr>
              <a:t>1 million square feet of research space.</a:t>
            </a:r>
          </a:p>
          <a:p>
            <a:r>
              <a:rPr lang="en-US" altLang="en-US" sz="2800" dirty="0" smtClean="0">
                <a:latin typeface="+mn-lt"/>
              </a:rPr>
              <a:t>1,000+ industry clients annually.</a:t>
            </a:r>
          </a:p>
          <a:p>
            <a:r>
              <a:rPr lang="en-US" altLang="en-US" sz="2800" dirty="0" smtClean="0">
                <a:latin typeface="+mn-lt"/>
              </a:rPr>
              <a:t>$75 million generated by fee for service work annually.</a:t>
            </a:r>
          </a:p>
        </p:txBody>
      </p:sp>
    </p:spTree>
    <p:extLst>
      <p:ext uri="{BB962C8B-B14F-4D97-AF65-F5344CB8AC3E}">
        <p14:creationId xmlns:p14="http://schemas.microsoft.com/office/powerpoint/2010/main" val="221259656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p:txBody>
          <a:bodyPr/>
          <a:lstStyle/>
          <a:p>
            <a:r>
              <a:rPr lang="en-US" altLang="en-US" dirty="0" smtClean="0">
                <a:latin typeface="+mj-lt"/>
              </a:rPr>
              <a:t>What does AITF do?</a:t>
            </a:r>
          </a:p>
        </p:txBody>
      </p:sp>
      <p:sp>
        <p:nvSpPr>
          <p:cNvPr id="10243" name="Rectangle 6"/>
          <p:cNvSpPr>
            <a:spLocks noGrp="1" noChangeArrowheads="1"/>
          </p:cNvSpPr>
          <p:nvPr>
            <p:ph type="body" idx="1"/>
          </p:nvPr>
        </p:nvSpPr>
        <p:spPr/>
        <p:txBody>
          <a:bodyPr/>
          <a:lstStyle/>
          <a:p>
            <a:r>
              <a:rPr lang="en-CA" altLang="en-US" b="1" dirty="0" smtClean="0">
                <a:latin typeface="+mn-lt"/>
              </a:rPr>
              <a:t>Collaborates</a:t>
            </a:r>
            <a:r>
              <a:rPr lang="en-CA" altLang="en-US" dirty="0" smtClean="0">
                <a:latin typeface="+mn-lt"/>
              </a:rPr>
              <a:t> with technical industries to find solutions, develop products and move technologies to market. </a:t>
            </a:r>
          </a:p>
          <a:p>
            <a:r>
              <a:rPr lang="en-CA" altLang="en-US" b="1" dirty="0" smtClean="0">
                <a:latin typeface="+mn-lt"/>
              </a:rPr>
              <a:t>Builds upon </a:t>
            </a:r>
            <a:r>
              <a:rPr lang="en-CA" altLang="en-US" dirty="0" smtClean="0">
                <a:latin typeface="+mn-lt"/>
              </a:rPr>
              <a:t>platform technologies to enhance the technical capacity within Alberta's high-tech companies (including nanotechnology, information communications technologies, and genomics). </a:t>
            </a:r>
          </a:p>
          <a:p>
            <a:r>
              <a:rPr lang="en-CA" altLang="en-US" b="1" dirty="0" smtClean="0">
                <a:latin typeface="+mn-lt"/>
              </a:rPr>
              <a:t>Facilitates access</a:t>
            </a:r>
            <a:r>
              <a:rPr lang="en-CA" altLang="en-US" dirty="0" smtClean="0">
                <a:latin typeface="+mn-lt"/>
              </a:rPr>
              <a:t> to key partners that help support commercialization and grow new ventures. </a:t>
            </a:r>
          </a:p>
          <a:p>
            <a:r>
              <a:rPr lang="en-CA" altLang="en-US" b="1" dirty="0" smtClean="0">
                <a:latin typeface="+mn-lt"/>
              </a:rPr>
              <a:t>Invests in </a:t>
            </a:r>
            <a:r>
              <a:rPr lang="en-CA" altLang="en-US" dirty="0" smtClean="0">
                <a:latin typeface="+mn-lt"/>
              </a:rPr>
              <a:t>and</a:t>
            </a:r>
            <a:r>
              <a:rPr lang="en-CA" altLang="en-US" b="1" dirty="0" smtClean="0">
                <a:latin typeface="+mn-lt"/>
              </a:rPr>
              <a:t> attracts </a:t>
            </a:r>
            <a:r>
              <a:rPr lang="en-CA" altLang="en-US" dirty="0" smtClean="0">
                <a:latin typeface="+mn-lt"/>
              </a:rPr>
              <a:t>research and entrepreneurial talent to support these priorities.</a:t>
            </a:r>
          </a:p>
          <a:p>
            <a:endParaRPr lang="en-US" altLang="en-US" sz="2800" dirty="0" smtClean="0"/>
          </a:p>
        </p:txBody>
      </p:sp>
    </p:spTree>
    <p:extLst>
      <p:ext uri="{BB962C8B-B14F-4D97-AF65-F5344CB8AC3E}">
        <p14:creationId xmlns:p14="http://schemas.microsoft.com/office/powerpoint/2010/main" val="143124400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1098550"/>
            <a:ext cx="56197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Line 14"/>
          <p:cNvSpPr>
            <a:spLocks noChangeShapeType="1"/>
          </p:cNvSpPr>
          <p:nvPr/>
        </p:nvSpPr>
        <p:spPr bwMode="auto">
          <a:xfrm flipH="1">
            <a:off x="3538538" y="3222626"/>
            <a:ext cx="3305169" cy="704850"/>
          </a:xfrm>
          <a:prstGeom prst="line">
            <a:avLst/>
          </a:prstGeom>
          <a:noFill/>
          <a:ln w="254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CA" smtClean="0">
              <a:solidFill>
                <a:srgbClr val="000000"/>
              </a:solidFill>
              <a:latin typeface="Arial" charset="0"/>
              <a:ea typeface="ＭＳ Ｐゴシック" pitchFamily="20" charset="-128"/>
            </a:endParaRPr>
          </a:p>
        </p:txBody>
      </p:sp>
      <p:sp>
        <p:nvSpPr>
          <p:cNvPr id="6" name="Line 10"/>
          <p:cNvSpPr>
            <a:spLocks noChangeShapeType="1"/>
          </p:cNvSpPr>
          <p:nvPr/>
        </p:nvSpPr>
        <p:spPr bwMode="auto">
          <a:xfrm flipH="1" flipV="1">
            <a:off x="3538538" y="4200525"/>
            <a:ext cx="500062" cy="674687"/>
          </a:xfrm>
          <a:prstGeom prst="line">
            <a:avLst/>
          </a:prstGeom>
          <a:noFill/>
          <a:ln w="254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CA" smtClean="0">
              <a:solidFill>
                <a:srgbClr val="000000"/>
              </a:solidFill>
              <a:latin typeface="Arial" charset="0"/>
              <a:ea typeface="ＭＳ Ｐゴシック" pitchFamily="20" charset="-128"/>
            </a:endParaRPr>
          </a:p>
        </p:txBody>
      </p:sp>
      <p:sp>
        <p:nvSpPr>
          <p:cNvPr id="7" name="Line 13"/>
          <p:cNvSpPr>
            <a:spLocks noChangeShapeType="1"/>
          </p:cNvSpPr>
          <p:nvPr/>
        </p:nvSpPr>
        <p:spPr bwMode="auto">
          <a:xfrm flipV="1">
            <a:off x="2311400" y="4011612"/>
            <a:ext cx="1333500" cy="895350"/>
          </a:xfrm>
          <a:prstGeom prst="line">
            <a:avLst/>
          </a:prstGeom>
          <a:noFill/>
          <a:ln w="254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CA" smtClean="0">
              <a:solidFill>
                <a:srgbClr val="000000"/>
              </a:solidFill>
              <a:latin typeface="Arial" charset="0"/>
              <a:ea typeface="ＭＳ Ｐゴシック" pitchFamily="20" charset="-128"/>
            </a:endParaRPr>
          </a:p>
        </p:txBody>
      </p:sp>
      <p:sp>
        <p:nvSpPr>
          <p:cNvPr id="8" name="Line 14"/>
          <p:cNvSpPr>
            <a:spLocks noChangeShapeType="1"/>
          </p:cNvSpPr>
          <p:nvPr/>
        </p:nvSpPr>
        <p:spPr bwMode="auto">
          <a:xfrm>
            <a:off x="1905000" y="3405187"/>
            <a:ext cx="1546225" cy="522288"/>
          </a:xfrm>
          <a:prstGeom prst="line">
            <a:avLst/>
          </a:prstGeom>
          <a:noFill/>
          <a:ln w="254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CA" smtClean="0">
              <a:solidFill>
                <a:srgbClr val="000000"/>
              </a:solidFill>
              <a:latin typeface="Arial" charset="0"/>
              <a:ea typeface="ＭＳ Ｐゴシック" pitchFamily="20" charset="-128"/>
            </a:endParaRPr>
          </a:p>
        </p:txBody>
      </p:sp>
      <p:sp>
        <p:nvSpPr>
          <p:cNvPr id="9" name="Line 11"/>
          <p:cNvSpPr>
            <a:spLocks noChangeShapeType="1"/>
          </p:cNvSpPr>
          <p:nvPr/>
        </p:nvSpPr>
        <p:spPr bwMode="auto">
          <a:xfrm flipH="1">
            <a:off x="3538538" y="1141412"/>
            <a:ext cx="1338262" cy="2786063"/>
          </a:xfrm>
          <a:prstGeom prst="line">
            <a:avLst/>
          </a:prstGeom>
          <a:noFill/>
          <a:ln w="254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CA" smtClean="0">
              <a:solidFill>
                <a:srgbClr val="000000"/>
              </a:solidFill>
              <a:latin typeface="Arial" charset="0"/>
              <a:ea typeface="ＭＳ Ｐゴシック" pitchFamily="20" charset="-128"/>
            </a:endParaRPr>
          </a:p>
        </p:txBody>
      </p:sp>
      <p:sp>
        <p:nvSpPr>
          <p:cNvPr id="10" name="Line 12"/>
          <p:cNvSpPr>
            <a:spLocks noChangeShapeType="1"/>
          </p:cNvSpPr>
          <p:nvPr/>
        </p:nvSpPr>
        <p:spPr bwMode="auto">
          <a:xfrm>
            <a:off x="1905000" y="1422400"/>
            <a:ext cx="1633538" cy="2505075"/>
          </a:xfrm>
          <a:prstGeom prst="line">
            <a:avLst/>
          </a:prstGeom>
          <a:noFill/>
          <a:ln w="254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CA" smtClean="0">
              <a:solidFill>
                <a:srgbClr val="000000"/>
              </a:solidFill>
              <a:latin typeface="Arial" charset="0"/>
              <a:ea typeface="ＭＳ Ｐゴシック" pitchFamily="20" charset="-128"/>
            </a:endParaRPr>
          </a:p>
        </p:txBody>
      </p:sp>
      <p:grpSp>
        <p:nvGrpSpPr>
          <p:cNvPr id="11" name="Group 31"/>
          <p:cNvGrpSpPr>
            <a:grpSpLocks/>
          </p:cNvGrpSpPr>
          <p:nvPr/>
        </p:nvGrpSpPr>
        <p:grpSpPr bwMode="auto">
          <a:xfrm>
            <a:off x="76200" y="1294079"/>
            <a:ext cx="2401200" cy="1602000"/>
            <a:chOff x="1940" y="786"/>
            <a:chExt cx="1893" cy="1008"/>
          </a:xfrm>
          <a:scene3d>
            <a:camera prst="orthographicFront">
              <a:rot lat="0" lon="0" rev="0"/>
            </a:camera>
            <a:lightRig rig="balanced" dir="t">
              <a:rot lat="0" lon="0" rev="8700000"/>
            </a:lightRig>
          </a:scene3d>
        </p:grpSpPr>
        <p:pic>
          <p:nvPicPr>
            <p:cNvPr id="12" name="Picture 31" descr="2004_Fac_MW_acrosspondSW"/>
            <p:cNvPicPr>
              <a:picLocks noChangeAspect="1" noChangeArrowheads="1"/>
            </p:cNvPicPr>
            <p:nvPr/>
          </p:nvPicPr>
          <p:blipFill>
            <a:blip r:embed="rId3"/>
            <a:srcRect/>
            <a:stretch>
              <a:fillRect/>
            </a:stretch>
          </p:blipFill>
          <p:spPr bwMode="auto">
            <a:xfrm>
              <a:off x="1940" y="786"/>
              <a:ext cx="1893" cy="1008"/>
            </a:xfrm>
            <a:prstGeom prst="rect">
              <a:avLst/>
            </a:prstGeom>
            <a:ln>
              <a:noFill/>
            </a:ln>
            <a:effectLst>
              <a:outerShdw blurRad="292100" dist="139700" dir="2700000" algn="tl" rotWithShape="0">
                <a:srgbClr val="333333">
                  <a:alpha val="65000"/>
                </a:srgbClr>
              </a:outerShdw>
            </a:effectLst>
          </p:spPr>
        </p:pic>
        <p:sp>
          <p:nvSpPr>
            <p:cNvPr id="13" name="Text Box 17"/>
            <p:cNvSpPr txBox="1">
              <a:spLocks noChangeArrowheads="1"/>
            </p:cNvSpPr>
            <p:nvPr/>
          </p:nvSpPr>
          <p:spPr bwMode="auto">
            <a:xfrm>
              <a:off x="1993" y="831"/>
              <a:ext cx="1045" cy="23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none">
              <a:spAutoFit/>
            </a:bodyPr>
            <a:lstStyle/>
            <a:p>
              <a:pPr defTabSz="457200" fontAlgn="base">
                <a:spcBef>
                  <a:spcPct val="0"/>
                </a:spcBef>
                <a:spcAft>
                  <a:spcPct val="0"/>
                </a:spcAft>
                <a:defRPr/>
              </a:pPr>
              <a:r>
                <a:rPr lang="en-US" b="1" dirty="0" smtClean="0">
                  <a:solidFill>
                    <a:srgbClr val="FFFFFF"/>
                  </a:solidFill>
                  <a:latin typeface="Arial" pitchFamily="34" charset="0"/>
                  <a:ea typeface="ＭＳ Ｐゴシック" pitchFamily="20" charset="-128"/>
                </a:rPr>
                <a:t>Edmonton</a:t>
              </a:r>
              <a:endParaRPr lang="en-CA" b="1" dirty="0">
                <a:solidFill>
                  <a:srgbClr val="FFFFFF"/>
                </a:solidFill>
                <a:latin typeface="Arial" pitchFamily="34" charset="0"/>
                <a:ea typeface="ＭＳ Ｐゴシック" pitchFamily="20" charset="-128"/>
              </a:endParaRPr>
            </a:p>
          </p:txBody>
        </p:sp>
      </p:grpSp>
      <p:pic>
        <p:nvPicPr>
          <p:cNvPr id="15" name="Picture 14" descr="C-FER"/>
          <p:cNvPicPr>
            <a:picLocks noChangeAspect="1" noChangeArrowheads="1"/>
          </p:cNvPicPr>
          <p:nvPr/>
        </p:nvPicPr>
        <p:blipFill>
          <a:blip r:embed="rId4"/>
          <a:srcRect/>
          <a:stretch>
            <a:fillRect/>
          </a:stretch>
        </p:blipFill>
        <p:spPr bwMode="auto">
          <a:xfrm>
            <a:off x="2895600" y="1293812"/>
            <a:ext cx="2402332" cy="1600200"/>
          </a:xfrm>
          <a:prstGeom prst="rect">
            <a:avLst/>
          </a:prstGeom>
          <a:ln>
            <a:noFill/>
          </a:ln>
          <a:effectLst>
            <a:outerShdw blurRad="292100" dist="139700" dir="2700000" algn="tl" rotWithShape="0">
              <a:srgbClr val="333333">
                <a:alpha val="65000"/>
              </a:srgbClr>
            </a:outerShdw>
          </a:effectLst>
          <a:scene3d>
            <a:camera prst="orthographicFront">
              <a:rot lat="0" lon="0" rev="0"/>
            </a:camera>
            <a:lightRig rig="balanced" dir="t">
              <a:rot lat="0" lon="0" rev="8700000"/>
            </a:lightRig>
          </a:scene3d>
        </p:spPr>
      </p:pic>
      <p:sp>
        <p:nvSpPr>
          <p:cNvPr id="16" name="Text Box 17"/>
          <p:cNvSpPr txBox="1">
            <a:spLocks noChangeArrowheads="1"/>
          </p:cNvSpPr>
          <p:nvPr/>
        </p:nvSpPr>
        <p:spPr bwMode="auto">
          <a:xfrm>
            <a:off x="3048000" y="1319212"/>
            <a:ext cx="2038440" cy="5842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defTabSz="457200" fontAlgn="base">
              <a:spcBef>
                <a:spcPct val="0"/>
              </a:spcBef>
              <a:spcAft>
                <a:spcPct val="0"/>
              </a:spcAft>
              <a:defRPr/>
            </a:pPr>
            <a:r>
              <a:rPr lang="en-US" b="1" dirty="0" smtClean="0">
                <a:solidFill>
                  <a:srgbClr val="FFFFFF"/>
                </a:solidFill>
                <a:latin typeface="Arial" pitchFamily="34" charset="0"/>
                <a:ea typeface="ＭＳ Ｐゴシック" pitchFamily="20" charset="-128"/>
              </a:rPr>
              <a:t>Edmonton</a:t>
            </a:r>
            <a:r>
              <a:rPr lang="en-US" sz="1400" b="1" dirty="0" smtClean="0">
                <a:solidFill>
                  <a:srgbClr val="FFFFFF"/>
                </a:solidFill>
                <a:latin typeface="Arial" pitchFamily="34" charset="0"/>
                <a:ea typeface="ＭＳ Ｐゴシック" pitchFamily="20" charset="-128"/>
              </a:rPr>
              <a:t/>
            </a:r>
            <a:br>
              <a:rPr lang="en-US" sz="1400" b="1" dirty="0" smtClean="0">
                <a:solidFill>
                  <a:srgbClr val="FFFFFF"/>
                </a:solidFill>
                <a:latin typeface="Arial" pitchFamily="34" charset="0"/>
                <a:ea typeface="ＭＳ Ｐゴシック" pitchFamily="20" charset="-128"/>
              </a:rPr>
            </a:br>
            <a:r>
              <a:rPr lang="en-US" sz="1400" b="1" dirty="0" smtClean="0">
                <a:solidFill>
                  <a:srgbClr val="FFFFFF"/>
                </a:solidFill>
                <a:latin typeface="Arial" pitchFamily="34" charset="0"/>
                <a:ea typeface="ＭＳ Ｐゴシック" pitchFamily="20" charset="-128"/>
              </a:rPr>
              <a:t>(C-FER Technologies)</a:t>
            </a:r>
            <a:endParaRPr lang="en-CA" sz="1400" b="1" dirty="0">
              <a:solidFill>
                <a:srgbClr val="FFFFFF"/>
              </a:solidFill>
              <a:latin typeface="Arial" pitchFamily="34" charset="0"/>
              <a:ea typeface="ＭＳ Ｐゴシック" pitchFamily="20" charset="-128"/>
            </a:endParaRPr>
          </a:p>
        </p:txBody>
      </p:sp>
      <p:grpSp>
        <p:nvGrpSpPr>
          <p:cNvPr id="17" name="Group 41"/>
          <p:cNvGrpSpPr>
            <a:grpSpLocks/>
          </p:cNvGrpSpPr>
          <p:nvPr/>
        </p:nvGrpSpPr>
        <p:grpSpPr bwMode="auto">
          <a:xfrm>
            <a:off x="81313" y="3016249"/>
            <a:ext cx="2401200" cy="1601788"/>
            <a:chOff x="39" y="1907"/>
            <a:chExt cx="1493" cy="1009"/>
          </a:xfrm>
          <a:scene3d>
            <a:camera prst="orthographicFront">
              <a:rot lat="0" lon="0" rev="0"/>
            </a:camera>
            <a:lightRig rig="balanced" dir="t">
              <a:rot lat="0" lon="0" rev="8700000"/>
            </a:lightRig>
          </a:scene3d>
        </p:grpSpPr>
        <p:pic>
          <p:nvPicPr>
            <p:cNvPr id="18" name="Picture 33" descr="Scan00446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9" y="1907"/>
              <a:ext cx="1493" cy="1009"/>
            </a:xfrm>
            <a:prstGeom prst="rect">
              <a:avLst/>
            </a:prstGeom>
            <a:ln>
              <a:noFill/>
            </a:ln>
            <a:effectLst>
              <a:outerShdw blurRad="292100" dist="139700" dir="2700000" algn="tl" rotWithShape="0">
                <a:srgbClr val="333333">
                  <a:alpha val="65000"/>
                </a:srgbClr>
              </a:outerShdw>
            </a:effectLst>
          </p:spPr>
        </p:pic>
        <p:sp>
          <p:nvSpPr>
            <p:cNvPr id="19" name="Text Box 17"/>
            <p:cNvSpPr txBox="1">
              <a:spLocks noChangeArrowheads="1"/>
            </p:cNvSpPr>
            <p:nvPr/>
          </p:nvSpPr>
          <p:spPr bwMode="auto">
            <a:xfrm>
              <a:off x="99" y="2646"/>
              <a:ext cx="553" cy="233"/>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none">
              <a:spAutoFit/>
            </a:bodyPr>
            <a:lstStyle/>
            <a:p>
              <a:pPr defTabSz="457200" fontAlgn="base">
                <a:spcBef>
                  <a:spcPct val="0"/>
                </a:spcBef>
                <a:spcAft>
                  <a:spcPct val="0"/>
                </a:spcAft>
                <a:defRPr/>
              </a:pPr>
              <a:r>
                <a:rPr lang="en-US" b="1" dirty="0" smtClean="0">
                  <a:solidFill>
                    <a:srgbClr val="FFFFFF"/>
                  </a:solidFill>
                  <a:latin typeface="Arial" pitchFamily="34" charset="0"/>
                  <a:ea typeface="ＭＳ Ｐゴシック" pitchFamily="20" charset="-128"/>
                </a:rPr>
                <a:t>Devon</a:t>
              </a:r>
              <a:endParaRPr lang="en-CA" b="1" dirty="0">
                <a:solidFill>
                  <a:srgbClr val="FFFFFF"/>
                </a:solidFill>
                <a:latin typeface="Arial" pitchFamily="34" charset="0"/>
                <a:ea typeface="ＭＳ Ｐゴシック" pitchFamily="20" charset="-128"/>
              </a:endParaRPr>
            </a:p>
          </p:txBody>
        </p:sp>
      </p:grpSp>
      <p:grpSp>
        <p:nvGrpSpPr>
          <p:cNvPr id="21" name="Group 44"/>
          <p:cNvGrpSpPr>
            <a:grpSpLocks/>
          </p:cNvGrpSpPr>
          <p:nvPr/>
        </p:nvGrpSpPr>
        <p:grpSpPr bwMode="auto">
          <a:xfrm>
            <a:off x="91364" y="4721012"/>
            <a:ext cx="2401200" cy="1602000"/>
            <a:chOff x="40" y="3082"/>
            <a:chExt cx="1493" cy="1007"/>
          </a:xfrm>
          <a:scene3d>
            <a:camera prst="orthographicFront">
              <a:rot lat="0" lon="0" rev="0"/>
            </a:camera>
            <a:lightRig rig="balanced" dir="t">
              <a:rot lat="0" lon="0" rev="8700000"/>
            </a:lightRig>
          </a:scene3d>
        </p:grpSpPr>
        <p:pic>
          <p:nvPicPr>
            <p:cNvPr id="22" name="Picture 12" descr="ARC Vegreville"/>
            <p:cNvPicPr>
              <a:picLocks noChangeAspect="1" noChangeArrowheads="1"/>
            </p:cNvPicPr>
            <p:nvPr/>
          </p:nvPicPr>
          <p:blipFill>
            <a:blip r:embed="rId6"/>
            <a:srcRect/>
            <a:stretch>
              <a:fillRect/>
            </a:stretch>
          </p:blipFill>
          <p:spPr bwMode="auto">
            <a:xfrm>
              <a:off x="40" y="3082"/>
              <a:ext cx="1493" cy="1007"/>
            </a:xfrm>
            <a:prstGeom prst="rect">
              <a:avLst/>
            </a:prstGeom>
            <a:ln>
              <a:noFill/>
            </a:ln>
            <a:effectLst>
              <a:outerShdw blurRad="292100" dist="139700" dir="2700000" algn="tl" rotWithShape="0">
                <a:srgbClr val="333333">
                  <a:alpha val="65000"/>
                </a:srgbClr>
              </a:outerShdw>
            </a:effectLst>
          </p:spPr>
        </p:pic>
        <p:sp>
          <p:nvSpPr>
            <p:cNvPr id="23" name="Text Box 17"/>
            <p:cNvSpPr txBox="1">
              <a:spLocks noChangeArrowheads="1"/>
            </p:cNvSpPr>
            <p:nvPr/>
          </p:nvSpPr>
          <p:spPr bwMode="auto">
            <a:xfrm>
              <a:off x="98" y="3139"/>
              <a:ext cx="785" cy="23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none">
              <a:spAutoFit/>
            </a:bodyPr>
            <a:lstStyle/>
            <a:p>
              <a:pPr defTabSz="457200" fontAlgn="base">
                <a:spcBef>
                  <a:spcPct val="0"/>
                </a:spcBef>
                <a:spcAft>
                  <a:spcPct val="0"/>
                </a:spcAft>
                <a:defRPr/>
              </a:pPr>
              <a:r>
                <a:rPr lang="en-US" b="1" dirty="0" err="1" smtClean="0">
                  <a:solidFill>
                    <a:srgbClr val="FFFFFF"/>
                  </a:solidFill>
                  <a:latin typeface="Arial" pitchFamily="34" charset="0"/>
                  <a:ea typeface="ＭＳ Ｐゴシック" pitchFamily="20" charset="-128"/>
                </a:rPr>
                <a:t>Vegreville</a:t>
              </a:r>
              <a:endParaRPr lang="en-CA" b="1" dirty="0">
                <a:solidFill>
                  <a:srgbClr val="FFFFFF"/>
                </a:solidFill>
                <a:latin typeface="Arial" pitchFamily="34" charset="0"/>
                <a:ea typeface="ＭＳ Ｐゴシック" pitchFamily="20" charset="-128"/>
              </a:endParaRPr>
            </a:p>
          </p:txBody>
        </p:sp>
      </p:grpSp>
      <p:pic>
        <p:nvPicPr>
          <p:cNvPr id="24" name="Picture 25"/>
          <p:cNvPicPr>
            <a:picLocks noChangeAspect="1"/>
          </p:cNvPicPr>
          <p:nvPr/>
        </p:nvPicPr>
        <p:blipFill>
          <a:blip r:embed="rId7">
            <a:extLst>
              <a:ext uri="{28A0092B-C50C-407E-A947-70E740481C1C}">
                <a14:useLocalDpi xmlns:a14="http://schemas.microsoft.com/office/drawing/2010/main" val="0"/>
              </a:ext>
            </a:extLst>
          </a:blip>
          <a:srcRect l="2748" t="2231" r="2898" b="4909"/>
          <a:stretch>
            <a:fillRect/>
          </a:stretch>
        </p:blipFill>
        <p:spPr bwMode="auto">
          <a:xfrm>
            <a:off x="2916683" y="4722812"/>
            <a:ext cx="2381250" cy="1601788"/>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Title 2"/>
          <p:cNvSpPr>
            <a:spLocks noGrp="1"/>
          </p:cNvSpPr>
          <p:nvPr>
            <p:ph type="title"/>
          </p:nvPr>
        </p:nvSpPr>
        <p:spPr/>
        <p:txBody>
          <a:bodyPr/>
          <a:lstStyle/>
          <a:p>
            <a:r>
              <a:rPr lang="en-CA" dirty="0" smtClean="0">
                <a:latin typeface="+mj-lt"/>
              </a:rPr>
              <a:t>AITF Locations</a:t>
            </a:r>
            <a:endParaRPr lang="en-CA" dirty="0">
              <a:latin typeface="+mj-lt"/>
            </a:endParaRPr>
          </a:p>
        </p:txBody>
      </p:sp>
      <p:pic>
        <p:nvPicPr>
          <p:cNvPr id="26" name="Picture 2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804248" y="1842629"/>
            <a:ext cx="2133600" cy="1600200"/>
          </a:xfrm>
          <a:prstGeom prst="rect">
            <a:avLst/>
          </a:prstGeom>
          <a:ln>
            <a:noFill/>
          </a:ln>
          <a:effectLst>
            <a:outerShdw blurRad="292100" dist="139700" dir="2700000" algn="tl" rotWithShape="0">
              <a:srgbClr val="333333">
                <a:alpha val="65000"/>
              </a:srgbClr>
            </a:outerShdw>
          </a:effectLst>
          <a:scene3d>
            <a:camera prst="orthographicFront">
              <a:rot lat="0" lon="0" rev="0"/>
            </a:camera>
            <a:lightRig rig="balanced" dir="t">
              <a:rot lat="0" lon="0" rev="8700000"/>
            </a:lightRig>
          </a:scene3d>
        </p:spPr>
      </p:pic>
      <p:sp>
        <p:nvSpPr>
          <p:cNvPr id="27" name="Text Box 17"/>
          <p:cNvSpPr txBox="1">
            <a:spLocks noChangeArrowheads="1"/>
          </p:cNvSpPr>
          <p:nvPr/>
        </p:nvSpPr>
        <p:spPr bwMode="auto">
          <a:xfrm>
            <a:off x="6910472" y="2802033"/>
            <a:ext cx="1566454" cy="58477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defTabSz="457200" fontAlgn="base">
              <a:spcBef>
                <a:spcPct val="0"/>
              </a:spcBef>
              <a:spcAft>
                <a:spcPct val="0"/>
              </a:spcAft>
              <a:defRPr/>
            </a:pPr>
            <a:r>
              <a:rPr lang="en-US" b="1" dirty="0" smtClean="0">
                <a:solidFill>
                  <a:srgbClr val="FFFFFF"/>
                </a:solidFill>
                <a:latin typeface="Arial" pitchFamily="34" charset="0"/>
                <a:ea typeface="ＭＳ Ｐゴシック" pitchFamily="20" charset="-128"/>
              </a:rPr>
              <a:t>Edmonton</a:t>
            </a:r>
            <a:r>
              <a:rPr lang="en-US" sz="1400" b="1" dirty="0" smtClean="0">
                <a:solidFill>
                  <a:srgbClr val="FFFFFF"/>
                </a:solidFill>
                <a:latin typeface="Arial" pitchFamily="34" charset="0"/>
                <a:ea typeface="ＭＳ Ｐゴシック" pitchFamily="20" charset="-128"/>
              </a:rPr>
              <a:t/>
            </a:r>
            <a:br>
              <a:rPr lang="en-US" sz="1400" b="1" dirty="0" smtClean="0">
                <a:solidFill>
                  <a:srgbClr val="FFFFFF"/>
                </a:solidFill>
                <a:latin typeface="Arial" pitchFamily="34" charset="0"/>
                <a:ea typeface="ＭＳ Ｐゴシック" pitchFamily="20" charset="-128"/>
              </a:rPr>
            </a:br>
            <a:r>
              <a:rPr lang="en-US" sz="1400" b="1" dirty="0" smtClean="0">
                <a:solidFill>
                  <a:srgbClr val="FFFFFF"/>
                </a:solidFill>
                <a:latin typeface="Arial" pitchFamily="34" charset="0"/>
                <a:ea typeface="ＭＳ Ｐゴシック" pitchFamily="20" charset="-128"/>
              </a:rPr>
              <a:t>(IST at </a:t>
            </a:r>
            <a:r>
              <a:rPr lang="en-US" sz="1400" b="1" dirty="0" err="1" smtClean="0">
                <a:solidFill>
                  <a:srgbClr val="FFFFFF"/>
                </a:solidFill>
                <a:latin typeface="Arial" pitchFamily="34" charset="0"/>
                <a:ea typeface="ＭＳ Ｐゴシック" pitchFamily="20" charset="-128"/>
              </a:rPr>
              <a:t>Pylypow</a:t>
            </a:r>
            <a:r>
              <a:rPr lang="en-US" sz="1400" b="1" dirty="0" smtClean="0">
                <a:solidFill>
                  <a:srgbClr val="FFFFFF"/>
                </a:solidFill>
                <a:latin typeface="Arial" pitchFamily="34" charset="0"/>
                <a:ea typeface="ＭＳ Ｐゴシック" pitchFamily="20" charset="-128"/>
              </a:rPr>
              <a:t>)</a:t>
            </a:r>
            <a:endParaRPr lang="en-CA" sz="1400" b="1" dirty="0">
              <a:solidFill>
                <a:srgbClr val="FFFFFF"/>
              </a:solidFill>
              <a:latin typeface="Arial" pitchFamily="34" charset="0"/>
              <a:ea typeface="ＭＳ Ｐゴシック" pitchFamily="20" charset="-128"/>
            </a:endParaRPr>
          </a:p>
        </p:txBody>
      </p:sp>
      <p:sp>
        <p:nvSpPr>
          <p:cNvPr id="31" name="Line 14"/>
          <p:cNvSpPr>
            <a:spLocks noChangeShapeType="1"/>
          </p:cNvSpPr>
          <p:nvPr/>
        </p:nvSpPr>
        <p:spPr bwMode="auto">
          <a:xfrm flipH="1" flipV="1">
            <a:off x="3538538" y="3927476"/>
            <a:ext cx="3457568" cy="690560"/>
          </a:xfrm>
          <a:prstGeom prst="line">
            <a:avLst/>
          </a:prstGeom>
          <a:noFill/>
          <a:ln w="254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CA" smtClean="0">
              <a:solidFill>
                <a:srgbClr val="000000"/>
              </a:solidFill>
              <a:latin typeface="Arial" charset="0"/>
              <a:ea typeface="ＭＳ Ｐゴシック" pitchFamily="20" charset="-128"/>
            </a:endParaRPr>
          </a:p>
        </p:txBody>
      </p:sp>
      <p:pic>
        <p:nvPicPr>
          <p:cNvPr id="28" name="Picture 27"/>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825673" y="3583329"/>
            <a:ext cx="2133600" cy="1600200"/>
          </a:xfrm>
          <a:prstGeom prst="rect">
            <a:avLst/>
          </a:prstGeom>
          <a:ln>
            <a:noFill/>
          </a:ln>
          <a:effectLst>
            <a:outerShdw blurRad="292100" dist="139700" dir="2700000" algn="tl" rotWithShape="0">
              <a:srgbClr val="333333">
                <a:alpha val="65000"/>
              </a:srgbClr>
            </a:outerShdw>
          </a:effectLst>
          <a:scene3d>
            <a:camera prst="orthographicFront">
              <a:rot lat="0" lon="0" rev="0"/>
            </a:camera>
            <a:lightRig rig="balanced" dir="t">
              <a:rot lat="0" lon="0" rev="8700000"/>
            </a:lightRig>
          </a:scene3d>
        </p:spPr>
      </p:pic>
      <p:sp>
        <p:nvSpPr>
          <p:cNvPr id="29" name="Text Box 17"/>
          <p:cNvSpPr txBox="1">
            <a:spLocks noChangeArrowheads="1"/>
          </p:cNvSpPr>
          <p:nvPr/>
        </p:nvSpPr>
        <p:spPr bwMode="auto">
          <a:xfrm>
            <a:off x="6843707" y="4588341"/>
            <a:ext cx="2038440" cy="5842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defTabSz="457200" fontAlgn="base">
              <a:spcBef>
                <a:spcPct val="0"/>
              </a:spcBef>
              <a:spcAft>
                <a:spcPct val="0"/>
              </a:spcAft>
              <a:defRPr/>
            </a:pPr>
            <a:r>
              <a:rPr lang="en-US" b="1" dirty="0" smtClean="0">
                <a:solidFill>
                  <a:srgbClr val="FFFFFF"/>
                </a:solidFill>
                <a:latin typeface="Arial" pitchFamily="34" charset="0"/>
                <a:ea typeface="ＭＳ Ｐゴシック" pitchFamily="20" charset="-128"/>
              </a:rPr>
              <a:t>Edmonton</a:t>
            </a:r>
            <a:r>
              <a:rPr lang="en-US" sz="1400" b="1" dirty="0" smtClean="0">
                <a:solidFill>
                  <a:srgbClr val="FFFFFF"/>
                </a:solidFill>
                <a:latin typeface="Arial" pitchFamily="34" charset="0"/>
                <a:ea typeface="ＭＳ Ｐゴシック" pitchFamily="20" charset="-128"/>
              </a:rPr>
              <a:t/>
            </a:r>
            <a:br>
              <a:rPr lang="en-US" sz="1400" b="1" dirty="0" smtClean="0">
                <a:solidFill>
                  <a:srgbClr val="FFFFFF"/>
                </a:solidFill>
                <a:latin typeface="Arial" pitchFamily="34" charset="0"/>
                <a:ea typeface="ＭＳ Ｐゴシック" pitchFamily="20" charset="-128"/>
              </a:rPr>
            </a:br>
            <a:r>
              <a:rPr lang="en-US" sz="1400" b="1" dirty="0" smtClean="0">
                <a:solidFill>
                  <a:srgbClr val="FFFFFF"/>
                </a:solidFill>
                <a:latin typeface="Arial" pitchFamily="34" charset="0"/>
                <a:ea typeface="ＭＳ Ｐゴシック" pitchFamily="20" charset="-128"/>
              </a:rPr>
              <a:t>(C-FER Technologies)</a:t>
            </a:r>
            <a:endParaRPr lang="en-CA" sz="1400" b="1" dirty="0">
              <a:solidFill>
                <a:srgbClr val="FFFFFF"/>
              </a:solidFill>
              <a:latin typeface="Arial" pitchFamily="34" charset="0"/>
              <a:ea typeface="ＭＳ Ｐゴシック" pitchFamily="20" charset="-128"/>
            </a:endParaRPr>
          </a:p>
        </p:txBody>
      </p:sp>
    </p:spTree>
    <p:extLst>
      <p:ext uri="{BB962C8B-B14F-4D97-AF65-F5344CB8AC3E}">
        <p14:creationId xmlns:p14="http://schemas.microsoft.com/office/powerpoint/2010/main" val="3360055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Strategic Direction</a:t>
            </a:r>
            <a:endParaRPr lang="en-US" dirty="0">
              <a:latin typeface="+mj-lt"/>
            </a:endParaRPr>
          </a:p>
        </p:txBody>
      </p:sp>
      <p:sp>
        <p:nvSpPr>
          <p:cNvPr id="57" name="Rounded Rectangle 56"/>
          <p:cNvSpPr/>
          <p:nvPr/>
        </p:nvSpPr>
        <p:spPr>
          <a:xfrm>
            <a:off x="2416718" y="1318815"/>
            <a:ext cx="2003601" cy="4737459"/>
          </a:xfrm>
          <a:prstGeom prst="roundRect">
            <a:avLst>
              <a:gd name="adj" fmla="val 10116"/>
            </a:avLst>
          </a:prstGeom>
          <a:solidFill>
            <a:srgbClr val="91CFE6">
              <a:alpha val="50000"/>
            </a:srgbClr>
          </a:solidFill>
          <a:ln w="9525" cap="flat" cmpd="sng" algn="ctr">
            <a:noFill/>
            <a:prstDash val="solid"/>
          </a:ln>
          <a:effectLst/>
        </p:spPr>
        <p:txBody>
          <a:bodyPr rtlCol="0" anchor="ctr"/>
          <a:lstStyle/>
          <a:p>
            <a:pPr algn="ctr" defTabSz="457200">
              <a:defRPr/>
            </a:pPr>
            <a:endParaRPr lang="en-US" kern="0">
              <a:solidFill>
                <a:prstClr val="white"/>
              </a:solidFill>
              <a:latin typeface="Arial"/>
            </a:endParaRPr>
          </a:p>
        </p:txBody>
      </p:sp>
      <p:sp>
        <p:nvSpPr>
          <p:cNvPr id="58" name="Rounded Rectangle 57"/>
          <p:cNvSpPr/>
          <p:nvPr/>
        </p:nvSpPr>
        <p:spPr>
          <a:xfrm>
            <a:off x="3981169" y="3462132"/>
            <a:ext cx="4934231" cy="1798502"/>
          </a:xfrm>
          <a:prstGeom prst="roundRect">
            <a:avLst>
              <a:gd name="adj" fmla="val 10116"/>
            </a:avLst>
          </a:prstGeom>
          <a:solidFill>
            <a:srgbClr val="91CFE6"/>
          </a:solidFill>
          <a:ln w="9525" cap="flat" cmpd="sng" algn="ctr">
            <a:noFill/>
            <a:prstDash val="solid"/>
          </a:ln>
          <a:effectLst/>
        </p:spPr>
        <p:txBody>
          <a:bodyPr rtlCol="0" anchor="ctr"/>
          <a:lstStyle/>
          <a:p>
            <a:pPr algn="ctr" defTabSz="457200">
              <a:defRPr/>
            </a:pPr>
            <a:endParaRPr lang="en-US" kern="0">
              <a:solidFill>
                <a:prstClr val="white"/>
              </a:solidFill>
              <a:latin typeface="Arial"/>
            </a:endParaRPr>
          </a:p>
        </p:txBody>
      </p:sp>
      <p:sp>
        <p:nvSpPr>
          <p:cNvPr id="60" name="Rounded Rectangle 59"/>
          <p:cNvSpPr/>
          <p:nvPr/>
        </p:nvSpPr>
        <p:spPr>
          <a:xfrm>
            <a:off x="3981169" y="1172974"/>
            <a:ext cx="4934231" cy="1192484"/>
          </a:xfrm>
          <a:prstGeom prst="roundRect">
            <a:avLst>
              <a:gd name="adj" fmla="val 10116"/>
            </a:avLst>
          </a:prstGeom>
          <a:solidFill>
            <a:srgbClr val="91CFE6"/>
          </a:solidFill>
          <a:ln w="9525" cap="flat" cmpd="sng" algn="ctr">
            <a:noFill/>
            <a:prstDash val="solid"/>
          </a:ln>
          <a:effectLst/>
        </p:spPr>
        <p:txBody>
          <a:bodyPr rtlCol="0" anchor="ctr"/>
          <a:lstStyle/>
          <a:p>
            <a:pPr algn="ctr" defTabSz="457200">
              <a:defRPr/>
            </a:pPr>
            <a:endParaRPr lang="en-US" kern="0">
              <a:solidFill>
                <a:prstClr val="white"/>
              </a:solidFill>
              <a:latin typeface="Arial"/>
            </a:endParaRPr>
          </a:p>
        </p:txBody>
      </p:sp>
      <p:sp>
        <p:nvSpPr>
          <p:cNvPr id="61" name="Rounded Rectangle 60"/>
          <p:cNvSpPr/>
          <p:nvPr/>
        </p:nvSpPr>
        <p:spPr>
          <a:xfrm>
            <a:off x="3981169" y="2444653"/>
            <a:ext cx="4934231" cy="947131"/>
          </a:xfrm>
          <a:prstGeom prst="roundRect">
            <a:avLst>
              <a:gd name="adj" fmla="val 10116"/>
            </a:avLst>
          </a:prstGeom>
          <a:solidFill>
            <a:srgbClr val="91CFE6"/>
          </a:solidFill>
          <a:ln w="9525" cap="flat" cmpd="sng" algn="ctr">
            <a:noFill/>
            <a:prstDash val="solid"/>
          </a:ln>
          <a:effectLst/>
        </p:spPr>
        <p:txBody>
          <a:bodyPr rtlCol="0" anchor="ctr"/>
          <a:lstStyle/>
          <a:p>
            <a:pPr algn="ctr" defTabSz="457200">
              <a:defRPr/>
            </a:pPr>
            <a:endParaRPr lang="en-US" kern="0">
              <a:solidFill>
                <a:prstClr val="white"/>
              </a:solidFill>
              <a:latin typeface="Arial"/>
            </a:endParaRPr>
          </a:p>
        </p:txBody>
      </p:sp>
      <p:sp>
        <p:nvSpPr>
          <p:cNvPr id="62" name="Rounded Rectangle 61"/>
          <p:cNvSpPr/>
          <p:nvPr/>
        </p:nvSpPr>
        <p:spPr>
          <a:xfrm>
            <a:off x="3981169" y="5415264"/>
            <a:ext cx="4934231" cy="756936"/>
          </a:xfrm>
          <a:prstGeom prst="roundRect">
            <a:avLst>
              <a:gd name="adj" fmla="val 10116"/>
            </a:avLst>
          </a:prstGeom>
          <a:solidFill>
            <a:srgbClr val="91CFE6"/>
          </a:solidFill>
          <a:ln w="9525" cap="flat" cmpd="sng" algn="ctr">
            <a:noFill/>
            <a:prstDash val="solid"/>
          </a:ln>
          <a:effectLst/>
        </p:spPr>
        <p:txBody>
          <a:bodyPr rtlCol="0" anchor="ctr"/>
          <a:lstStyle/>
          <a:p>
            <a:pPr algn="ctr" defTabSz="457200">
              <a:defRPr/>
            </a:pPr>
            <a:endParaRPr lang="en-US" kern="0">
              <a:solidFill>
                <a:prstClr val="white"/>
              </a:solidFill>
              <a:latin typeface="Arial"/>
            </a:endParaRPr>
          </a:p>
        </p:txBody>
      </p:sp>
      <p:sp>
        <p:nvSpPr>
          <p:cNvPr id="63" name="TextBox 62"/>
          <p:cNvSpPr txBox="1"/>
          <p:nvPr/>
        </p:nvSpPr>
        <p:spPr>
          <a:xfrm>
            <a:off x="4370197" y="3928302"/>
            <a:ext cx="844215" cy="215444"/>
          </a:xfrm>
          <a:prstGeom prst="rect">
            <a:avLst/>
          </a:prstGeom>
          <a:noFill/>
        </p:spPr>
        <p:txBody>
          <a:bodyPr wrap="square" rtlCol="0">
            <a:spAutoFit/>
          </a:bodyPr>
          <a:lstStyle/>
          <a:p>
            <a:pPr algn="ctr" defTabSz="457200"/>
            <a:r>
              <a:rPr lang="en-US" sz="800" b="1" dirty="0">
                <a:solidFill>
                  <a:srgbClr val="2B2A28"/>
                </a:solidFill>
                <a:cs typeface="Calibri"/>
              </a:rPr>
              <a:t>Food &amp; Fibre</a:t>
            </a:r>
          </a:p>
        </p:txBody>
      </p:sp>
      <p:sp>
        <p:nvSpPr>
          <p:cNvPr id="64" name="Rounded Rectangle 63"/>
          <p:cNvSpPr/>
          <p:nvPr/>
        </p:nvSpPr>
        <p:spPr>
          <a:xfrm>
            <a:off x="4528129" y="2806249"/>
            <a:ext cx="3521363" cy="493565"/>
          </a:xfrm>
          <a:prstGeom prst="roundRect">
            <a:avLst/>
          </a:prstGeom>
          <a:solidFill>
            <a:srgbClr val="007FBF"/>
          </a:solidFill>
          <a:ln w="9525" cap="flat" cmpd="sng" algn="ctr">
            <a:noFill/>
            <a:prstDash val="solid"/>
          </a:ln>
          <a:effectLst/>
        </p:spPr>
        <p:txBody>
          <a:bodyPr rtlCol="0" anchor="ctr"/>
          <a:lstStyle/>
          <a:p>
            <a:pPr algn="ctr" defTabSz="457200">
              <a:defRPr/>
            </a:pPr>
            <a:endParaRPr lang="en-US" kern="0">
              <a:solidFill>
                <a:prstClr val="white"/>
              </a:solidFill>
              <a:latin typeface="Arial"/>
            </a:endParaRPr>
          </a:p>
        </p:txBody>
      </p:sp>
      <p:sp>
        <p:nvSpPr>
          <p:cNvPr id="65" name="TextBox 64"/>
          <p:cNvSpPr txBox="1"/>
          <p:nvPr/>
        </p:nvSpPr>
        <p:spPr>
          <a:xfrm>
            <a:off x="4399266" y="2860349"/>
            <a:ext cx="3663174" cy="207749"/>
          </a:xfrm>
          <a:prstGeom prst="rect">
            <a:avLst/>
          </a:prstGeom>
          <a:noFill/>
        </p:spPr>
        <p:txBody>
          <a:bodyPr wrap="square" rtlCol="0">
            <a:spAutoFit/>
          </a:bodyPr>
          <a:lstStyle/>
          <a:p>
            <a:pPr algn="ctr" defTabSz="457200">
              <a:lnSpc>
                <a:spcPct val="70000"/>
              </a:lnSpc>
            </a:pPr>
            <a:r>
              <a:rPr lang="en-US" sz="1000" b="1" dirty="0">
                <a:solidFill>
                  <a:prstClr val="white"/>
                </a:solidFill>
                <a:cs typeface="Calibri"/>
              </a:rPr>
              <a:t>Basic Research  &gt;  Applied Research  &gt;  Commercialization</a:t>
            </a:r>
          </a:p>
        </p:txBody>
      </p:sp>
      <p:sp>
        <p:nvSpPr>
          <p:cNvPr id="66" name="TextBox 65"/>
          <p:cNvSpPr txBox="1"/>
          <p:nvPr/>
        </p:nvSpPr>
        <p:spPr>
          <a:xfrm>
            <a:off x="4495800" y="3073467"/>
            <a:ext cx="3616702" cy="203133"/>
          </a:xfrm>
          <a:prstGeom prst="rect">
            <a:avLst/>
          </a:prstGeom>
          <a:noFill/>
        </p:spPr>
        <p:txBody>
          <a:bodyPr wrap="square" rtlCol="0">
            <a:spAutoFit/>
          </a:bodyPr>
          <a:lstStyle/>
          <a:p>
            <a:pPr algn="ctr" defTabSz="457200">
              <a:lnSpc>
                <a:spcPct val="90000"/>
              </a:lnSpc>
            </a:pPr>
            <a:r>
              <a:rPr lang="en-US" sz="800" b="1" dirty="0">
                <a:solidFill>
                  <a:prstClr val="white"/>
                </a:solidFill>
                <a:cs typeface="Calibri"/>
              </a:rPr>
              <a:t>In partnership with IAE, Campus AB, AI Corps, Regional Innovation Networks, etc.</a:t>
            </a:r>
          </a:p>
        </p:txBody>
      </p:sp>
      <p:sp>
        <p:nvSpPr>
          <p:cNvPr id="67" name="Rounded Rectangle 66"/>
          <p:cNvSpPr/>
          <p:nvPr/>
        </p:nvSpPr>
        <p:spPr>
          <a:xfrm>
            <a:off x="4699000" y="4690230"/>
            <a:ext cx="635000" cy="337641"/>
          </a:xfrm>
          <a:prstGeom prst="roundRect">
            <a:avLst/>
          </a:prstGeom>
          <a:solidFill>
            <a:srgbClr val="007FBF"/>
          </a:solidFill>
          <a:ln w="9525" cap="flat" cmpd="sng" algn="ctr">
            <a:noFill/>
            <a:prstDash val="solid"/>
          </a:ln>
          <a:effectLst/>
        </p:spPr>
        <p:txBody>
          <a:bodyPr rtlCol="0" anchor="ctr"/>
          <a:lstStyle/>
          <a:p>
            <a:pPr algn="ctr" defTabSz="457200">
              <a:defRPr/>
            </a:pPr>
            <a:endParaRPr lang="en-US" kern="0">
              <a:solidFill>
                <a:prstClr val="white"/>
              </a:solidFill>
              <a:latin typeface="Arial"/>
            </a:endParaRPr>
          </a:p>
        </p:txBody>
      </p:sp>
      <p:sp>
        <p:nvSpPr>
          <p:cNvPr id="68" name="TextBox 67"/>
          <p:cNvSpPr txBox="1"/>
          <p:nvPr/>
        </p:nvSpPr>
        <p:spPr>
          <a:xfrm>
            <a:off x="4692804" y="2469410"/>
            <a:ext cx="3205053" cy="338554"/>
          </a:xfrm>
          <a:prstGeom prst="rect">
            <a:avLst/>
          </a:prstGeom>
          <a:noFill/>
        </p:spPr>
        <p:txBody>
          <a:bodyPr wrap="square" rtlCol="0">
            <a:spAutoFit/>
          </a:bodyPr>
          <a:lstStyle/>
          <a:p>
            <a:pPr algn="ctr" defTabSz="457200"/>
            <a:r>
              <a:rPr lang="en-US" sz="1600" b="1" dirty="0">
                <a:solidFill>
                  <a:srgbClr val="0092D2"/>
                </a:solidFill>
                <a:cs typeface="Calibri"/>
              </a:rPr>
              <a:t>Alberta’s Innovation System</a:t>
            </a:r>
          </a:p>
        </p:txBody>
      </p:sp>
      <p:sp>
        <p:nvSpPr>
          <p:cNvPr id="69" name="TextBox 68"/>
          <p:cNvSpPr txBox="1"/>
          <p:nvPr/>
        </p:nvSpPr>
        <p:spPr>
          <a:xfrm>
            <a:off x="5232729" y="2047268"/>
            <a:ext cx="1962078" cy="276999"/>
          </a:xfrm>
          <a:prstGeom prst="rect">
            <a:avLst/>
          </a:prstGeom>
          <a:noFill/>
        </p:spPr>
        <p:txBody>
          <a:bodyPr wrap="square" rtlCol="0">
            <a:spAutoFit/>
          </a:bodyPr>
          <a:lstStyle/>
          <a:p>
            <a:pPr algn="ctr" defTabSz="457200">
              <a:lnSpc>
                <a:spcPct val="70000"/>
              </a:lnSpc>
            </a:pPr>
            <a:r>
              <a:rPr lang="en-US" sz="1600" b="1" dirty="0">
                <a:solidFill>
                  <a:srgbClr val="008000"/>
                </a:solidFill>
                <a:cs typeface="Calibri"/>
              </a:rPr>
              <a:t>Grand Challenges</a:t>
            </a:r>
          </a:p>
        </p:txBody>
      </p:sp>
      <p:cxnSp>
        <p:nvCxnSpPr>
          <p:cNvPr id="70" name="Straight Connector 69"/>
          <p:cNvCxnSpPr/>
          <p:nvPr/>
        </p:nvCxnSpPr>
        <p:spPr>
          <a:xfrm flipH="1">
            <a:off x="4811013" y="4523981"/>
            <a:ext cx="3476462" cy="8571"/>
          </a:xfrm>
          <a:prstGeom prst="line">
            <a:avLst/>
          </a:prstGeom>
          <a:noFill/>
          <a:ln w="12700" cap="flat" cmpd="sng" algn="ctr">
            <a:solidFill>
              <a:srgbClr val="007FBF"/>
            </a:solidFill>
            <a:prstDash val="solid"/>
          </a:ln>
          <a:effectLst/>
        </p:spPr>
      </p:cxnSp>
      <p:cxnSp>
        <p:nvCxnSpPr>
          <p:cNvPr id="71" name="Straight Connector 70"/>
          <p:cNvCxnSpPr/>
          <p:nvPr/>
        </p:nvCxnSpPr>
        <p:spPr>
          <a:xfrm flipH="1">
            <a:off x="4657565" y="3070322"/>
            <a:ext cx="3280061" cy="0"/>
          </a:xfrm>
          <a:prstGeom prst="line">
            <a:avLst/>
          </a:prstGeom>
          <a:noFill/>
          <a:ln w="12700" cap="flat" cmpd="sng" algn="ctr">
            <a:solidFill>
              <a:sysClr val="window" lastClr="FFFFFF"/>
            </a:solidFill>
            <a:prstDash val="solid"/>
          </a:ln>
          <a:effectLst/>
        </p:spPr>
      </p:cxnSp>
      <p:pic>
        <p:nvPicPr>
          <p:cNvPr id="72" name="A) GRAND CHALLENGES_TWO.png" descr="/Users/JAMESRETINA/Documents/14-172 AITF INNOVATION ROLE PPT/A) GRAND CHALLENGES_TWO.pn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5511808" y="968326"/>
            <a:ext cx="1394245" cy="1081809"/>
          </a:xfrm>
          <a:prstGeom prst="rect">
            <a:avLst/>
          </a:prstGeom>
        </p:spPr>
      </p:pic>
      <p:sp>
        <p:nvSpPr>
          <p:cNvPr id="73" name="TextBox 72"/>
          <p:cNvSpPr txBox="1"/>
          <p:nvPr/>
        </p:nvSpPr>
        <p:spPr>
          <a:xfrm>
            <a:off x="5202706" y="3928302"/>
            <a:ext cx="844215" cy="215444"/>
          </a:xfrm>
          <a:prstGeom prst="rect">
            <a:avLst/>
          </a:prstGeom>
          <a:noFill/>
        </p:spPr>
        <p:txBody>
          <a:bodyPr wrap="square" rtlCol="0">
            <a:spAutoFit/>
          </a:bodyPr>
          <a:lstStyle/>
          <a:p>
            <a:pPr algn="ctr" defTabSz="457200"/>
            <a:r>
              <a:rPr lang="en-US" sz="800" b="1" dirty="0">
                <a:solidFill>
                  <a:srgbClr val="2B2A28"/>
                </a:solidFill>
                <a:cs typeface="Calibri"/>
              </a:rPr>
              <a:t>Environment</a:t>
            </a:r>
          </a:p>
        </p:txBody>
      </p:sp>
      <p:sp>
        <p:nvSpPr>
          <p:cNvPr id="74" name="TextBox 73"/>
          <p:cNvSpPr txBox="1"/>
          <p:nvPr/>
        </p:nvSpPr>
        <p:spPr>
          <a:xfrm>
            <a:off x="6025781" y="3928302"/>
            <a:ext cx="844215" cy="215444"/>
          </a:xfrm>
          <a:prstGeom prst="rect">
            <a:avLst/>
          </a:prstGeom>
          <a:noFill/>
        </p:spPr>
        <p:txBody>
          <a:bodyPr wrap="square" rtlCol="0">
            <a:spAutoFit/>
          </a:bodyPr>
          <a:lstStyle/>
          <a:p>
            <a:pPr algn="ctr" defTabSz="457200"/>
            <a:r>
              <a:rPr lang="en-US" sz="800" b="1" dirty="0">
                <a:solidFill>
                  <a:srgbClr val="2B2A28"/>
                </a:solidFill>
                <a:cs typeface="Calibri"/>
              </a:rPr>
              <a:t>Oil &amp; Gas</a:t>
            </a:r>
          </a:p>
        </p:txBody>
      </p:sp>
      <p:sp>
        <p:nvSpPr>
          <p:cNvPr id="75" name="TextBox 74"/>
          <p:cNvSpPr txBox="1"/>
          <p:nvPr/>
        </p:nvSpPr>
        <p:spPr>
          <a:xfrm>
            <a:off x="6966669" y="3928302"/>
            <a:ext cx="844215" cy="215444"/>
          </a:xfrm>
          <a:prstGeom prst="rect">
            <a:avLst/>
          </a:prstGeom>
          <a:noFill/>
        </p:spPr>
        <p:txBody>
          <a:bodyPr wrap="square" rtlCol="0">
            <a:spAutoFit/>
          </a:bodyPr>
          <a:lstStyle/>
          <a:p>
            <a:pPr algn="ctr" defTabSz="457200"/>
            <a:r>
              <a:rPr lang="en-US" sz="800" b="1" dirty="0">
                <a:solidFill>
                  <a:srgbClr val="2B2A28"/>
                </a:solidFill>
                <a:cs typeface="Calibri"/>
              </a:rPr>
              <a:t>Pipelines</a:t>
            </a:r>
          </a:p>
        </p:txBody>
      </p:sp>
      <p:sp>
        <p:nvSpPr>
          <p:cNvPr id="76" name="TextBox 75"/>
          <p:cNvSpPr txBox="1"/>
          <p:nvPr/>
        </p:nvSpPr>
        <p:spPr>
          <a:xfrm>
            <a:off x="7834296" y="3928302"/>
            <a:ext cx="844215" cy="215444"/>
          </a:xfrm>
          <a:prstGeom prst="rect">
            <a:avLst/>
          </a:prstGeom>
          <a:noFill/>
        </p:spPr>
        <p:txBody>
          <a:bodyPr wrap="square" rtlCol="0">
            <a:spAutoFit/>
          </a:bodyPr>
          <a:lstStyle/>
          <a:p>
            <a:pPr algn="ctr" defTabSz="457200"/>
            <a:r>
              <a:rPr lang="en-US" sz="800" b="1" dirty="0">
                <a:solidFill>
                  <a:srgbClr val="2B2A28"/>
                </a:solidFill>
                <a:cs typeface="Calibri"/>
              </a:rPr>
              <a:t>Health</a:t>
            </a:r>
          </a:p>
        </p:txBody>
      </p:sp>
      <p:sp>
        <p:nvSpPr>
          <p:cNvPr id="77" name="Rounded Rectangle 76"/>
          <p:cNvSpPr/>
          <p:nvPr/>
        </p:nvSpPr>
        <p:spPr>
          <a:xfrm>
            <a:off x="5486400" y="4700968"/>
            <a:ext cx="508765" cy="337641"/>
          </a:xfrm>
          <a:prstGeom prst="roundRect">
            <a:avLst/>
          </a:prstGeom>
          <a:solidFill>
            <a:srgbClr val="007FBF"/>
          </a:solidFill>
          <a:ln w="9525" cap="flat" cmpd="sng" algn="ctr">
            <a:noFill/>
            <a:prstDash val="solid"/>
          </a:ln>
          <a:effectLst/>
        </p:spPr>
        <p:txBody>
          <a:bodyPr rtlCol="0" anchor="ctr"/>
          <a:lstStyle/>
          <a:p>
            <a:pPr algn="ctr" defTabSz="457200">
              <a:defRPr/>
            </a:pPr>
            <a:endParaRPr lang="en-US" kern="0">
              <a:solidFill>
                <a:prstClr val="white"/>
              </a:solidFill>
              <a:latin typeface="Arial"/>
            </a:endParaRPr>
          </a:p>
        </p:txBody>
      </p:sp>
      <p:sp>
        <p:nvSpPr>
          <p:cNvPr id="78" name="Rounded Rectangle 77"/>
          <p:cNvSpPr/>
          <p:nvPr/>
        </p:nvSpPr>
        <p:spPr>
          <a:xfrm>
            <a:off x="6172200" y="4653334"/>
            <a:ext cx="595356" cy="337641"/>
          </a:xfrm>
          <a:prstGeom prst="roundRect">
            <a:avLst/>
          </a:prstGeom>
          <a:solidFill>
            <a:srgbClr val="007FBF"/>
          </a:solidFill>
          <a:ln w="9525" cap="flat" cmpd="sng" algn="ctr">
            <a:noFill/>
            <a:prstDash val="solid"/>
          </a:ln>
          <a:effectLst/>
        </p:spPr>
        <p:txBody>
          <a:bodyPr rtlCol="0" anchor="ctr"/>
          <a:lstStyle/>
          <a:p>
            <a:pPr algn="ctr" defTabSz="457200">
              <a:defRPr/>
            </a:pPr>
            <a:endParaRPr lang="en-US" kern="0">
              <a:solidFill>
                <a:prstClr val="white"/>
              </a:solidFill>
              <a:latin typeface="Arial"/>
            </a:endParaRPr>
          </a:p>
        </p:txBody>
      </p:sp>
      <p:sp>
        <p:nvSpPr>
          <p:cNvPr id="79" name="Rounded Rectangle 78"/>
          <p:cNvSpPr/>
          <p:nvPr/>
        </p:nvSpPr>
        <p:spPr>
          <a:xfrm>
            <a:off x="6858000" y="4690230"/>
            <a:ext cx="844377" cy="337641"/>
          </a:xfrm>
          <a:prstGeom prst="roundRect">
            <a:avLst/>
          </a:prstGeom>
          <a:solidFill>
            <a:srgbClr val="007FBF"/>
          </a:solidFill>
          <a:ln w="9525" cap="flat" cmpd="sng" algn="ctr">
            <a:noFill/>
            <a:prstDash val="solid"/>
          </a:ln>
          <a:effectLst/>
        </p:spPr>
        <p:txBody>
          <a:bodyPr rtlCol="0" anchor="ctr"/>
          <a:lstStyle/>
          <a:p>
            <a:pPr algn="ctr" defTabSz="457200">
              <a:defRPr/>
            </a:pPr>
            <a:endParaRPr lang="en-US" kern="0">
              <a:solidFill>
                <a:prstClr val="white"/>
              </a:solidFill>
              <a:latin typeface="Arial"/>
            </a:endParaRPr>
          </a:p>
        </p:txBody>
      </p:sp>
      <p:sp>
        <p:nvSpPr>
          <p:cNvPr id="80" name="Rounded Rectangle 79"/>
          <p:cNvSpPr/>
          <p:nvPr/>
        </p:nvSpPr>
        <p:spPr>
          <a:xfrm>
            <a:off x="7772400" y="4690230"/>
            <a:ext cx="691244" cy="337641"/>
          </a:xfrm>
          <a:prstGeom prst="roundRect">
            <a:avLst/>
          </a:prstGeom>
          <a:solidFill>
            <a:srgbClr val="007FBF"/>
          </a:solidFill>
          <a:ln w="9525" cap="flat" cmpd="sng" algn="ctr">
            <a:noFill/>
            <a:prstDash val="solid"/>
          </a:ln>
          <a:effectLst/>
        </p:spPr>
        <p:txBody>
          <a:bodyPr rtlCol="0" anchor="ctr"/>
          <a:lstStyle/>
          <a:p>
            <a:pPr algn="ctr" defTabSz="457200">
              <a:defRPr/>
            </a:pPr>
            <a:endParaRPr lang="en-US" kern="0">
              <a:solidFill>
                <a:prstClr val="white"/>
              </a:solidFill>
              <a:latin typeface="Arial"/>
            </a:endParaRPr>
          </a:p>
        </p:txBody>
      </p:sp>
      <p:sp>
        <p:nvSpPr>
          <p:cNvPr id="81" name="Left-Right Arrow 80"/>
          <p:cNvSpPr/>
          <p:nvPr/>
        </p:nvSpPr>
        <p:spPr>
          <a:xfrm rot="16200000">
            <a:off x="1408582" y="3586927"/>
            <a:ext cx="3377701" cy="278973"/>
          </a:xfrm>
          <a:prstGeom prst="leftRightArrow">
            <a:avLst/>
          </a:prstGeom>
          <a:solidFill>
            <a:srgbClr val="007FBF"/>
          </a:solidFill>
          <a:ln w="9525" cap="flat" cmpd="sng" algn="ctr">
            <a:solidFill>
              <a:srgbClr val="0083C3">
                <a:shade val="95000"/>
                <a:satMod val="105000"/>
              </a:srgbClr>
            </a:solidFill>
            <a:prstDash val="solid"/>
          </a:ln>
          <a:effectLst/>
        </p:spPr>
        <p:txBody>
          <a:bodyPr rtlCol="0" anchor="ctr"/>
          <a:lstStyle/>
          <a:p>
            <a:pPr algn="ctr" defTabSz="457200">
              <a:defRPr/>
            </a:pPr>
            <a:endParaRPr lang="en-US" kern="0">
              <a:solidFill>
                <a:prstClr val="white"/>
              </a:solidFill>
              <a:latin typeface="Arial"/>
            </a:endParaRPr>
          </a:p>
        </p:txBody>
      </p:sp>
      <p:pic>
        <p:nvPicPr>
          <p:cNvPr id="82" name="AITF LOGO.png" descr="/Users/JAMESRETINA/Documents/14-172 AITF INNOVATION ROLE PPT/AITF LOGO.png"/>
          <p:cNvPicPr>
            <a:picLocks noChangeAspect="1"/>
          </p:cNvPicPr>
          <p:nvPr/>
        </p:nvPicPr>
        <p:blipFill>
          <a:blip r:embed="rId5" r:link="rId6" cstate="screen">
            <a:extLst>
              <a:ext uri="{28A0092B-C50C-407E-A947-70E740481C1C}">
                <a14:useLocalDpi xmlns:a14="http://schemas.microsoft.com/office/drawing/2010/main"/>
              </a:ext>
            </a:extLst>
          </a:blip>
          <a:stretch>
            <a:fillRect/>
          </a:stretch>
        </p:blipFill>
        <p:spPr>
          <a:xfrm>
            <a:off x="5810294" y="3573632"/>
            <a:ext cx="888752" cy="333668"/>
          </a:xfrm>
          <a:prstGeom prst="rect">
            <a:avLst/>
          </a:prstGeom>
        </p:spPr>
      </p:pic>
      <p:sp>
        <p:nvSpPr>
          <p:cNvPr id="83" name="Oval 82"/>
          <p:cNvSpPr/>
          <p:nvPr/>
        </p:nvSpPr>
        <p:spPr>
          <a:xfrm>
            <a:off x="3422105" y="1434964"/>
            <a:ext cx="848591" cy="848591"/>
          </a:xfrm>
          <a:prstGeom prst="ellipse">
            <a:avLst/>
          </a:prstGeom>
          <a:gradFill rotWithShape="1">
            <a:gsLst>
              <a:gs pos="0">
                <a:srgbClr val="0083C3">
                  <a:shade val="51000"/>
                  <a:satMod val="130000"/>
                </a:srgbClr>
              </a:gs>
              <a:gs pos="80000">
                <a:srgbClr val="0083C3">
                  <a:shade val="93000"/>
                  <a:satMod val="130000"/>
                </a:srgbClr>
              </a:gs>
              <a:gs pos="100000">
                <a:srgbClr val="0083C3">
                  <a:shade val="94000"/>
                  <a:satMod val="135000"/>
                </a:srgbClr>
              </a:gs>
            </a:gsLst>
            <a:lin ang="16200000" scaled="0"/>
          </a:gradFill>
          <a:ln w="50800" cap="flat" cmpd="sng" algn="ctr">
            <a:solidFill>
              <a:sysClr val="window" lastClr="FFFFFF"/>
            </a:solidFill>
            <a:prstDash val="solid"/>
          </a:ln>
          <a:effectLst/>
        </p:spPr>
        <p:txBody>
          <a:bodyPr rtlCol="0" anchor="ctr"/>
          <a:lstStyle/>
          <a:p>
            <a:pPr algn="ctr" defTabSz="457200">
              <a:defRPr/>
            </a:pPr>
            <a:endParaRPr lang="en-US" kern="0">
              <a:solidFill>
                <a:prstClr val="white"/>
              </a:solidFill>
              <a:latin typeface="Arial"/>
            </a:endParaRPr>
          </a:p>
        </p:txBody>
      </p:sp>
      <p:sp>
        <p:nvSpPr>
          <p:cNvPr id="84" name="TextBox 83"/>
          <p:cNvSpPr txBox="1"/>
          <p:nvPr/>
        </p:nvSpPr>
        <p:spPr>
          <a:xfrm>
            <a:off x="3473847" y="1673815"/>
            <a:ext cx="763351" cy="369332"/>
          </a:xfrm>
          <a:prstGeom prst="rect">
            <a:avLst/>
          </a:prstGeom>
          <a:noFill/>
        </p:spPr>
        <p:txBody>
          <a:bodyPr wrap="none" rtlCol="0">
            <a:spAutoFit/>
          </a:bodyPr>
          <a:lstStyle/>
          <a:p>
            <a:pPr algn="ctr" defTabSz="457200">
              <a:lnSpc>
                <a:spcPct val="90000"/>
              </a:lnSpc>
            </a:pPr>
            <a:r>
              <a:rPr lang="en-US" sz="1000" b="1" dirty="0">
                <a:solidFill>
                  <a:prstClr val="white"/>
                </a:solidFill>
                <a:cs typeface="Calibri"/>
              </a:rPr>
              <a:t>Focused </a:t>
            </a:r>
            <a:br>
              <a:rPr lang="en-US" sz="1000" b="1" dirty="0">
                <a:solidFill>
                  <a:prstClr val="white"/>
                </a:solidFill>
                <a:cs typeface="Calibri"/>
              </a:rPr>
            </a:br>
            <a:r>
              <a:rPr lang="en-US" sz="1000" b="1" dirty="0">
                <a:solidFill>
                  <a:prstClr val="white"/>
                </a:solidFill>
                <a:cs typeface="Calibri"/>
              </a:rPr>
              <a:t>Innovation</a:t>
            </a:r>
            <a:endParaRPr lang="en-US" sz="1000" b="1" dirty="0">
              <a:solidFill>
                <a:prstClr val="white"/>
              </a:solidFill>
              <a:latin typeface="Arial"/>
            </a:endParaRPr>
          </a:p>
        </p:txBody>
      </p:sp>
      <p:sp>
        <p:nvSpPr>
          <p:cNvPr id="85" name="Oval 84"/>
          <p:cNvSpPr/>
          <p:nvPr/>
        </p:nvSpPr>
        <p:spPr>
          <a:xfrm>
            <a:off x="3422105" y="2517431"/>
            <a:ext cx="848591" cy="848591"/>
          </a:xfrm>
          <a:prstGeom prst="ellipse">
            <a:avLst/>
          </a:prstGeom>
          <a:gradFill rotWithShape="1">
            <a:gsLst>
              <a:gs pos="0">
                <a:srgbClr val="0083C3">
                  <a:shade val="51000"/>
                  <a:satMod val="130000"/>
                </a:srgbClr>
              </a:gs>
              <a:gs pos="80000">
                <a:srgbClr val="0083C3">
                  <a:shade val="93000"/>
                  <a:satMod val="130000"/>
                </a:srgbClr>
              </a:gs>
              <a:gs pos="100000">
                <a:srgbClr val="0083C3">
                  <a:shade val="94000"/>
                  <a:satMod val="135000"/>
                </a:srgbClr>
              </a:gs>
            </a:gsLst>
            <a:lin ang="16200000" scaled="0"/>
          </a:gradFill>
          <a:ln w="50800" cap="flat" cmpd="sng" algn="ctr">
            <a:solidFill>
              <a:sysClr val="window" lastClr="FFFFFF"/>
            </a:solidFill>
            <a:prstDash val="solid"/>
          </a:ln>
          <a:effectLst/>
        </p:spPr>
        <p:txBody>
          <a:bodyPr rtlCol="0" anchor="ctr"/>
          <a:lstStyle/>
          <a:p>
            <a:pPr algn="ctr" defTabSz="457200">
              <a:defRPr/>
            </a:pPr>
            <a:endParaRPr lang="en-US" kern="0">
              <a:solidFill>
                <a:prstClr val="white"/>
              </a:solidFill>
              <a:latin typeface="Arial"/>
            </a:endParaRPr>
          </a:p>
        </p:txBody>
      </p:sp>
      <p:sp>
        <p:nvSpPr>
          <p:cNvPr id="86" name="TextBox 85"/>
          <p:cNvSpPr txBox="1"/>
          <p:nvPr/>
        </p:nvSpPr>
        <p:spPr>
          <a:xfrm>
            <a:off x="3370148" y="2635049"/>
            <a:ext cx="948651" cy="648896"/>
          </a:xfrm>
          <a:prstGeom prst="rect">
            <a:avLst/>
          </a:prstGeom>
          <a:noFill/>
        </p:spPr>
        <p:txBody>
          <a:bodyPr wrap="square" rtlCol="0">
            <a:spAutoFit/>
          </a:bodyPr>
          <a:lstStyle/>
          <a:p>
            <a:pPr algn="ctr" defTabSz="457200">
              <a:lnSpc>
                <a:spcPct val="90000"/>
              </a:lnSpc>
            </a:pPr>
            <a:r>
              <a:rPr lang="en-US" sz="1000" b="1" dirty="0">
                <a:solidFill>
                  <a:prstClr val="white"/>
                </a:solidFill>
                <a:cs typeface="Calibri"/>
              </a:rPr>
              <a:t>Contribute </a:t>
            </a:r>
            <a:br>
              <a:rPr lang="en-US" sz="1000" b="1" dirty="0">
                <a:solidFill>
                  <a:prstClr val="white"/>
                </a:solidFill>
                <a:cs typeface="Calibri"/>
              </a:rPr>
            </a:br>
            <a:r>
              <a:rPr lang="en-US" sz="1000" b="1" dirty="0">
                <a:solidFill>
                  <a:prstClr val="white"/>
                </a:solidFill>
                <a:cs typeface="Calibri"/>
              </a:rPr>
              <a:t>to Effective Innovation System</a:t>
            </a:r>
            <a:endParaRPr lang="en-US" sz="1000" b="1" dirty="0">
              <a:solidFill>
                <a:prstClr val="white"/>
              </a:solidFill>
              <a:latin typeface="Arial"/>
            </a:endParaRPr>
          </a:p>
        </p:txBody>
      </p:sp>
      <p:sp>
        <p:nvSpPr>
          <p:cNvPr id="87" name="Oval 86"/>
          <p:cNvSpPr/>
          <p:nvPr/>
        </p:nvSpPr>
        <p:spPr>
          <a:xfrm>
            <a:off x="3422105" y="3772989"/>
            <a:ext cx="848591" cy="848591"/>
          </a:xfrm>
          <a:prstGeom prst="ellipse">
            <a:avLst/>
          </a:prstGeom>
          <a:gradFill rotWithShape="1">
            <a:gsLst>
              <a:gs pos="0">
                <a:srgbClr val="0083C3">
                  <a:shade val="51000"/>
                  <a:satMod val="130000"/>
                </a:srgbClr>
              </a:gs>
              <a:gs pos="80000">
                <a:srgbClr val="0083C3">
                  <a:shade val="93000"/>
                  <a:satMod val="130000"/>
                </a:srgbClr>
              </a:gs>
              <a:gs pos="100000">
                <a:srgbClr val="0083C3">
                  <a:shade val="94000"/>
                  <a:satMod val="135000"/>
                </a:srgbClr>
              </a:gs>
            </a:gsLst>
            <a:lin ang="16200000" scaled="0"/>
          </a:gradFill>
          <a:ln w="50800" cap="flat" cmpd="sng" algn="ctr">
            <a:solidFill>
              <a:sysClr val="window" lastClr="FFFFFF"/>
            </a:solidFill>
            <a:prstDash val="solid"/>
          </a:ln>
          <a:effectLst/>
        </p:spPr>
        <p:txBody>
          <a:bodyPr rtlCol="0" anchor="ctr"/>
          <a:lstStyle/>
          <a:p>
            <a:pPr algn="ctr" defTabSz="457200">
              <a:defRPr/>
            </a:pPr>
            <a:endParaRPr lang="en-US" kern="0">
              <a:solidFill>
                <a:prstClr val="white"/>
              </a:solidFill>
              <a:latin typeface="Arial"/>
            </a:endParaRPr>
          </a:p>
        </p:txBody>
      </p:sp>
      <p:sp>
        <p:nvSpPr>
          <p:cNvPr id="88" name="TextBox 87"/>
          <p:cNvSpPr txBox="1"/>
          <p:nvPr/>
        </p:nvSpPr>
        <p:spPr>
          <a:xfrm>
            <a:off x="3370148" y="4023386"/>
            <a:ext cx="948651" cy="371897"/>
          </a:xfrm>
          <a:prstGeom prst="rect">
            <a:avLst/>
          </a:prstGeom>
          <a:noFill/>
        </p:spPr>
        <p:txBody>
          <a:bodyPr wrap="square" rtlCol="0">
            <a:spAutoFit/>
          </a:bodyPr>
          <a:lstStyle/>
          <a:p>
            <a:pPr algn="ctr" defTabSz="457200">
              <a:lnSpc>
                <a:spcPct val="90000"/>
              </a:lnSpc>
            </a:pPr>
            <a:r>
              <a:rPr lang="en-US" sz="1000" dirty="0">
                <a:solidFill>
                  <a:prstClr val="white"/>
                </a:solidFill>
                <a:cs typeface="Calibri"/>
              </a:rPr>
              <a:t>Operational</a:t>
            </a:r>
            <a:br>
              <a:rPr lang="en-US" sz="1000" dirty="0">
                <a:solidFill>
                  <a:prstClr val="white"/>
                </a:solidFill>
                <a:cs typeface="Calibri"/>
              </a:rPr>
            </a:br>
            <a:r>
              <a:rPr lang="en-US" sz="1000" dirty="0">
                <a:solidFill>
                  <a:prstClr val="white"/>
                </a:solidFill>
                <a:cs typeface="Calibri"/>
              </a:rPr>
              <a:t>Excellence</a:t>
            </a:r>
            <a:endParaRPr lang="en-US" sz="1000" dirty="0">
              <a:solidFill>
                <a:prstClr val="white"/>
              </a:solidFill>
              <a:latin typeface="Arial"/>
            </a:endParaRPr>
          </a:p>
        </p:txBody>
      </p:sp>
      <p:sp>
        <p:nvSpPr>
          <p:cNvPr id="89" name="Oval 88"/>
          <p:cNvSpPr/>
          <p:nvPr/>
        </p:nvSpPr>
        <p:spPr>
          <a:xfrm>
            <a:off x="3422105" y="5074857"/>
            <a:ext cx="848591" cy="848591"/>
          </a:xfrm>
          <a:prstGeom prst="ellipse">
            <a:avLst/>
          </a:prstGeom>
          <a:gradFill rotWithShape="1">
            <a:gsLst>
              <a:gs pos="0">
                <a:srgbClr val="0083C3">
                  <a:shade val="51000"/>
                  <a:satMod val="130000"/>
                </a:srgbClr>
              </a:gs>
              <a:gs pos="80000">
                <a:srgbClr val="0083C3">
                  <a:shade val="93000"/>
                  <a:satMod val="130000"/>
                </a:srgbClr>
              </a:gs>
              <a:gs pos="100000">
                <a:srgbClr val="0083C3">
                  <a:shade val="94000"/>
                  <a:satMod val="135000"/>
                </a:srgbClr>
              </a:gs>
            </a:gsLst>
            <a:lin ang="16200000" scaled="0"/>
          </a:gradFill>
          <a:ln w="50800" cap="flat" cmpd="sng" algn="ctr">
            <a:solidFill>
              <a:sysClr val="window" lastClr="FFFFFF"/>
            </a:solidFill>
            <a:prstDash val="solid"/>
          </a:ln>
          <a:effectLst/>
        </p:spPr>
        <p:txBody>
          <a:bodyPr rtlCol="0" anchor="ctr"/>
          <a:lstStyle/>
          <a:p>
            <a:pPr algn="ctr" defTabSz="457200">
              <a:defRPr/>
            </a:pPr>
            <a:endParaRPr lang="en-US" kern="0">
              <a:solidFill>
                <a:prstClr val="white"/>
              </a:solidFill>
              <a:latin typeface="Arial"/>
            </a:endParaRPr>
          </a:p>
        </p:txBody>
      </p:sp>
      <p:sp>
        <p:nvSpPr>
          <p:cNvPr id="90" name="TextBox 89"/>
          <p:cNvSpPr txBox="1"/>
          <p:nvPr/>
        </p:nvSpPr>
        <p:spPr>
          <a:xfrm>
            <a:off x="3370148" y="5255978"/>
            <a:ext cx="948651" cy="510396"/>
          </a:xfrm>
          <a:prstGeom prst="rect">
            <a:avLst/>
          </a:prstGeom>
          <a:noFill/>
        </p:spPr>
        <p:txBody>
          <a:bodyPr wrap="square" rtlCol="0">
            <a:spAutoFit/>
          </a:bodyPr>
          <a:lstStyle/>
          <a:p>
            <a:pPr algn="ctr" defTabSz="457200">
              <a:lnSpc>
                <a:spcPct val="90000"/>
              </a:lnSpc>
            </a:pPr>
            <a:r>
              <a:rPr lang="en-US" sz="1000" dirty="0">
                <a:solidFill>
                  <a:prstClr val="white"/>
                </a:solidFill>
                <a:cs typeface="Calibri"/>
              </a:rPr>
              <a:t>High </a:t>
            </a:r>
            <a:br>
              <a:rPr lang="en-US" sz="1000" dirty="0">
                <a:solidFill>
                  <a:prstClr val="white"/>
                </a:solidFill>
                <a:cs typeface="Calibri"/>
              </a:rPr>
            </a:br>
            <a:r>
              <a:rPr lang="en-US" sz="1000" dirty="0">
                <a:solidFill>
                  <a:prstClr val="white"/>
                </a:solidFill>
                <a:cs typeface="Calibri"/>
              </a:rPr>
              <a:t>Performance</a:t>
            </a:r>
            <a:br>
              <a:rPr lang="en-US" sz="1000" dirty="0">
                <a:solidFill>
                  <a:prstClr val="white"/>
                </a:solidFill>
                <a:cs typeface="Calibri"/>
              </a:rPr>
            </a:br>
            <a:r>
              <a:rPr lang="en-US" sz="1000" dirty="0">
                <a:solidFill>
                  <a:prstClr val="white"/>
                </a:solidFill>
                <a:cs typeface="Calibri"/>
              </a:rPr>
              <a:t>Culture</a:t>
            </a:r>
            <a:endParaRPr lang="en-US" sz="1000" dirty="0">
              <a:solidFill>
                <a:prstClr val="white"/>
              </a:solidFill>
              <a:latin typeface="Arial"/>
            </a:endParaRPr>
          </a:p>
        </p:txBody>
      </p:sp>
      <p:sp>
        <p:nvSpPr>
          <p:cNvPr id="91" name="Oval 90"/>
          <p:cNvSpPr/>
          <p:nvPr/>
        </p:nvSpPr>
        <p:spPr>
          <a:xfrm>
            <a:off x="2667067" y="3128611"/>
            <a:ext cx="848591" cy="848591"/>
          </a:xfrm>
          <a:prstGeom prst="ellipse">
            <a:avLst/>
          </a:prstGeom>
          <a:gradFill rotWithShape="1">
            <a:gsLst>
              <a:gs pos="0">
                <a:srgbClr val="0083C3">
                  <a:shade val="51000"/>
                  <a:satMod val="130000"/>
                </a:srgbClr>
              </a:gs>
              <a:gs pos="80000">
                <a:srgbClr val="0083C3">
                  <a:shade val="93000"/>
                  <a:satMod val="130000"/>
                </a:srgbClr>
              </a:gs>
              <a:gs pos="100000">
                <a:srgbClr val="0083C3">
                  <a:shade val="94000"/>
                  <a:satMod val="135000"/>
                </a:srgbClr>
              </a:gs>
            </a:gsLst>
            <a:lin ang="16200000" scaled="0"/>
          </a:gradFill>
          <a:ln w="50800" cap="flat" cmpd="sng" algn="ctr">
            <a:solidFill>
              <a:sysClr val="window" lastClr="FFFFFF"/>
            </a:solidFill>
            <a:prstDash val="solid"/>
          </a:ln>
          <a:effectLst/>
        </p:spPr>
        <p:txBody>
          <a:bodyPr rtlCol="0" anchor="ctr"/>
          <a:lstStyle/>
          <a:p>
            <a:pPr algn="ctr" defTabSz="457200">
              <a:defRPr/>
            </a:pPr>
            <a:endParaRPr lang="en-US" kern="0">
              <a:solidFill>
                <a:prstClr val="white"/>
              </a:solidFill>
              <a:latin typeface="Arial"/>
            </a:endParaRPr>
          </a:p>
        </p:txBody>
      </p:sp>
      <p:sp>
        <p:nvSpPr>
          <p:cNvPr id="92" name="TextBox 91"/>
          <p:cNvSpPr txBox="1"/>
          <p:nvPr/>
        </p:nvSpPr>
        <p:spPr>
          <a:xfrm>
            <a:off x="2615110" y="3361689"/>
            <a:ext cx="948651" cy="371897"/>
          </a:xfrm>
          <a:prstGeom prst="rect">
            <a:avLst/>
          </a:prstGeom>
          <a:noFill/>
        </p:spPr>
        <p:txBody>
          <a:bodyPr wrap="square" rtlCol="0">
            <a:spAutoFit/>
          </a:bodyPr>
          <a:lstStyle/>
          <a:p>
            <a:pPr algn="ctr" defTabSz="457200">
              <a:lnSpc>
                <a:spcPct val="90000"/>
              </a:lnSpc>
            </a:pPr>
            <a:r>
              <a:rPr lang="en-US" sz="1000" b="1" dirty="0">
                <a:solidFill>
                  <a:prstClr val="white"/>
                </a:solidFill>
                <a:cs typeface="Calibri"/>
              </a:rPr>
              <a:t>Engaged</a:t>
            </a:r>
            <a:br>
              <a:rPr lang="en-US" sz="1000" b="1" dirty="0">
                <a:solidFill>
                  <a:prstClr val="white"/>
                </a:solidFill>
                <a:cs typeface="Calibri"/>
              </a:rPr>
            </a:br>
            <a:r>
              <a:rPr lang="en-US" sz="1000" b="1" dirty="0">
                <a:solidFill>
                  <a:prstClr val="white"/>
                </a:solidFill>
                <a:cs typeface="Calibri"/>
              </a:rPr>
              <a:t>Stakeholders</a:t>
            </a:r>
            <a:endParaRPr lang="en-US" sz="1000" b="1" dirty="0">
              <a:solidFill>
                <a:prstClr val="white"/>
              </a:solidFill>
              <a:latin typeface="Arial"/>
            </a:endParaRPr>
          </a:p>
        </p:txBody>
      </p:sp>
      <p:pic>
        <p:nvPicPr>
          <p:cNvPr id="93" name="PEOPLE.png" descr="/Users/JAMESRETINA/Documents/14-172 AITF INNOVATION ROLE PPT/PEOPLE.png"/>
          <p:cNvPicPr>
            <a:picLocks noChangeAspect="1"/>
          </p:cNvPicPr>
          <p:nvPr/>
        </p:nvPicPr>
        <p:blipFill>
          <a:blip r:embed="rId7" r:link="rId8" cstate="screen">
            <a:extLst>
              <a:ext uri="{28A0092B-C50C-407E-A947-70E740481C1C}">
                <a14:useLocalDpi xmlns:a14="http://schemas.microsoft.com/office/drawing/2010/main"/>
              </a:ext>
            </a:extLst>
          </a:blip>
          <a:stretch>
            <a:fillRect/>
          </a:stretch>
        </p:blipFill>
        <p:spPr>
          <a:xfrm>
            <a:off x="5001083" y="5346817"/>
            <a:ext cx="2482517" cy="709457"/>
          </a:xfrm>
          <a:prstGeom prst="rect">
            <a:avLst/>
          </a:prstGeom>
        </p:spPr>
      </p:pic>
      <p:sp>
        <p:nvSpPr>
          <p:cNvPr id="95" name="TextBox 94"/>
          <p:cNvSpPr txBox="1"/>
          <p:nvPr/>
        </p:nvSpPr>
        <p:spPr>
          <a:xfrm>
            <a:off x="7772400" y="4700968"/>
            <a:ext cx="755129" cy="315984"/>
          </a:xfrm>
          <a:prstGeom prst="rect">
            <a:avLst/>
          </a:prstGeom>
          <a:noFill/>
        </p:spPr>
        <p:txBody>
          <a:bodyPr wrap="square" rtlCol="0">
            <a:spAutoFit/>
          </a:bodyPr>
          <a:lstStyle/>
          <a:p>
            <a:pPr algn="ctr" defTabSz="457200">
              <a:lnSpc>
                <a:spcPct val="90000"/>
              </a:lnSpc>
            </a:pPr>
            <a:r>
              <a:rPr lang="en-US" sz="800" b="1" dirty="0">
                <a:solidFill>
                  <a:prstClr val="white"/>
                </a:solidFill>
                <a:cs typeface="Calibri"/>
              </a:rPr>
              <a:t>Accounting </a:t>
            </a:r>
            <a:br>
              <a:rPr lang="en-US" sz="800" b="1" dirty="0">
                <a:solidFill>
                  <a:prstClr val="white"/>
                </a:solidFill>
                <a:cs typeface="Calibri"/>
              </a:rPr>
            </a:br>
            <a:r>
              <a:rPr lang="en-US" sz="800" b="1" dirty="0">
                <a:solidFill>
                  <a:prstClr val="white"/>
                </a:solidFill>
                <a:cs typeface="Calibri"/>
              </a:rPr>
              <a:t>&amp; Finance</a:t>
            </a:r>
          </a:p>
        </p:txBody>
      </p:sp>
      <p:sp>
        <p:nvSpPr>
          <p:cNvPr id="96" name="TextBox 95"/>
          <p:cNvSpPr txBox="1"/>
          <p:nvPr/>
        </p:nvSpPr>
        <p:spPr>
          <a:xfrm>
            <a:off x="6858000" y="4689836"/>
            <a:ext cx="872023" cy="338554"/>
          </a:xfrm>
          <a:prstGeom prst="rect">
            <a:avLst/>
          </a:prstGeom>
          <a:noFill/>
        </p:spPr>
        <p:txBody>
          <a:bodyPr wrap="square" rtlCol="0">
            <a:noAutofit/>
          </a:bodyPr>
          <a:lstStyle/>
          <a:p>
            <a:pPr algn="ctr" defTabSz="457200"/>
            <a:r>
              <a:rPr lang="en-US" sz="800" b="1" dirty="0">
                <a:solidFill>
                  <a:prstClr val="white"/>
                </a:solidFill>
                <a:cs typeface="Calibri"/>
              </a:rPr>
              <a:t>Organization Effectiveness</a:t>
            </a:r>
          </a:p>
        </p:txBody>
      </p:sp>
      <p:sp>
        <p:nvSpPr>
          <p:cNvPr id="97" name="TextBox 96"/>
          <p:cNvSpPr txBox="1"/>
          <p:nvPr/>
        </p:nvSpPr>
        <p:spPr>
          <a:xfrm>
            <a:off x="5409696" y="4700968"/>
            <a:ext cx="686304" cy="315984"/>
          </a:xfrm>
          <a:prstGeom prst="rect">
            <a:avLst/>
          </a:prstGeom>
          <a:noFill/>
        </p:spPr>
        <p:txBody>
          <a:bodyPr wrap="square" rtlCol="0">
            <a:spAutoFit/>
          </a:bodyPr>
          <a:lstStyle/>
          <a:p>
            <a:pPr algn="ctr" defTabSz="457200">
              <a:lnSpc>
                <a:spcPct val="90000"/>
              </a:lnSpc>
            </a:pPr>
            <a:r>
              <a:rPr lang="en-US" sz="800" b="1" dirty="0">
                <a:solidFill>
                  <a:prstClr val="white"/>
                </a:solidFill>
                <a:cs typeface="Calibri"/>
              </a:rPr>
              <a:t>Science</a:t>
            </a:r>
            <a:br>
              <a:rPr lang="en-US" sz="800" b="1" dirty="0">
                <a:solidFill>
                  <a:prstClr val="white"/>
                </a:solidFill>
                <a:cs typeface="Calibri"/>
              </a:rPr>
            </a:br>
            <a:r>
              <a:rPr lang="en-US" sz="800" b="1" dirty="0">
                <a:solidFill>
                  <a:prstClr val="white"/>
                </a:solidFill>
                <a:cs typeface="Calibri"/>
              </a:rPr>
              <a:t>Office</a:t>
            </a:r>
            <a:endParaRPr lang="en-US" sz="800" b="1" dirty="0">
              <a:solidFill>
                <a:prstClr val="white"/>
              </a:solidFill>
              <a:latin typeface="Arial"/>
            </a:endParaRPr>
          </a:p>
        </p:txBody>
      </p:sp>
      <p:sp>
        <p:nvSpPr>
          <p:cNvPr id="98" name="TextBox 97"/>
          <p:cNvSpPr txBox="1"/>
          <p:nvPr/>
        </p:nvSpPr>
        <p:spPr>
          <a:xfrm>
            <a:off x="4648200" y="4725189"/>
            <a:ext cx="718761" cy="315984"/>
          </a:xfrm>
          <a:prstGeom prst="rect">
            <a:avLst/>
          </a:prstGeom>
          <a:noFill/>
        </p:spPr>
        <p:txBody>
          <a:bodyPr wrap="square" rtlCol="0">
            <a:spAutoFit/>
          </a:bodyPr>
          <a:lstStyle/>
          <a:p>
            <a:pPr algn="ctr" defTabSz="457200">
              <a:lnSpc>
                <a:spcPct val="90000"/>
              </a:lnSpc>
            </a:pPr>
            <a:r>
              <a:rPr lang="en-US" sz="800" b="1" dirty="0">
                <a:solidFill>
                  <a:prstClr val="white"/>
                </a:solidFill>
                <a:cs typeface="Calibri"/>
              </a:rPr>
              <a:t>Investments &amp; Legal</a:t>
            </a:r>
            <a:endParaRPr lang="en-US" sz="800" b="1" dirty="0">
              <a:solidFill>
                <a:prstClr val="white"/>
              </a:solidFill>
              <a:latin typeface="Arial"/>
            </a:endParaRPr>
          </a:p>
        </p:txBody>
      </p:sp>
      <p:cxnSp>
        <p:nvCxnSpPr>
          <p:cNvPr id="99" name="Straight Connector 98"/>
          <p:cNvCxnSpPr/>
          <p:nvPr/>
        </p:nvCxnSpPr>
        <p:spPr>
          <a:xfrm rot="16200000" flipH="1">
            <a:off x="4717371" y="4441256"/>
            <a:ext cx="190070" cy="0"/>
          </a:xfrm>
          <a:prstGeom prst="line">
            <a:avLst/>
          </a:prstGeom>
          <a:noFill/>
          <a:ln w="12700" cap="flat" cmpd="sng" algn="ctr">
            <a:solidFill>
              <a:srgbClr val="007FBF"/>
            </a:solidFill>
            <a:prstDash val="solid"/>
          </a:ln>
          <a:effectLst/>
        </p:spPr>
      </p:cxnSp>
      <p:sp>
        <p:nvSpPr>
          <p:cNvPr id="100" name="TextBox 99"/>
          <p:cNvSpPr txBox="1"/>
          <p:nvPr/>
        </p:nvSpPr>
        <p:spPr>
          <a:xfrm>
            <a:off x="6111662" y="4719563"/>
            <a:ext cx="686304" cy="205184"/>
          </a:xfrm>
          <a:prstGeom prst="rect">
            <a:avLst/>
          </a:prstGeom>
          <a:noFill/>
        </p:spPr>
        <p:txBody>
          <a:bodyPr wrap="square" rtlCol="0">
            <a:spAutoFit/>
          </a:bodyPr>
          <a:lstStyle/>
          <a:p>
            <a:pPr algn="ctr" defTabSz="457200">
              <a:lnSpc>
                <a:spcPct val="90000"/>
              </a:lnSpc>
            </a:pPr>
            <a:r>
              <a:rPr lang="en-US" sz="800" b="1" dirty="0">
                <a:solidFill>
                  <a:prstClr val="white"/>
                </a:solidFill>
                <a:cs typeface="Calibri"/>
              </a:rPr>
              <a:t>Operations</a:t>
            </a:r>
            <a:endParaRPr lang="en-US" sz="800" b="1" dirty="0">
              <a:solidFill>
                <a:prstClr val="white"/>
              </a:solidFill>
              <a:latin typeface="Arial"/>
            </a:endParaRPr>
          </a:p>
        </p:txBody>
      </p:sp>
      <p:cxnSp>
        <p:nvCxnSpPr>
          <p:cNvPr id="101" name="Straight Connector 100"/>
          <p:cNvCxnSpPr/>
          <p:nvPr/>
        </p:nvCxnSpPr>
        <p:spPr>
          <a:xfrm rot="16200000" flipH="1">
            <a:off x="5546046" y="4441256"/>
            <a:ext cx="190070" cy="0"/>
          </a:xfrm>
          <a:prstGeom prst="line">
            <a:avLst/>
          </a:prstGeom>
          <a:noFill/>
          <a:ln w="12700" cap="flat" cmpd="sng" algn="ctr">
            <a:solidFill>
              <a:srgbClr val="007FBF"/>
            </a:solidFill>
            <a:prstDash val="solid"/>
          </a:ln>
          <a:effectLst/>
        </p:spPr>
      </p:cxnSp>
      <p:cxnSp>
        <p:nvCxnSpPr>
          <p:cNvPr id="102" name="Straight Connector 101"/>
          <p:cNvCxnSpPr/>
          <p:nvPr/>
        </p:nvCxnSpPr>
        <p:spPr>
          <a:xfrm rot="16200000" flipH="1">
            <a:off x="6359779" y="4441256"/>
            <a:ext cx="190070" cy="0"/>
          </a:xfrm>
          <a:prstGeom prst="line">
            <a:avLst/>
          </a:prstGeom>
          <a:noFill/>
          <a:ln w="12700" cap="flat" cmpd="sng" algn="ctr">
            <a:solidFill>
              <a:srgbClr val="007FBF"/>
            </a:solidFill>
            <a:prstDash val="solid"/>
          </a:ln>
          <a:effectLst/>
        </p:spPr>
      </p:cxnSp>
      <p:cxnSp>
        <p:nvCxnSpPr>
          <p:cNvPr id="103" name="Straight Connector 102"/>
          <p:cNvCxnSpPr/>
          <p:nvPr/>
        </p:nvCxnSpPr>
        <p:spPr>
          <a:xfrm rot="16200000" flipH="1">
            <a:off x="7299579" y="4438081"/>
            <a:ext cx="190070" cy="0"/>
          </a:xfrm>
          <a:prstGeom prst="line">
            <a:avLst/>
          </a:prstGeom>
          <a:noFill/>
          <a:ln w="12700" cap="flat" cmpd="sng" algn="ctr">
            <a:solidFill>
              <a:srgbClr val="007FBF"/>
            </a:solidFill>
            <a:prstDash val="solid"/>
          </a:ln>
          <a:effectLst/>
        </p:spPr>
      </p:cxnSp>
      <p:cxnSp>
        <p:nvCxnSpPr>
          <p:cNvPr id="104" name="Straight Connector 103"/>
          <p:cNvCxnSpPr/>
          <p:nvPr/>
        </p:nvCxnSpPr>
        <p:spPr>
          <a:xfrm rot="16200000" flipH="1">
            <a:off x="8192440" y="4434906"/>
            <a:ext cx="190070" cy="0"/>
          </a:xfrm>
          <a:prstGeom prst="line">
            <a:avLst/>
          </a:prstGeom>
          <a:noFill/>
          <a:ln w="12700" cap="flat" cmpd="sng" algn="ctr">
            <a:solidFill>
              <a:srgbClr val="007FBF"/>
            </a:solidFill>
            <a:prstDash val="solid"/>
          </a:ln>
          <a:effectLst/>
        </p:spPr>
      </p:cxnSp>
      <p:pic>
        <p:nvPicPr>
          <p:cNvPr id="105" name="FOOD &amp; FIBRE.png" descr="/Users/JAMESRETINA/Documents/14-172 AITF INNOVATION ROLE PPT/UPDATED SECTOR ICONS/FOOD &amp; FIBRE.png"/>
          <p:cNvPicPr>
            <a:picLocks noChangeAspect="1"/>
          </p:cNvPicPr>
          <p:nvPr/>
        </p:nvPicPr>
        <p:blipFill>
          <a:blip r:embed="rId9" r:link="rId10" cstate="screen">
            <a:extLst>
              <a:ext uri="{28A0092B-C50C-407E-A947-70E740481C1C}">
                <a14:useLocalDpi xmlns:a14="http://schemas.microsoft.com/office/drawing/2010/main"/>
              </a:ext>
            </a:extLst>
          </a:blip>
          <a:stretch>
            <a:fillRect/>
          </a:stretch>
        </p:blipFill>
        <p:spPr>
          <a:xfrm>
            <a:off x="4676820" y="4169940"/>
            <a:ext cx="265633" cy="267014"/>
          </a:xfrm>
          <a:prstGeom prst="rect">
            <a:avLst/>
          </a:prstGeom>
        </p:spPr>
      </p:pic>
      <p:pic>
        <p:nvPicPr>
          <p:cNvPr id="106" name="OIL SECTOR.png" descr="/Users/JAMESRETINA/Documents/14-141 AITF STRATEGIC OBJECTIVES PPT JPGS/SECTOR ICONS/OIL SECTOR.png"/>
          <p:cNvPicPr>
            <a:picLocks noChangeAspect="1"/>
          </p:cNvPicPr>
          <p:nvPr/>
        </p:nvPicPr>
        <p:blipFill>
          <a:blip r:embed="rId11" r:link="rId12" cstate="screen">
            <a:extLst>
              <a:ext uri="{28A0092B-C50C-407E-A947-70E740481C1C}">
                <a14:useLocalDpi xmlns:a14="http://schemas.microsoft.com/office/drawing/2010/main"/>
              </a:ext>
            </a:extLst>
          </a:blip>
          <a:stretch>
            <a:fillRect/>
          </a:stretch>
        </p:blipFill>
        <p:spPr>
          <a:xfrm>
            <a:off x="6325932" y="4169940"/>
            <a:ext cx="257764" cy="259900"/>
          </a:xfrm>
          <a:prstGeom prst="rect">
            <a:avLst/>
          </a:prstGeom>
        </p:spPr>
      </p:pic>
      <p:pic>
        <p:nvPicPr>
          <p:cNvPr id="107" name="PIPELINE SECTOR.png" descr="/Users/JAMESRETINA/Documents/14-141 AITF STRATEGIC OBJECTIVES PPT JPGS/SECTOR ICONS/PIPELINE SECTOR.png"/>
          <p:cNvPicPr>
            <a:picLocks noChangeAspect="1"/>
          </p:cNvPicPr>
          <p:nvPr/>
        </p:nvPicPr>
        <p:blipFill>
          <a:blip r:embed="rId13" r:link="rId14" cstate="screen">
            <a:extLst>
              <a:ext uri="{28A0092B-C50C-407E-A947-70E740481C1C}">
                <a14:useLocalDpi xmlns:a14="http://schemas.microsoft.com/office/drawing/2010/main"/>
              </a:ext>
            </a:extLst>
          </a:blip>
          <a:stretch>
            <a:fillRect/>
          </a:stretch>
        </p:blipFill>
        <p:spPr>
          <a:xfrm>
            <a:off x="7263105" y="4162826"/>
            <a:ext cx="264819" cy="267014"/>
          </a:xfrm>
          <a:prstGeom prst="rect">
            <a:avLst/>
          </a:prstGeom>
        </p:spPr>
      </p:pic>
      <p:pic>
        <p:nvPicPr>
          <p:cNvPr id="108" name="ENVIRO.png" descr="/Users/JAMESRETINA/Documents/14-172 AITF INNOVATION ROLE PPT/UPDATED SECTOR ICONS/ENVIRO.png"/>
          <p:cNvPicPr>
            <a:picLocks noChangeAspect="1"/>
          </p:cNvPicPr>
          <p:nvPr/>
        </p:nvPicPr>
        <p:blipFill>
          <a:blip r:embed="rId15" r:link="rId16" cstate="screen">
            <a:extLst>
              <a:ext uri="{28A0092B-C50C-407E-A947-70E740481C1C}">
                <a14:useLocalDpi xmlns:a14="http://schemas.microsoft.com/office/drawing/2010/main"/>
              </a:ext>
            </a:extLst>
          </a:blip>
          <a:stretch>
            <a:fillRect/>
          </a:stretch>
        </p:blipFill>
        <p:spPr>
          <a:xfrm>
            <a:off x="5509361" y="4170628"/>
            <a:ext cx="256796" cy="258130"/>
          </a:xfrm>
          <a:prstGeom prst="rect">
            <a:avLst/>
          </a:prstGeom>
        </p:spPr>
      </p:pic>
      <p:pic>
        <p:nvPicPr>
          <p:cNvPr id="109" name="HEALTH SECTOR.png" descr="/Users/JAMESRETINA/Documents/14-141 AITF STRATEGIC OBJECTIVES PPT JPGS/SECTOR ICONS/HEALTH SECTOR.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8149796" y="4170628"/>
            <a:ext cx="265403" cy="267602"/>
          </a:xfrm>
          <a:prstGeom prst="rect">
            <a:avLst/>
          </a:prstGeom>
        </p:spPr>
      </p:pic>
      <p:sp>
        <p:nvSpPr>
          <p:cNvPr id="111" name="Content Placeholder 4"/>
          <p:cNvSpPr txBox="1">
            <a:spLocks/>
          </p:cNvSpPr>
          <p:nvPr/>
        </p:nvSpPr>
        <p:spPr>
          <a:xfrm>
            <a:off x="457200" y="2103700"/>
            <a:ext cx="1677773" cy="286045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rgbClr val="00507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507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507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507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507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ct val="0"/>
              </a:spcAft>
              <a:buFont typeface="Arial" pitchFamily="34" charset="0"/>
              <a:buNone/>
            </a:pPr>
            <a:r>
              <a:rPr lang="en-US" sz="2000" dirty="0" smtClean="0">
                <a:solidFill>
                  <a:srgbClr val="006699"/>
                </a:solidFill>
              </a:rPr>
              <a:t>Our strategic objectives refreshed our approach to delivering on our mandate and helped determine how we execute …</a:t>
            </a:r>
            <a:endParaRPr lang="en-US" sz="2000" dirty="0" smtClean="0"/>
          </a:p>
        </p:txBody>
      </p:sp>
    </p:spTree>
    <p:extLst>
      <p:ext uri="{BB962C8B-B14F-4D97-AF65-F5344CB8AC3E}">
        <p14:creationId xmlns:p14="http://schemas.microsoft.com/office/powerpoint/2010/main" val="1138317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Operating Model</a:t>
            </a:r>
            <a:endParaRPr lang="en-US" dirty="0">
              <a:latin typeface="+mj-lt"/>
            </a:endParaRPr>
          </a:p>
        </p:txBody>
      </p:sp>
      <p:sp>
        <p:nvSpPr>
          <p:cNvPr id="74" name="Rounded Rectangle 73"/>
          <p:cNvSpPr/>
          <p:nvPr/>
        </p:nvSpPr>
        <p:spPr>
          <a:xfrm>
            <a:off x="2133526" y="1377019"/>
            <a:ext cx="2270431" cy="4490381"/>
          </a:xfrm>
          <a:prstGeom prst="roundRect">
            <a:avLst>
              <a:gd name="adj" fmla="val 8463"/>
            </a:avLst>
          </a:prstGeom>
          <a:solidFill>
            <a:srgbClr val="91CFE6"/>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75" name="Rounded Rectangle 74"/>
          <p:cNvSpPr/>
          <p:nvPr/>
        </p:nvSpPr>
        <p:spPr>
          <a:xfrm>
            <a:off x="4478757" y="1377019"/>
            <a:ext cx="2867372" cy="4490381"/>
          </a:xfrm>
          <a:prstGeom prst="roundRect">
            <a:avLst>
              <a:gd name="adj" fmla="val 5594"/>
            </a:avLst>
          </a:prstGeom>
          <a:solidFill>
            <a:srgbClr val="91CFE6"/>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76" name="Rounded Rectangle 75"/>
          <p:cNvSpPr/>
          <p:nvPr/>
        </p:nvSpPr>
        <p:spPr>
          <a:xfrm>
            <a:off x="7440953" y="1377019"/>
            <a:ext cx="1246783" cy="4490381"/>
          </a:xfrm>
          <a:prstGeom prst="roundRect">
            <a:avLst>
              <a:gd name="adj" fmla="val 10895"/>
            </a:avLst>
          </a:prstGeom>
          <a:solidFill>
            <a:srgbClr val="91CFE6"/>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pic>
        <p:nvPicPr>
          <p:cNvPr id="77" name="I) GRAPH BACKDROP.png" descr="/Users/JAMESRETINA/Documents/14-172 AITF INNOVATION ROLE PPT/I) GRAPH BACKDROP.pn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4950352" y="2331905"/>
            <a:ext cx="2118139" cy="2376264"/>
          </a:xfrm>
          <a:prstGeom prst="rect">
            <a:avLst/>
          </a:prstGeom>
        </p:spPr>
      </p:pic>
      <p:sp>
        <p:nvSpPr>
          <p:cNvPr id="78" name="Rounded Rectangle 77"/>
          <p:cNvSpPr/>
          <p:nvPr/>
        </p:nvSpPr>
        <p:spPr>
          <a:xfrm>
            <a:off x="7503715" y="5356241"/>
            <a:ext cx="1118642" cy="397022"/>
          </a:xfrm>
          <a:prstGeom prst="roundRect">
            <a:avLst/>
          </a:prstGeom>
          <a:solidFill>
            <a:sysClr val="window" lastClr="FFFFF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79" name="Rounded Rectangle 78"/>
          <p:cNvSpPr/>
          <p:nvPr/>
        </p:nvSpPr>
        <p:spPr>
          <a:xfrm>
            <a:off x="4537432" y="5356241"/>
            <a:ext cx="2753512" cy="397022"/>
          </a:xfrm>
          <a:prstGeom prst="roundRect">
            <a:avLst/>
          </a:prstGeom>
          <a:solidFill>
            <a:sysClr val="window" lastClr="FFFFF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80" name="Rounded Rectangle 79"/>
          <p:cNvSpPr/>
          <p:nvPr/>
        </p:nvSpPr>
        <p:spPr>
          <a:xfrm>
            <a:off x="337560" y="1377019"/>
            <a:ext cx="1744848" cy="4490381"/>
          </a:xfrm>
          <a:prstGeom prst="roundRect">
            <a:avLst>
              <a:gd name="adj" fmla="val 10116"/>
            </a:avLst>
          </a:prstGeom>
          <a:solidFill>
            <a:srgbClr val="91CFE6"/>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81" name="Rounded Rectangle 80"/>
          <p:cNvSpPr/>
          <p:nvPr/>
        </p:nvSpPr>
        <p:spPr>
          <a:xfrm>
            <a:off x="384169" y="5356241"/>
            <a:ext cx="1656185" cy="397022"/>
          </a:xfrm>
          <a:prstGeom prst="roundRect">
            <a:avLst/>
          </a:prstGeom>
          <a:solidFill>
            <a:sysClr val="window" lastClr="FFFFF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82" name="Rounded Rectangle 81"/>
          <p:cNvSpPr/>
          <p:nvPr/>
        </p:nvSpPr>
        <p:spPr>
          <a:xfrm>
            <a:off x="2180043" y="5356241"/>
            <a:ext cx="1461914" cy="397022"/>
          </a:xfrm>
          <a:prstGeom prst="roundRect">
            <a:avLst/>
          </a:prstGeom>
          <a:solidFill>
            <a:sysClr val="window" lastClr="FFFFF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83" name="Freeform 82"/>
          <p:cNvSpPr/>
          <p:nvPr/>
        </p:nvSpPr>
        <p:spPr>
          <a:xfrm>
            <a:off x="5013847" y="2466106"/>
            <a:ext cx="1976677" cy="784242"/>
          </a:xfrm>
          <a:custGeom>
            <a:avLst/>
            <a:gdLst>
              <a:gd name="connsiteX0" fmla="*/ 0 w 6866278"/>
              <a:gd name="connsiteY0" fmla="*/ 3477392 h 3477392"/>
              <a:gd name="connsiteX1" fmla="*/ 1473771 w 6866278"/>
              <a:gd name="connsiteY1" fmla="*/ 3205720 h 3477392"/>
              <a:gd name="connsiteX2" fmla="*/ 2492507 w 6866278"/>
              <a:gd name="connsiteY2" fmla="*/ 2838964 h 3477392"/>
              <a:gd name="connsiteX3" fmla="*/ 3355036 w 6866278"/>
              <a:gd name="connsiteY3" fmla="*/ 2241288 h 3477392"/>
              <a:gd name="connsiteX4" fmla="*/ 3939111 w 6866278"/>
              <a:gd name="connsiteY4" fmla="*/ 1514567 h 3477392"/>
              <a:gd name="connsiteX5" fmla="*/ 4366980 w 6866278"/>
              <a:gd name="connsiteY5" fmla="*/ 903307 h 3477392"/>
              <a:gd name="connsiteX6" fmla="*/ 5120844 w 6866278"/>
              <a:gd name="connsiteY6" fmla="*/ 400715 h 3477392"/>
              <a:gd name="connsiteX7" fmla="*/ 6125996 w 6866278"/>
              <a:gd name="connsiteY7" fmla="*/ 101877 h 3477392"/>
              <a:gd name="connsiteX8" fmla="*/ 6866278 w 6866278"/>
              <a:gd name="connsiteY8" fmla="*/ 0 h 347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66278" h="3477392">
                <a:moveTo>
                  <a:pt x="0" y="3477392"/>
                </a:moveTo>
                <a:cubicBezTo>
                  <a:pt x="529176" y="3394758"/>
                  <a:pt x="1058353" y="3312125"/>
                  <a:pt x="1473771" y="3205720"/>
                </a:cubicBezTo>
                <a:cubicBezTo>
                  <a:pt x="1889189" y="3099315"/>
                  <a:pt x="2178963" y="2999703"/>
                  <a:pt x="2492507" y="2838964"/>
                </a:cubicBezTo>
                <a:cubicBezTo>
                  <a:pt x="2806051" y="2678225"/>
                  <a:pt x="3113935" y="2462021"/>
                  <a:pt x="3355036" y="2241288"/>
                </a:cubicBezTo>
                <a:cubicBezTo>
                  <a:pt x="3596137" y="2020555"/>
                  <a:pt x="3770454" y="1737564"/>
                  <a:pt x="3939111" y="1514567"/>
                </a:cubicBezTo>
                <a:cubicBezTo>
                  <a:pt x="4107768" y="1291570"/>
                  <a:pt x="4170025" y="1088949"/>
                  <a:pt x="4366980" y="903307"/>
                </a:cubicBezTo>
                <a:cubicBezTo>
                  <a:pt x="4563935" y="717665"/>
                  <a:pt x="4827675" y="534287"/>
                  <a:pt x="5120844" y="400715"/>
                </a:cubicBezTo>
                <a:cubicBezTo>
                  <a:pt x="5414013" y="267143"/>
                  <a:pt x="5835090" y="168663"/>
                  <a:pt x="6125996" y="101877"/>
                </a:cubicBezTo>
                <a:cubicBezTo>
                  <a:pt x="6416902" y="35091"/>
                  <a:pt x="6866278" y="0"/>
                  <a:pt x="6866278" y="0"/>
                </a:cubicBezTo>
              </a:path>
            </a:pathLst>
          </a:custGeom>
          <a:noFill/>
          <a:ln w="25400" cap="flat" cmpd="sng" algn="ctr">
            <a:solidFill>
              <a:srgbClr val="0083C3"/>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US">
              <a:solidFill>
                <a:sysClr val="window" lastClr="FFFFFF"/>
              </a:solidFill>
              <a:latin typeface="Arial"/>
            </a:endParaRPr>
          </a:p>
        </p:txBody>
      </p:sp>
      <p:sp>
        <p:nvSpPr>
          <p:cNvPr id="84" name="Oval 83"/>
          <p:cNvSpPr/>
          <p:nvPr/>
        </p:nvSpPr>
        <p:spPr>
          <a:xfrm>
            <a:off x="5187494" y="3170603"/>
            <a:ext cx="144016" cy="144016"/>
          </a:xfrm>
          <a:prstGeom prst="ellipse">
            <a:avLst/>
          </a:prstGeom>
          <a:solidFill>
            <a:srgbClr val="6F9924"/>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85" name="TextBox 60"/>
          <p:cNvSpPr txBox="1"/>
          <p:nvPr/>
        </p:nvSpPr>
        <p:spPr>
          <a:xfrm>
            <a:off x="5051181" y="3651521"/>
            <a:ext cx="75824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83C3"/>
                </a:solidFill>
                <a:cs typeface="Calibri"/>
              </a:rPr>
              <a:t>Discovery/Innovation</a:t>
            </a:r>
            <a:endParaRPr lang="en-US" sz="1000" dirty="0">
              <a:solidFill>
                <a:srgbClr val="0083C3"/>
              </a:solidFill>
              <a:cs typeface="Calibri"/>
            </a:endParaRPr>
          </a:p>
        </p:txBody>
      </p:sp>
      <p:sp>
        <p:nvSpPr>
          <p:cNvPr id="87" name="TextBox 66"/>
          <p:cNvSpPr txBox="1"/>
          <p:nvPr/>
        </p:nvSpPr>
        <p:spPr>
          <a:xfrm>
            <a:off x="6241226" y="3091877"/>
            <a:ext cx="69003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000" dirty="0" smtClean="0">
                <a:solidFill>
                  <a:srgbClr val="0083C3"/>
                </a:solidFill>
                <a:cs typeface="Calibri"/>
              </a:rPr>
              <a:t>Market Adoption</a:t>
            </a:r>
            <a:endParaRPr lang="en-US" sz="1000" dirty="0">
              <a:solidFill>
                <a:srgbClr val="0083C3"/>
              </a:solidFill>
              <a:cs typeface="Calibri"/>
            </a:endParaRPr>
          </a:p>
        </p:txBody>
      </p:sp>
      <p:sp>
        <p:nvSpPr>
          <p:cNvPr id="88" name="TextBox 68"/>
          <p:cNvSpPr txBox="1"/>
          <p:nvPr/>
        </p:nvSpPr>
        <p:spPr>
          <a:xfrm>
            <a:off x="7498426" y="2336185"/>
            <a:ext cx="1153562" cy="88178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dirty="0" smtClean="0">
                <a:solidFill>
                  <a:srgbClr val="008000"/>
                </a:solidFill>
                <a:cs typeface="Calibri"/>
              </a:rPr>
              <a:t>Economic </a:t>
            </a:r>
            <a:br>
              <a:rPr lang="en-US" dirty="0" smtClean="0">
                <a:solidFill>
                  <a:srgbClr val="008000"/>
                </a:solidFill>
                <a:cs typeface="Calibri"/>
              </a:rPr>
            </a:br>
            <a:r>
              <a:rPr lang="en-US" dirty="0" smtClean="0">
                <a:solidFill>
                  <a:srgbClr val="008000"/>
                </a:solidFill>
                <a:cs typeface="Calibri"/>
              </a:rPr>
              <a:t>and Social Benefits </a:t>
            </a:r>
            <a:br>
              <a:rPr lang="en-US" dirty="0" smtClean="0">
                <a:solidFill>
                  <a:srgbClr val="008000"/>
                </a:solidFill>
                <a:cs typeface="Calibri"/>
              </a:rPr>
            </a:br>
            <a:r>
              <a:rPr lang="en-US" dirty="0" smtClean="0">
                <a:solidFill>
                  <a:srgbClr val="008000"/>
                </a:solidFill>
                <a:cs typeface="Calibri"/>
              </a:rPr>
              <a:t>to Alberta</a:t>
            </a:r>
            <a:endParaRPr lang="en-US" dirty="0">
              <a:solidFill>
                <a:srgbClr val="008000"/>
              </a:solidFill>
              <a:cs typeface="Calibri"/>
            </a:endParaRPr>
          </a:p>
        </p:txBody>
      </p:sp>
      <p:sp>
        <p:nvSpPr>
          <p:cNvPr id="89" name="Rounded Rectangle 88"/>
          <p:cNvSpPr/>
          <p:nvPr/>
        </p:nvSpPr>
        <p:spPr>
          <a:xfrm>
            <a:off x="4597906" y="4036364"/>
            <a:ext cx="2667639" cy="610864"/>
          </a:xfrm>
          <a:prstGeom prst="roundRect">
            <a:avLst/>
          </a:prstGeom>
          <a:solidFill>
            <a:srgbClr val="007FB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90" name="TextBox 80"/>
          <p:cNvSpPr txBox="1"/>
          <p:nvPr/>
        </p:nvSpPr>
        <p:spPr>
          <a:xfrm>
            <a:off x="4642253" y="4047398"/>
            <a:ext cx="706884" cy="31547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sz="1000" dirty="0" smtClean="0">
                <a:solidFill>
                  <a:prstClr val="white"/>
                </a:solidFill>
                <a:cs typeface="Calibri"/>
              </a:rPr>
              <a:t>Basic </a:t>
            </a:r>
            <a:br>
              <a:rPr lang="en-US" sz="1000" dirty="0" smtClean="0">
                <a:solidFill>
                  <a:prstClr val="white"/>
                </a:solidFill>
                <a:cs typeface="Calibri"/>
              </a:rPr>
            </a:br>
            <a:r>
              <a:rPr lang="en-US" sz="1000" dirty="0" smtClean="0">
                <a:solidFill>
                  <a:prstClr val="white"/>
                </a:solidFill>
                <a:cs typeface="Calibri"/>
              </a:rPr>
              <a:t>Research</a:t>
            </a:r>
            <a:endParaRPr lang="en-US" sz="1000" dirty="0">
              <a:solidFill>
                <a:prstClr val="white"/>
              </a:solidFill>
              <a:cs typeface="Calibri"/>
            </a:endParaRPr>
          </a:p>
        </p:txBody>
      </p:sp>
      <p:sp>
        <p:nvSpPr>
          <p:cNvPr id="91" name="TextBox 81"/>
          <p:cNvSpPr txBox="1"/>
          <p:nvPr/>
        </p:nvSpPr>
        <p:spPr>
          <a:xfrm>
            <a:off x="335722" y="5343542"/>
            <a:ext cx="1763894"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000" dirty="0" smtClean="0">
                <a:solidFill>
                  <a:srgbClr val="2B2A28"/>
                </a:solidFill>
                <a:cs typeface="Calibri"/>
              </a:rPr>
              <a:t>Contribute to Innovation System Design</a:t>
            </a:r>
            <a:endParaRPr lang="en-US" sz="1000" dirty="0">
              <a:solidFill>
                <a:srgbClr val="2B2A28"/>
              </a:solidFill>
              <a:cs typeface="Calibri"/>
            </a:endParaRPr>
          </a:p>
        </p:txBody>
      </p:sp>
      <p:sp>
        <p:nvSpPr>
          <p:cNvPr id="92" name="TextBox 58"/>
          <p:cNvSpPr txBox="1"/>
          <p:nvPr/>
        </p:nvSpPr>
        <p:spPr>
          <a:xfrm>
            <a:off x="5404832" y="4047398"/>
            <a:ext cx="706884" cy="31547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sz="1000" dirty="0" smtClean="0">
                <a:solidFill>
                  <a:prstClr val="white"/>
                </a:solidFill>
                <a:cs typeface="Calibri"/>
              </a:rPr>
              <a:t>Applied </a:t>
            </a:r>
            <a:br>
              <a:rPr lang="en-US" sz="1000" dirty="0" smtClean="0">
                <a:solidFill>
                  <a:prstClr val="white"/>
                </a:solidFill>
                <a:cs typeface="Calibri"/>
              </a:rPr>
            </a:br>
            <a:r>
              <a:rPr lang="en-US" sz="1000" dirty="0" smtClean="0">
                <a:solidFill>
                  <a:prstClr val="white"/>
                </a:solidFill>
                <a:cs typeface="Calibri"/>
              </a:rPr>
              <a:t>Research</a:t>
            </a:r>
            <a:endParaRPr lang="en-US" sz="1000" dirty="0">
              <a:solidFill>
                <a:prstClr val="white"/>
              </a:solidFill>
              <a:cs typeface="Calibri"/>
            </a:endParaRPr>
          </a:p>
        </p:txBody>
      </p:sp>
      <p:sp>
        <p:nvSpPr>
          <p:cNvPr id="93" name="TextBox 59"/>
          <p:cNvSpPr txBox="1"/>
          <p:nvPr/>
        </p:nvSpPr>
        <p:spPr>
          <a:xfrm>
            <a:off x="5938096" y="4100238"/>
            <a:ext cx="1374872" cy="2077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sz="1000" dirty="0" smtClean="0">
                <a:solidFill>
                  <a:prstClr val="black"/>
                </a:solidFill>
                <a:cs typeface="Calibri"/>
              </a:rPr>
              <a:t>&gt;</a:t>
            </a:r>
            <a:r>
              <a:rPr lang="en-US" sz="1000" dirty="0" smtClean="0">
                <a:solidFill>
                  <a:prstClr val="white"/>
                </a:solidFill>
                <a:cs typeface="Calibri"/>
              </a:rPr>
              <a:t>   Commercialization</a:t>
            </a:r>
            <a:endParaRPr lang="en-US" sz="1000" dirty="0">
              <a:solidFill>
                <a:prstClr val="white"/>
              </a:solidFill>
              <a:cs typeface="Calibri"/>
            </a:endParaRPr>
          </a:p>
        </p:txBody>
      </p:sp>
      <p:sp>
        <p:nvSpPr>
          <p:cNvPr id="94" name="TextBox 74"/>
          <p:cNvSpPr txBox="1"/>
          <p:nvPr/>
        </p:nvSpPr>
        <p:spPr>
          <a:xfrm>
            <a:off x="5262233" y="4100238"/>
            <a:ext cx="193062" cy="2077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sz="1000" dirty="0" smtClean="0">
                <a:solidFill>
                  <a:prstClr val="black"/>
                </a:solidFill>
                <a:cs typeface="Calibri"/>
              </a:rPr>
              <a:t>&gt;</a:t>
            </a:r>
            <a:endParaRPr lang="en-US" sz="1000" dirty="0">
              <a:solidFill>
                <a:prstClr val="black"/>
              </a:solidFill>
              <a:cs typeface="Calibri"/>
            </a:endParaRPr>
          </a:p>
        </p:txBody>
      </p:sp>
      <p:sp>
        <p:nvSpPr>
          <p:cNvPr id="95" name="TextBox 95"/>
          <p:cNvSpPr txBox="1"/>
          <p:nvPr/>
        </p:nvSpPr>
        <p:spPr>
          <a:xfrm>
            <a:off x="4972649" y="4331244"/>
            <a:ext cx="2095841" cy="3139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90000"/>
              </a:lnSpc>
              <a:spcBef>
                <a:spcPct val="0"/>
              </a:spcBef>
              <a:spcAft>
                <a:spcPct val="0"/>
              </a:spcAft>
            </a:pPr>
            <a:r>
              <a:rPr lang="en-US" sz="800" dirty="0" smtClean="0">
                <a:solidFill>
                  <a:prstClr val="white"/>
                </a:solidFill>
                <a:cs typeface="Calibri"/>
              </a:rPr>
              <a:t>In partnership with IAE, Campus AB, AI Corps, Regional Innovation Networks, etc.</a:t>
            </a:r>
            <a:endParaRPr lang="en-US" sz="800" dirty="0">
              <a:solidFill>
                <a:prstClr val="white"/>
              </a:solidFill>
              <a:cs typeface="Calibri"/>
            </a:endParaRPr>
          </a:p>
        </p:txBody>
      </p:sp>
      <p:sp>
        <p:nvSpPr>
          <p:cNvPr id="96" name="Rounded Rectangle 95"/>
          <p:cNvSpPr/>
          <p:nvPr/>
        </p:nvSpPr>
        <p:spPr>
          <a:xfrm>
            <a:off x="5131718" y="4756976"/>
            <a:ext cx="1570939" cy="235657"/>
          </a:xfrm>
          <a:prstGeom prst="roundRect">
            <a:avLst/>
          </a:prstGeom>
          <a:solidFill>
            <a:srgbClr val="007FB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97" name="TextBox 100"/>
          <p:cNvSpPr txBox="1"/>
          <p:nvPr/>
        </p:nvSpPr>
        <p:spPr>
          <a:xfrm>
            <a:off x="5233728" y="4784884"/>
            <a:ext cx="1374872" cy="2077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sz="1000" dirty="0" smtClean="0">
                <a:solidFill>
                  <a:prstClr val="white"/>
                </a:solidFill>
                <a:cs typeface="Calibri"/>
              </a:rPr>
              <a:t>Platform Technologies</a:t>
            </a:r>
            <a:endParaRPr lang="en-US" sz="1000" dirty="0">
              <a:solidFill>
                <a:prstClr val="white"/>
              </a:solidFill>
              <a:cs typeface="Calibri"/>
            </a:endParaRPr>
          </a:p>
        </p:txBody>
      </p:sp>
      <p:sp>
        <p:nvSpPr>
          <p:cNvPr id="98" name="Isosceles Triangle 97"/>
          <p:cNvSpPr/>
          <p:nvPr/>
        </p:nvSpPr>
        <p:spPr>
          <a:xfrm rot="16200000">
            <a:off x="5026401" y="4841770"/>
            <a:ext cx="113783" cy="98089"/>
          </a:xfrm>
          <a:prstGeom prst="triangle">
            <a:avLst/>
          </a:prstGeom>
          <a:solidFill>
            <a:srgbClr val="007FBF"/>
          </a:solidFill>
          <a:ln w="9525" cap="flat" cmpd="sng" algn="ctr">
            <a:solidFill>
              <a:srgbClr val="0083C3">
                <a:shade val="95000"/>
                <a:satMod val="105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99" name="Isosceles Triangle 98"/>
          <p:cNvSpPr/>
          <p:nvPr/>
        </p:nvSpPr>
        <p:spPr>
          <a:xfrm rot="5400000" flipH="1">
            <a:off x="6687462" y="4841770"/>
            <a:ext cx="113783" cy="98089"/>
          </a:xfrm>
          <a:prstGeom prst="triangle">
            <a:avLst/>
          </a:prstGeom>
          <a:solidFill>
            <a:srgbClr val="007FBF"/>
          </a:solidFill>
          <a:ln w="9525" cap="flat" cmpd="sng" algn="ctr">
            <a:solidFill>
              <a:srgbClr val="0083C3">
                <a:shade val="95000"/>
                <a:satMod val="105000"/>
              </a:srgbClr>
            </a:solid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100" name="TextBox 107"/>
          <p:cNvSpPr txBox="1"/>
          <p:nvPr/>
        </p:nvSpPr>
        <p:spPr>
          <a:xfrm>
            <a:off x="774170" y="1361890"/>
            <a:ext cx="89082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b="1" dirty="0">
                <a:solidFill>
                  <a:srgbClr val="0092D2"/>
                </a:solidFill>
                <a:cs typeface="Calibri"/>
              </a:rPr>
              <a:t>Design</a:t>
            </a:r>
            <a:endParaRPr lang="en-US" sz="1600" b="1" dirty="0">
              <a:solidFill>
                <a:srgbClr val="0092D2"/>
              </a:solidFill>
              <a:cs typeface="Calibri"/>
            </a:endParaRPr>
          </a:p>
        </p:txBody>
      </p:sp>
      <p:sp>
        <p:nvSpPr>
          <p:cNvPr id="101" name="TextBox 108"/>
          <p:cNvSpPr txBox="1"/>
          <p:nvPr/>
        </p:nvSpPr>
        <p:spPr>
          <a:xfrm>
            <a:off x="2633391" y="1361890"/>
            <a:ext cx="136495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b="1" dirty="0">
                <a:solidFill>
                  <a:srgbClr val="0092D2"/>
                </a:solidFill>
                <a:cs typeface="Calibri"/>
              </a:rPr>
              <a:t>Coordinate</a:t>
            </a:r>
          </a:p>
        </p:txBody>
      </p:sp>
      <p:sp>
        <p:nvSpPr>
          <p:cNvPr id="102" name="TextBox 109"/>
          <p:cNvSpPr txBox="1"/>
          <p:nvPr/>
        </p:nvSpPr>
        <p:spPr>
          <a:xfrm>
            <a:off x="7533346" y="1361890"/>
            <a:ext cx="1078947"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b="1" dirty="0">
                <a:solidFill>
                  <a:srgbClr val="0092D2"/>
                </a:solidFill>
                <a:cs typeface="Calibri"/>
              </a:rPr>
              <a:t>Monitor</a:t>
            </a:r>
          </a:p>
        </p:txBody>
      </p:sp>
      <p:sp>
        <p:nvSpPr>
          <p:cNvPr id="103" name="TextBox 110"/>
          <p:cNvSpPr txBox="1"/>
          <p:nvPr/>
        </p:nvSpPr>
        <p:spPr>
          <a:xfrm>
            <a:off x="5337702" y="1361890"/>
            <a:ext cx="136495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b="1" dirty="0">
                <a:solidFill>
                  <a:srgbClr val="0092D2"/>
                </a:solidFill>
                <a:cs typeface="Calibri"/>
              </a:rPr>
              <a:t>Implement</a:t>
            </a:r>
          </a:p>
        </p:txBody>
      </p:sp>
      <p:sp>
        <p:nvSpPr>
          <p:cNvPr id="104" name="Oval 103"/>
          <p:cNvSpPr/>
          <p:nvPr/>
        </p:nvSpPr>
        <p:spPr>
          <a:xfrm>
            <a:off x="5469957" y="3122518"/>
            <a:ext cx="144016" cy="144016"/>
          </a:xfrm>
          <a:prstGeom prst="ellipse">
            <a:avLst/>
          </a:prstGeom>
          <a:solidFill>
            <a:srgbClr val="6F9924"/>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105" name="Oval 104"/>
          <p:cNvSpPr/>
          <p:nvPr/>
        </p:nvSpPr>
        <p:spPr>
          <a:xfrm>
            <a:off x="5809425" y="2961406"/>
            <a:ext cx="144016" cy="144016"/>
          </a:xfrm>
          <a:prstGeom prst="ellipse">
            <a:avLst/>
          </a:prstGeom>
          <a:solidFill>
            <a:srgbClr val="6F9924"/>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106" name="Oval 105"/>
          <p:cNvSpPr/>
          <p:nvPr/>
        </p:nvSpPr>
        <p:spPr>
          <a:xfrm>
            <a:off x="6080119" y="2677772"/>
            <a:ext cx="144016" cy="144016"/>
          </a:xfrm>
          <a:prstGeom prst="ellipse">
            <a:avLst/>
          </a:prstGeom>
          <a:solidFill>
            <a:srgbClr val="6F9924"/>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107" name="Oval 106"/>
          <p:cNvSpPr/>
          <p:nvPr/>
        </p:nvSpPr>
        <p:spPr>
          <a:xfrm>
            <a:off x="6373533" y="2491504"/>
            <a:ext cx="144016" cy="144016"/>
          </a:xfrm>
          <a:prstGeom prst="ellipse">
            <a:avLst/>
          </a:prstGeom>
          <a:solidFill>
            <a:srgbClr val="6F9924"/>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108" name="Oval 107"/>
          <p:cNvSpPr/>
          <p:nvPr/>
        </p:nvSpPr>
        <p:spPr>
          <a:xfrm>
            <a:off x="6661445" y="2423729"/>
            <a:ext cx="144016" cy="144016"/>
          </a:xfrm>
          <a:prstGeom prst="ellipse">
            <a:avLst/>
          </a:prstGeom>
          <a:solidFill>
            <a:srgbClr val="6F9924"/>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pic>
        <p:nvPicPr>
          <p:cNvPr id="109" name="B) WORLD MAP.png" descr="/Users/JAMESRETINA/Documents/14-172 AITF INNOVATION ROLE PPT/B) WORLD MAP.png"/>
          <p:cNvPicPr>
            <a:picLocks noChangeAspect="1"/>
          </p:cNvPicPr>
          <p:nvPr/>
        </p:nvPicPr>
        <p:blipFill>
          <a:blip r:embed="rId5" r:link="rId6" cstate="screen">
            <a:extLst>
              <a:ext uri="{28A0092B-C50C-407E-A947-70E740481C1C}">
                <a14:useLocalDpi xmlns:a14="http://schemas.microsoft.com/office/drawing/2010/main"/>
              </a:ext>
            </a:extLst>
          </a:blip>
          <a:stretch>
            <a:fillRect/>
          </a:stretch>
        </p:blipFill>
        <p:spPr>
          <a:xfrm>
            <a:off x="337560" y="2539495"/>
            <a:ext cx="1728192" cy="1424123"/>
          </a:xfrm>
          <a:prstGeom prst="rect">
            <a:avLst/>
          </a:prstGeom>
        </p:spPr>
      </p:pic>
      <p:sp>
        <p:nvSpPr>
          <p:cNvPr id="110" name="TextBox 125"/>
          <p:cNvSpPr txBox="1"/>
          <p:nvPr/>
        </p:nvSpPr>
        <p:spPr>
          <a:xfrm>
            <a:off x="591516" y="3888427"/>
            <a:ext cx="1331716" cy="4939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dirty="0" smtClean="0">
                <a:solidFill>
                  <a:srgbClr val="008000"/>
                </a:solidFill>
                <a:cs typeface="Calibri"/>
              </a:rPr>
              <a:t>Sustainable</a:t>
            </a:r>
            <a:br>
              <a:rPr lang="en-US" dirty="0" smtClean="0">
                <a:solidFill>
                  <a:srgbClr val="008000"/>
                </a:solidFill>
                <a:cs typeface="Calibri"/>
              </a:rPr>
            </a:br>
            <a:r>
              <a:rPr lang="en-US" dirty="0" smtClean="0">
                <a:solidFill>
                  <a:srgbClr val="008000"/>
                </a:solidFill>
                <a:cs typeface="Calibri"/>
              </a:rPr>
              <a:t>Prosperity</a:t>
            </a:r>
            <a:endParaRPr lang="en-US" dirty="0">
              <a:solidFill>
                <a:srgbClr val="008000"/>
              </a:solidFill>
              <a:cs typeface="Calibri"/>
            </a:endParaRPr>
          </a:p>
        </p:txBody>
      </p:sp>
      <p:sp>
        <p:nvSpPr>
          <p:cNvPr id="111" name="TextBox 126"/>
          <p:cNvSpPr txBox="1"/>
          <p:nvPr/>
        </p:nvSpPr>
        <p:spPr>
          <a:xfrm>
            <a:off x="2257658" y="3702196"/>
            <a:ext cx="1331716" cy="4939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dirty="0" smtClean="0">
                <a:solidFill>
                  <a:srgbClr val="008000"/>
                </a:solidFill>
                <a:cs typeface="Calibri"/>
              </a:rPr>
              <a:t>Grand</a:t>
            </a:r>
            <a:br>
              <a:rPr lang="en-US" dirty="0" smtClean="0">
                <a:solidFill>
                  <a:srgbClr val="008000"/>
                </a:solidFill>
                <a:cs typeface="Calibri"/>
              </a:rPr>
            </a:br>
            <a:r>
              <a:rPr lang="en-US" dirty="0" smtClean="0">
                <a:solidFill>
                  <a:srgbClr val="008000"/>
                </a:solidFill>
                <a:cs typeface="Calibri"/>
              </a:rPr>
              <a:t>Challenges</a:t>
            </a:r>
            <a:endParaRPr lang="en-US" dirty="0">
              <a:solidFill>
                <a:srgbClr val="008000"/>
              </a:solidFill>
              <a:cs typeface="Calibri"/>
            </a:endParaRPr>
          </a:p>
        </p:txBody>
      </p:sp>
      <p:sp>
        <p:nvSpPr>
          <p:cNvPr id="112" name="TextBox 127"/>
          <p:cNvSpPr txBox="1"/>
          <p:nvPr/>
        </p:nvSpPr>
        <p:spPr>
          <a:xfrm>
            <a:off x="2253432" y="5411317"/>
            <a:ext cx="1299625"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000" dirty="0" smtClean="0">
                <a:solidFill>
                  <a:srgbClr val="2B2A28"/>
                </a:solidFill>
                <a:cs typeface="Calibri"/>
              </a:rPr>
              <a:t>Identify Priorities</a:t>
            </a:r>
            <a:endParaRPr lang="en-US" sz="1000" dirty="0">
              <a:solidFill>
                <a:srgbClr val="2B2A28"/>
              </a:solidFill>
              <a:cs typeface="Calibri"/>
            </a:endParaRPr>
          </a:p>
        </p:txBody>
      </p:sp>
      <p:sp>
        <p:nvSpPr>
          <p:cNvPr id="113" name="TextBox 129"/>
          <p:cNvSpPr txBox="1"/>
          <p:nvPr/>
        </p:nvSpPr>
        <p:spPr>
          <a:xfrm>
            <a:off x="4774373" y="5411316"/>
            <a:ext cx="2216151"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000" dirty="0" smtClean="0">
                <a:solidFill>
                  <a:srgbClr val="2B2A28"/>
                </a:solidFill>
                <a:cs typeface="Calibri"/>
              </a:rPr>
              <a:t>Execute Sector Strategies</a:t>
            </a:r>
            <a:endParaRPr lang="en-US" sz="1000" dirty="0">
              <a:solidFill>
                <a:srgbClr val="2B2A28"/>
              </a:solidFill>
              <a:cs typeface="Calibri"/>
            </a:endParaRPr>
          </a:p>
        </p:txBody>
      </p:sp>
      <p:sp>
        <p:nvSpPr>
          <p:cNvPr id="114" name="TextBox 130"/>
          <p:cNvSpPr txBox="1"/>
          <p:nvPr/>
        </p:nvSpPr>
        <p:spPr>
          <a:xfrm>
            <a:off x="7368946" y="5343542"/>
            <a:ext cx="143933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000" dirty="0" smtClean="0">
                <a:solidFill>
                  <a:srgbClr val="2B2A28"/>
                </a:solidFill>
                <a:cs typeface="Calibri"/>
              </a:rPr>
              <a:t>Monitor &amp; </a:t>
            </a:r>
            <a:br>
              <a:rPr lang="en-US" sz="1000" dirty="0" smtClean="0">
                <a:solidFill>
                  <a:srgbClr val="2B2A28"/>
                </a:solidFill>
                <a:cs typeface="Calibri"/>
              </a:rPr>
            </a:br>
            <a:r>
              <a:rPr lang="en-US" sz="1000" dirty="0" smtClean="0">
                <a:solidFill>
                  <a:srgbClr val="2B2A28"/>
                </a:solidFill>
                <a:cs typeface="Calibri"/>
              </a:rPr>
              <a:t>Validate Outcomes</a:t>
            </a:r>
            <a:endParaRPr lang="en-US" sz="1000" dirty="0">
              <a:solidFill>
                <a:srgbClr val="2B2A28"/>
              </a:solidFill>
              <a:cs typeface="Calibri"/>
            </a:endParaRPr>
          </a:p>
        </p:txBody>
      </p:sp>
      <p:sp>
        <p:nvSpPr>
          <p:cNvPr id="115" name="Rounded Rectangle 114"/>
          <p:cNvSpPr/>
          <p:nvPr/>
        </p:nvSpPr>
        <p:spPr>
          <a:xfrm>
            <a:off x="3691594" y="5356241"/>
            <a:ext cx="657493" cy="397022"/>
          </a:xfrm>
          <a:prstGeom prst="roundRect">
            <a:avLst/>
          </a:prstGeom>
          <a:solidFill>
            <a:sysClr val="window" lastClr="FFFFFF"/>
          </a:solidFill>
          <a:ln w="9525"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Arial"/>
            </a:endParaRPr>
          </a:p>
        </p:txBody>
      </p:sp>
      <p:sp>
        <p:nvSpPr>
          <p:cNvPr id="116" name="TextBox 128"/>
          <p:cNvSpPr txBox="1"/>
          <p:nvPr/>
        </p:nvSpPr>
        <p:spPr>
          <a:xfrm>
            <a:off x="3641957" y="5343542"/>
            <a:ext cx="72813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1000" dirty="0" smtClean="0">
                <a:solidFill>
                  <a:srgbClr val="2B2A28"/>
                </a:solidFill>
                <a:cs typeface="Calibri"/>
              </a:rPr>
              <a:t>Resource </a:t>
            </a:r>
            <a:br>
              <a:rPr lang="en-US" sz="1000" dirty="0" smtClean="0">
                <a:solidFill>
                  <a:srgbClr val="2B2A28"/>
                </a:solidFill>
                <a:cs typeface="Calibri"/>
              </a:rPr>
            </a:br>
            <a:r>
              <a:rPr lang="en-US" sz="1000" dirty="0" smtClean="0">
                <a:solidFill>
                  <a:srgbClr val="2B2A28"/>
                </a:solidFill>
                <a:cs typeface="Calibri"/>
              </a:rPr>
              <a:t>&amp; Fund</a:t>
            </a:r>
            <a:endParaRPr lang="en-US" sz="1000" dirty="0">
              <a:solidFill>
                <a:srgbClr val="2B2A28"/>
              </a:solidFill>
              <a:cs typeface="Calibri"/>
            </a:endParaRPr>
          </a:p>
        </p:txBody>
      </p:sp>
      <p:pic>
        <p:nvPicPr>
          <p:cNvPr id="117" name="D) FUNDING.png" descr="/Users/JAMESRETINA/Documents/14-172 AITF INNOVATION ROLE PPT/D) FUNDING.png"/>
          <p:cNvPicPr>
            <a:picLocks noChangeAspect="1"/>
          </p:cNvPicPr>
          <p:nvPr/>
        </p:nvPicPr>
        <p:blipFill>
          <a:blip r:embed="rId7" r:link="rId8" cstate="screen">
            <a:extLst>
              <a:ext uri="{28A0092B-C50C-407E-A947-70E740481C1C}">
                <a14:useLocalDpi xmlns:a14="http://schemas.microsoft.com/office/drawing/2010/main"/>
              </a:ext>
            </a:extLst>
          </a:blip>
          <a:stretch>
            <a:fillRect/>
          </a:stretch>
        </p:blipFill>
        <p:spPr>
          <a:xfrm>
            <a:off x="3730402" y="3138935"/>
            <a:ext cx="576064" cy="536335"/>
          </a:xfrm>
          <a:prstGeom prst="rect">
            <a:avLst/>
          </a:prstGeom>
        </p:spPr>
      </p:pic>
      <p:pic>
        <p:nvPicPr>
          <p:cNvPr id="118" name="E) MONITOR LARGE.png" descr="/Users/JAMESRETINA/Documents/14-172 AITF INNOVATION ROLE PPT/E) MONITOR LARGE.png"/>
          <p:cNvPicPr>
            <a:picLocks noChangeAspect="1"/>
          </p:cNvPicPr>
          <p:nvPr/>
        </p:nvPicPr>
        <p:blipFill>
          <a:blip r:embed="rId9" r:link="rId10" cstate="screen">
            <a:extLst>
              <a:ext uri="{28A0092B-C50C-407E-A947-70E740481C1C}">
                <a14:useLocalDpi xmlns:a14="http://schemas.microsoft.com/office/drawing/2010/main"/>
              </a:ext>
            </a:extLst>
          </a:blip>
          <a:stretch>
            <a:fillRect/>
          </a:stretch>
        </p:blipFill>
        <p:spPr>
          <a:xfrm>
            <a:off x="7813693" y="3217965"/>
            <a:ext cx="576064" cy="576064"/>
          </a:xfrm>
          <a:prstGeom prst="rect">
            <a:avLst/>
          </a:prstGeom>
        </p:spPr>
      </p:pic>
      <p:pic>
        <p:nvPicPr>
          <p:cNvPr id="119" name="H) BENEFITS ONE.png" descr="/Users/JAMESRETINA/Documents/14-172 AITF INNOVATION ROLE PPT/H) BENEFITS ONE.png"/>
          <p:cNvPicPr>
            <a:picLocks noChangeAspect="1"/>
          </p:cNvPicPr>
          <p:nvPr/>
        </p:nvPicPr>
        <p:blipFill>
          <a:blip r:embed="rId11" r:link="rId12" cstate="screen">
            <a:extLst>
              <a:ext uri="{28A0092B-C50C-407E-A947-70E740481C1C}">
                <a14:useLocalDpi xmlns:a14="http://schemas.microsoft.com/office/drawing/2010/main"/>
              </a:ext>
            </a:extLst>
          </a:blip>
          <a:stretch>
            <a:fillRect/>
          </a:stretch>
        </p:blipFill>
        <p:spPr>
          <a:xfrm>
            <a:off x="7765978" y="3916081"/>
            <a:ext cx="658894" cy="760785"/>
          </a:xfrm>
          <a:prstGeom prst="rect">
            <a:avLst/>
          </a:prstGeom>
        </p:spPr>
      </p:pic>
      <p:pic>
        <p:nvPicPr>
          <p:cNvPr id="120" name="G) LIGHTBULB.png" descr="/Users/JAMESRETINA/Documents/14-172 AITF INNOVATION ROLE PPT/G) LIGHTBULB.png"/>
          <p:cNvPicPr>
            <a:picLocks noChangeAspect="1"/>
          </p:cNvPicPr>
          <p:nvPr/>
        </p:nvPicPr>
        <p:blipFill>
          <a:blip r:embed="rId13" r:link="rId14" cstate="screen">
            <a:extLst>
              <a:ext uri="{28A0092B-C50C-407E-A947-70E740481C1C}">
                <a14:useLocalDpi xmlns:a14="http://schemas.microsoft.com/office/drawing/2010/main"/>
              </a:ext>
            </a:extLst>
          </a:blip>
          <a:stretch>
            <a:fillRect/>
          </a:stretch>
        </p:blipFill>
        <p:spPr>
          <a:xfrm>
            <a:off x="5197421" y="3348857"/>
            <a:ext cx="357602" cy="357602"/>
          </a:xfrm>
          <a:prstGeom prst="rect">
            <a:avLst/>
          </a:prstGeom>
        </p:spPr>
      </p:pic>
      <p:pic>
        <p:nvPicPr>
          <p:cNvPr id="121" name="F) DOLLARS.png" descr="/Users/JAMESRETINA/Documents/14-172 AITF INNOVATION ROLE PPT/F) DOLLARS.png"/>
          <p:cNvPicPr>
            <a:picLocks noChangeAspect="1"/>
          </p:cNvPicPr>
          <p:nvPr/>
        </p:nvPicPr>
        <p:blipFill>
          <a:blip r:embed="rId15" r:link="rId16" cstate="screen">
            <a:extLst>
              <a:ext uri="{28A0092B-C50C-407E-A947-70E740481C1C}">
                <a14:useLocalDpi xmlns:a14="http://schemas.microsoft.com/office/drawing/2010/main"/>
              </a:ext>
            </a:extLst>
          </a:blip>
          <a:stretch>
            <a:fillRect/>
          </a:stretch>
        </p:blipFill>
        <p:spPr>
          <a:xfrm>
            <a:off x="6406407" y="2755440"/>
            <a:ext cx="361251" cy="357602"/>
          </a:xfrm>
          <a:prstGeom prst="rect">
            <a:avLst/>
          </a:prstGeom>
        </p:spPr>
      </p:pic>
      <p:cxnSp>
        <p:nvCxnSpPr>
          <p:cNvPr id="122" name="Straight Arrow Connector 121"/>
          <p:cNvCxnSpPr/>
          <p:nvPr/>
        </p:nvCxnSpPr>
        <p:spPr>
          <a:xfrm>
            <a:off x="3169640" y="3491987"/>
            <a:ext cx="472317" cy="0"/>
          </a:xfrm>
          <a:prstGeom prst="straightConnector1">
            <a:avLst/>
          </a:prstGeom>
          <a:noFill/>
          <a:ln w="25400" cap="flat" cmpd="sng" algn="ctr">
            <a:solidFill>
              <a:srgbClr val="008000"/>
            </a:solidFill>
            <a:prstDash val="solid"/>
            <a:tailEnd type="arrow"/>
          </a:ln>
          <a:effectLst/>
        </p:spPr>
      </p:cxnSp>
      <p:cxnSp>
        <p:nvCxnSpPr>
          <p:cNvPr id="123" name="Straight Arrow Connector 122"/>
          <p:cNvCxnSpPr/>
          <p:nvPr/>
        </p:nvCxnSpPr>
        <p:spPr>
          <a:xfrm>
            <a:off x="4719465" y="2194428"/>
            <a:ext cx="404469" cy="4746"/>
          </a:xfrm>
          <a:prstGeom prst="straightConnector1">
            <a:avLst/>
          </a:prstGeom>
          <a:noFill/>
          <a:ln w="25400" cap="flat" cmpd="sng" algn="ctr">
            <a:solidFill>
              <a:srgbClr val="008000"/>
            </a:solidFill>
            <a:prstDash val="solid"/>
            <a:tailEnd type="arrow"/>
          </a:ln>
          <a:effectLst/>
        </p:spPr>
      </p:cxnSp>
      <p:cxnSp>
        <p:nvCxnSpPr>
          <p:cNvPr id="124" name="Straight Connector 123"/>
          <p:cNvCxnSpPr/>
          <p:nvPr/>
        </p:nvCxnSpPr>
        <p:spPr>
          <a:xfrm>
            <a:off x="4710967" y="2181540"/>
            <a:ext cx="0" cy="1316797"/>
          </a:xfrm>
          <a:prstGeom prst="line">
            <a:avLst/>
          </a:prstGeom>
          <a:noFill/>
          <a:ln w="25400" cap="flat" cmpd="sng" algn="ctr">
            <a:solidFill>
              <a:srgbClr val="008000"/>
            </a:solidFill>
            <a:prstDash val="solid"/>
          </a:ln>
          <a:effectLst/>
        </p:spPr>
      </p:cxnSp>
      <p:cxnSp>
        <p:nvCxnSpPr>
          <p:cNvPr id="125" name="Straight Connector 124"/>
          <p:cNvCxnSpPr/>
          <p:nvPr/>
        </p:nvCxnSpPr>
        <p:spPr>
          <a:xfrm flipH="1">
            <a:off x="4306466" y="3491987"/>
            <a:ext cx="407675" cy="0"/>
          </a:xfrm>
          <a:prstGeom prst="line">
            <a:avLst/>
          </a:prstGeom>
          <a:noFill/>
          <a:ln w="25400" cap="flat" cmpd="sng" algn="ctr">
            <a:solidFill>
              <a:srgbClr val="008000"/>
            </a:solidFill>
            <a:prstDash val="solid"/>
          </a:ln>
          <a:effectLst/>
        </p:spPr>
      </p:cxnSp>
      <p:cxnSp>
        <p:nvCxnSpPr>
          <p:cNvPr id="126" name="Straight Connector 125"/>
          <p:cNvCxnSpPr/>
          <p:nvPr/>
        </p:nvCxnSpPr>
        <p:spPr>
          <a:xfrm flipH="1">
            <a:off x="1195092" y="1891787"/>
            <a:ext cx="6904566" cy="0"/>
          </a:xfrm>
          <a:prstGeom prst="line">
            <a:avLst/>
          </a:prstGeom>
          <a:noFill/>
          <a:ln w="25400" cap="flat" cmpd="sng" algn="ctr">
            <a:solidFill>
              <a:sysClr val="window" lastClr="FFFFFF">
                <a:lumMod val="50000"/>
              </a:sysClr>
            </a:solidFill>
            <a:prstDash val="solid"/>
          </a:ln>
          <a:effectLst/>
        </p:spPr>
      </p:cxnSp>
      <p:cxnSp>
        <p:nvCxnSpPr>
          <p:cNvPr id="127" name="Straight Arrow Connector 126"/>
          <p:cNvCxnSpPr/>
          <p:nvPr/>
        </p:nvCxnSpPr>
        <p:spPr>
          <a:xfrm rot="5400000">
            <a:off x="965415" y="2125378"/>
            <a:ext cx="472317" cy="0"/>
          </a:xfrm>
          <a:prstGeom prst="straightConnector1">
            <a:avLst/>
          </a:prstGeom>
          <a:noFill/>
          <a:ln w="25400" cap="flat" cmpd="sng" algn="ctr">
            <a:solidFill>
              <a:srgbClr val="7F7F7F"/>
            </a:solidFill>
            <a:prstDash val="solid"/>
            <a:tailEnd type="arrow"/>
          </a:ln>
          <a:effectLst/>
        </p:spPr>
      </p:cxnSp>
      <p:cxnSp>
        <p:nvCxnSpPr>
          <p:cNvPr id="128" name="Straight Connector 127"/>
          <p:cNvCxnSpPr/>
          <p:nvPr/>
        </p:nvCxnSpPr>
        <p:spPr>
          <a:xfrm flipH="1">
            <a:off x="1195092" y="5181087"/>
            <a:ext cx="6904566" cy="0"/>
          </a:xfrm>
          <a:prstGeom prst="line">
            <a:avLst/>
          </a:prstGeom>
          <a:noFill/>
          <a:ln w="25400" cap="flat" cmpd="sng" algn="ctr">
            <a:solidFill>
              <a:sysClr val="window" lastClr="FFFFFF">
                <a:lumMod val="50000"/>
              </a:sysClr>
            </a:solidFill>
            <a:prstDash val="solid"/>
          </a:ln>
          <a:effectLst/>
        </p:spPr>
      </p:cxnSp>
      <p:pic>
        <p:nvPicPr>
          <p:cNvPr id="129"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5821422" y="5056025"/>
            <a:ext cx="264038" cy="264038"/>
          </a:xfrm>
          <a:prstGeom prst="rect">
            <a:avLst/>
          </a:prstGeom>
        </p:spPr>
      </p:pic>
      <p:pic>
        <p:nvPicPr>
          <p:cNvPr id="130"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3854002" y="5056025"/>
            <a:ext cx="264038" cy="264038"/>
          </a:xfrm>
          <a:prstGeom prst="rect">
            <a:avLst/>
          </a:prstGeom>
        </p:spPr>
      </p:pic>
      <p:pic>
        <p:nvPicPr>
          <p:cNvPr id="131"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2860463" y="5056025"/>
            <a:ext cx="264038" cy="264038"/>
          </a:xfrm>
          <a:prstGeom prst="rect">
            <a:avLst/>
          </a:prstGeom>
        </p:spPr>
      </p:pic>
      <p:pic>
        <p:nvPicPr>
          <p:cNvPr id="132"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1061873" y="2175190"/>
            <a:ext cx="264038" cy="264038"/>
          </a:xfrm>
          <a:prstGeom prst="rect">
            <a:avLst/>
          </a:prstGeom>
        </p:spPr>
      </p:pic>
      <p:cxnSp>
        <p:nvCxnSpPr>
          <p:cNvPr id="133" name="Straight Arrow Connector 132"/>
          <p:cNvCxnSpPr/>
          <p:nvPr/>
        </p:nvCxnSpPr>
        <p:spPr>
          <a:xfrm flipH="1">
            <a:off x="8095425" y="1889220"/>
            <a:ext cx="2" cy="379846"/>
          </a:xfrm>
          <a:prstGeom prst="straightConnector1">
            <a:avLst/>
          </a:prstGeom>
          <a:noFill/>
          <a:ln w="25400" cap="flat" cmpd="sng" algn="ctr">
            <a:solidFill>
              <a:srgbClr val="7F7F7F"/>
            </a:solidFill>
            <a:prstDash val="solid"/>
            <a:tailEnd type="arrow"/>
          </a:ln>
          <a:effectLst/>
        </p:spPr>
      </p:cxnSp>
      <p:pic>
        <p:nvPicPr>
          <p:cNvPr id="134"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2860463" y="1751782"/>
            <a:ext cx="264038" cy="264038"/>
          </a:xfrm>
          <a:prstGeom prst="rect">
            <a:avLst/>
          </a:prstGeom>
        </p:spPr>
      </p:pic>
      <p:pic>
        <p:nvPicPr>
          <p:cNvPr id="135"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3876760" y="1751782"/>
            <a:ext cx="264038" cy="264038"/>
          </a:xfrm>
          <a:prstGeom prst="rect">
            <a:avLst/>
          </a:prstGeom>
        </p:spPr>
      </p:pic>
      <p:pic>
        <p:nvPicPr>
          <p:cNvPr id="136"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5295976" y="1751782"/>
            <a:ext cx="264038" cy="264038"/>
          </a:xfrm>
          <a:prstGeom prst="rect">
            <a:avLst/>
          </a:prstGeom>
        </p:spPr>
      </p:pic>
      <p:pic>
        <p:nvPicPr>
          <p:cNvPr id="137"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5883856" y="1751782"/>
            <a:ext cx="264038" cy="264038"/>
          </a:xfrm>
          <a:prstGeom prst="rect">
            <a:avLst/>
          </a:prstGeom>
        </p:spPr>
      </p:pic>
      <p:pic>
        <p:nvPicPr>
          <p:cNvPr id="138"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6476581" y="1751782"/>
            <a:ext cx="264038" cy="264038"/>
          </a:xfrm>
          <a:prstGeom prst="rect">
            <a:avLst/>
          </a:prstGeom>
        </p:spPr>
      </p:pic>
      <p:pic>
        <p:nvPicPr>
          <p:cNvPr id="139" name="A) GRAND CHALLENGES.png" descr="/Users/JAMESRETINA/Documents/14-172 AITF INNOVATION ROLE PPT/A) GRAND CHALLENGES.png"/>
          <p:cNvPicPr>
            <a:picLocks noChangeAspect="1"/>
          </p:cNvPicPr>
          <p:nvPr/>
        </p:nvPicPr>
        <p:blipFill>
          <a:blip r:embed="rId19" r:link="rId20" cstate="screen">
            <a:extLst>
              <a:ext uri="{28A0092B-C50C-407E-A947-70E740481C1C}">
                <a14:useLocalDpi xmlns:a14="http://schemas.microsoft.com/office/drawing/2010/main"/>
              </a:ext>
            </a:extLst>
          </a:blip>
          <a:stretch>
            <a:fillRect/>
          </a:stretch>
        </p:blipFill>
        <p:spPr>
          <a:xfrm>
            <a:off x="2261793" y="2236213"/>
            <a:ext cx="1429801" cy="1463844"/>
          </a:xfrm>
          <a:prstGeom prst="rect">
            <a:avLst/>
          </a:prstGeom>
        </p:spPr>
      </p:pic>
      <p:cxnSp>
        <p:nvCxnSpPr>
          <p:cNvPr id="140" name="Straight Arrow Connector 139"/>
          <p:cNvCxnSpPr/>
          <p:nvPr/>
        </p:nvCxnSpPr>
        <p:spPr>
          <a:xfrm flipH="1" flipV="1">
            <a:off x="1201575" y="4405500"/>
            <a:ext cx="1" cy="789931"/>
          </a:xfrm>
          <a:prstGeom prst="straightConnector1">
            <a:avLst/>
          </a:prstGeom>
          <a:noFill/>
          <a:ln w="25400" cap="flat" cmpd="sng" algn="ctr">
            <a:solidFill>
              <a:srgbClr val="7F7F7F"/>
            </a:solidFill>
            <a:prstDash val="solid"/>
            <a:tailEnd type="arrow"/>
          </a:ln>
          <a:effectLst/>
        </p:spPr>
      </p:cxnSp>
      <p:pic>
        <p:nvPicPr>
          <p:cNvPr id="141" name="C) MONITOR SMALL.png" descr="/Users/JAMESRETINA/Documents/14-172 AITF INNOVATION ROLE PPT/C) MONITOR SMALL.png"/>
          <p:cNvPicPr>
            <a:picLocks noChangeAspect="1"/>
          </p:cNvPicPr>
          <p:nvPr/>
        </p:nvPicPr>
        <p:blipFill>
          <a:blip r:embed="rId17" r:link="rId18" cstate="screen">
            <a:extLst>
              <a:ext uri="{28A0092B-C50C-407E-A947-70E740481C1C}">
                <a14:useLocalDpi xmlns:a14="http://schemas.microsoft.com/office/drawing/2010/main"/>
              </a:ext>
            </a:extLst>
          </a:blip>
          <a:stretch>
            <a:fillRect/>
          </a:stretch>
        </p:blipFill>
        <p:spPr>
          <a:xfrm>
            <a:off x="1061873" y="4701903"/>
            <a:ext cx="264038" cy="264038"/>
          </a:xfrm>
          <a:prstGeom prst="rect">
            <a:avLst/>
          </a:prstGeom>
        </p:spPr>
      </p:pic>
      <p:cxnSp>
        <p:nvCxnSpPr>
          <p:cNvPr id="142" name="Straight Arrow Connector 141"/>
          <p:cNvCxnSpPr/>
          <p:nvPr/>
        </p:nvCxnSpPr>
        <p:spPr>
          <a:xfrm flipH="1" flipV="1">
            <a:off x="8099658" y="4833922"/>
            <a:ext cx="3" cy="361509"/>
          </a:xfrm>
          <a:prstGeom prst="straightConnector1">
            <a:avLst/>
          </a:prstGeom>
          <a:noFill/>
          <a:ln w="25400" cap="flat" cmpd="sng" algn="ctr">
            <a:solidFill>
              <a:srgbClr val="7F7F7F"/>
            </a:solidFill>
            <a:prstDash val="solid"/>
            <a:tailEnd type="arrow"/>
          </a:ln>
          <a:effectLst/>
        </p:spPr>
      </p:cxnSp>
      <p:sp>
        <p:nvSpPr>
          <p:cNvPr id="143" name="TextBox 155"/>
          <p:cNvSpPr txBox="1"/>
          <p:nvPr/>
        </p:nvSpPr>
        <p:spPr>
          <a:xfrm>
            <a:off x="5061376" y="2052717"/>
            <a:ext cx="1920693" cy="3000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lnSpc>
                <a:spcPct val="70000"/>
              </a:lnSpc>
              <a:spcBef>
                <a:spcPct val="0"/>
              </a:spcBef>
              <a:spcAft>
                <a:spcPct val="0"/>
              </a:spcAft>
            </a:pPr>
            <a:r>
              <a:rPr lang="en-US" dirty="0" smtClean="0">
                <a:solidFill>
                  <a:srgbClr val="008000"/>
                </a:solidFill>
                <a:cs typeface="Calibri"/>
              </a:rPr>
              <a:t>Sector Strategies</a:t>
            </a:r>
            <a:endParaRPr lang="en-US" dirty="0">
              <a:solidFill>
                <a:srgbClr val="008000"/>
              </a:solidFill>
              <a:cs typeface="Calibri"/>
            </a:endParaRPr>
          </a:p>
        </p:txBody>
      </p:sp>
      <p:cxnSp>
        <p:nvCxnSpPr>
          <p:cNvPr id="144" name="Straight Connector 143"/>
          <p:cNvCxnSpPr/>
          <p:nvPr/>
        </p:nvCxnSpPr>
        <p:spPr>
          <a:xfrm flipH="1" flipV="1">
            <a:off x="4685404" y="4342685"/>
            <a:ext cx="2528184" cy="10169"/>
          </a:xfrm>
          <a:prstGeom prst="line">
            <a:avLst/>
          </a:prstGeom>
          <a:noFill/>
          <a:ln w="12700" cap="flat" cmpd="sng" algn="ctr">
            <a:solidFill>
              <a:sysClr val="window" lastClr="FFFFFF"/>
            </a:solidFill>
            <a:prstDash val="solid"/>
          </a:ln>
          <a:effectLst/>
        </p:spPr>
      </p:cxnSp>
    </p:spTree>
    <p:extLst>
      <p:ext uri="{BB962C8B-B14F-4D97-AF65-F5344CB8AC3E}">
        <p14:creationId xmlns:p14="http://schemas.microsoft.com/office/powerpoint/2010/main" val="2309067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porate_PPT_Template_Op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3" id="{83987237-C5FA-4EA4-80BE-DA56A2162BEC}" vid="{10A16178-D7E9-4A60-8D0A-CB017DB7D2BF}"/>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PTC_Powerpoint Templates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2262</Words>
  <Application>Microsoft Office PowerPoint</Application>
  <PresentationFormat>On-screen Show (4:3)</PresentationFormat>
  <Paragraphs>514</Paragraphs>
  <Slides>42</Slides>
  <Notes>11</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42</vt:i4>
      </vt:variant>
    </vt:vector>
  </HeadingPairs>
  <TitlesOfParts>
    <vt:vector size="49" baseType="lpstr">
      <vt:lpstr>Corporate_PPT_Template_Option1</vt:lpstr>
      <vt:lpstr>Custom Design</vt:lpstr>
      <vt:lpstr>3_Custom Design</vt:lpstr>
      <vt:lpstr>4_Custom Design</vt:lpstr>
      <vt:lpstr>1_Custom Design</vt:lpstr>
      <vt:lpstr>CPTC_Powerpoint Templates_Final</vt:lpstr>
      <vt:lpstr>Worksheet</vt:lpstr>
      <vt:lpstr>Alberta Innovates- Technology Futures (AITF) Overview Presentation</vt:lpstr>
      <vt:lpstr>Alberta’s economic evolution</vt:lpstr>
      <vt:lpstr>Mandate &amp; Role</vt:lpstr>
      <vt:lpstr>Alberta Innovates</vt:lpstr>
      <vt:lpstr>What’s AITF? </vt:lpstr>
      <vt:lpstr>What does AITF do?</vt:lpstr>
      <vt:lpstr>AITF Locations</vt:lpstr>
      <vt:lpstr>Strategic Direction</vt:lpstr>
      <vt:lpstr>Operating Model</vt:lpstr>
      <vt:lpstr>Executive Team</vt:lpstr>
      <vt:lpstr>Operations</vt:lpstr>
      <vt:lpstr>Sectors</vt:lpstr>
      <vt:lpstr>Sector Strategies</vt:lpstr>
      <vt:lpstr>Oil &amp; Gas: Heavy Oil &amp; Oil Sands</vt:lpstr>
      <vt:lpstr>Oil &amp; Gas: Fuels &amp; Lubricants</vt:lpstr>
      <vt:lpstr>Oil &amp; Gas related consortia</vt:lpstr>
      <vt:lpstr>Environment</vt:lpstr>
      <vt:lpstr>Innovations in Environmental Monitoring</vt:lpstr>
      <vt:lpstr>Environmental Management</vt:lpstr>
      <vt:lpstr>Climate Change Solutions</vt:lpstr>
      <vt:lpstr>Climate Change Solutions</vt:lpstr>
      <vt:lpstr>Climate Change Solutions</vt:lpstr>
      <vt:lpstr>Food &amp; Fibre</vt:lpstr>
      <vt:lpstr>Food &amp; Fibre</vt:lpstr>
      <vt:lpstr>The Canadian Pipeline Technology Collaborative  (www.thecptc.ca)</vt:lpstr>
      <vt:lpstr>CPTC: Canadian Pipeline Technology Collaborative </vt:lpstr>
      <vt:lpstr>Health</vt:lpstr>
      <vt:lpstr>Basic Research</vt:lpstr>
      <vt:lpstr>Basic Research Investments</vt:lpstr>
      <vt:lpstr>Building Basic Research Capacity</vt:lpstr>
      <vt:lpstr>Platforms</vt:lpstr>
      <vt:lpstr>Applied Research</vt:lpstr>
      <vt:lpstr>Applied Research</vt:lpstr>
      <vt:lpstr>Applied Research Focus</vt:lpstr>
      <vt:lpstr>Commercialization</vt:lpstr>
      <vt:lpstr>Commercialization </vt:lpstr>
      <vt:lpstr>Commercialization Programs</vt:lpstr>
      <vt:lpstr>Collaboration Programs</vt:lpstr>
      <vt:lpstr>PowerPoint Presentation</vt:lpstr>
      <vt:lpstr>Centres for Research and Commercialization</vt:lpstr>
      <vt:lpstr>Maximizing Return on Innovation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Alberta Innovates-Technology Futures (AITF)</dc:title>
  <dc:creator>Scott Lundy</dc:creator>
  <cp:lastModifiedBy>Champion, Carole</cp:lastModifiedBy>
  <cp:revision>67</cp:revision>
  <dcterms:created xsi:type="dcterms:W3CDTF">2015-01-06T20:15:27Z</dcterms:created>
  <dcterms:modified xsi:type="dcterms:W3CDTF">2015-08-25T11:42:02Z</dcterms:modified>
</cp:coreProperties>
</file>