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9" r:id="rId3"/>
    <p:sldId id="283" r:id="rId4"/>
    <p:sldId id="266" r:id="rId5"/>
    <p:sldId id="269" r:id="rId6"/>
    <p:sldId id="277" r:id="rId7"/>
    <p:sldId id="268" r:id="rId8"/>
    <p:sldId id="271" r:id="rId9"/>
    <p:sldId id="273" r:id="rId10"/>
    <p:sldId id="275" r:id="rId11"/>
    <p:sldId id="276" r:id="rId12"/>
    <p:sldId id="282" r:id="rId13"/>
    <p:sldId id="280" r:id="rId14"/>
    <p:sldId id="281" r:id="rId15"/>
    <p:sldId id="278" r:id="rId16"/>
    <p:sldId id="263" r:id="rId17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46" d="100"/>
          <a:sy n="46" d="100"/>
        </p:scale>
        <p:origin x="-1296" y="-91"/>
      </p:cViewPr>
      <p:guideLst>
        <p:guide orient="horz" pos="2496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257" cy="46894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439" y="0"/>
            <a:ext cx="3076257" cy="468945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C709AE10-F8DB-4DDF-AF62-453FA9397265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755"/>
            <a:ext cx="3076257" cy="46894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439" y="8914755"/>
            <a:ext cx="3076257" cy="468945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7F3BAFB1-69A3-4CC6-9AA5-19F524C59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2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DB15DB2-34C9-4BA1-B56F-1CA65BD9F5DA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9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380652E5-5E6D-46AD-9A9E-DE22B9F6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9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652E5-5E6D-46AD-9A9E-DE22B9F6F6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9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/>
          <p:nvPr userDrawn="1"/>
        </p:nvSpPr>
        <p:spPr>
          <a:xfrm>
            <a:off x="2758440" y="3505200"/>
            <a:ext cx="6080760" cy="2057400"/>
          </a:xfrm>
          <a:custGeom>
            <a:avLst/>
            <a:gdLst>
              <a:gd name="connsiteX0" fmla="*/ 0 w 6248400"/>
              <a:gd name="connsiteY0" fmla="*/ 0 h 2057400"/>
              <a:gd name="connsiteX1" fmla="*/ 6248400 w 6248400"/>
              <a:gd name="connsiteY1" fmla="*/ 0 h 2057400"/>
              <a:gd name="connsiteX2" fmla="*/ 6248400 w 6248400"/>
              <a:gd name="connsiteY2" fmla="*/ 2057400 h 2057400"/>
              <a:gd name="connsiteX3" fmla="*/ 0 w 6248400"/>
              <a:gd name="connsiteY3" fmla="*/ 2057400 h 2057400"/>
              <a:gd name="connsiteX4" fmla="*/ 0 w 6248400"/>
              <a:gd name="connsiteY4" fmla="*/ 0 h 2057400"/>
              <a:gd name="connsiteX0" fmla="*/ 0 w 6248400"/>
              <a:gd name="connsiteY0" fmla="*/ 0 h 2057400"/>
              <a:gd name="connsiteX1" fmla="*/ 6248400 w 6248400"/>
              <a:gd name="connsiteY1" fmla="*/ 0 h 2057400"/>
              <a:gd name="connsiteX2" fmla="*/ 6248400 w 6248400"/>
              <a:gd name="connsiteY2" fmla="*/ 2057400 h 2057400"/>
              <a:gd name="connsiteX3" fmla="*/ 396240 w 6248400"/>
              <a:gd name="connsiteY3" fmla="*/ 2057400 h 2057400"/>
              <a:gd name="connsiteX4" fmla="*/ 0 w 6248400"/>
              <a:gd name="connsiteY4" fmla="*/ 0 h 2057400"/>
              <a:gd name="connsiteX0" fmla="*/ 0 w 6080760"/>
              <a:gd name="connsiteY0" fmla="*/ 0 h 2057400"/>
              <a:gd name="connsiteX1" fmla="*/ 6080760 w 6080760"/>
              <a:gd name="connsiteY1" fmla="*/ 0 h 2057400"/>
              <a:gd name="connsiteX2" fmla="*/ 6080760 w 6080760"/>
              <a:gd name="connsiteY2" fmla="*/ 2057400 h 2057400"/>
              <a:gd name="connsiteX3" fmla="*/ 228600 w 6080760"/>
              <a:gd name="connsiteY3" fmla="*/ 2057400 h 2057400"/>
              <a:gd name="connsiteX4" fmla="*/ 0 w 6080760"/>
              <a:gd name="connsiteY4" fmla="*/ 0 h 2057400"/>
              <a:gd name="connsiteX0" fmla="*/ 0 w 6080760"/>
              <a:gd name="connsiteY0" fmla="*/ 0 h 2057400"/>
              <a:gd name="connsiteX1" fmla="*/ 6080760 w 6080760"/>
              <a:gd name="connsiteY1" fmla="*/ 0 h 2057400"/>
              <a:gd name="connsiteX2" fmla="*/ 6080760 w 6080760"/>
              <a:gd name="connsiteY2" fmla="*/ 2057400 h 2057400"/>
              <a:gd name="connsiteX3" fmla="*/ 320040 w 6080760"/>
              <a:gd name="connsiteY3" fmla="*/ 2042160 h 2057400"/>
              <a:gd name="connsiteX4" fmla="*/ 0 w 6080760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0760" h="2057400">
                <a:moveTo>
                  <a:pt x="0" y="0"/>
                </a:moveTo>
                <a:lnTo>
                  <a:pt x="6080760" y="0"/>
                </a:lnTo>
                <a:lnTo>
                  <a:pt x="6080760" y="2057400"/>
                </a:lnTo>
                <a:lnTo>
                  <a:pt x="320040" y="204216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931712"/>
            <a:ext cx="5673257" cy="835117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789897"/>
            <a:ext cx="5673257" cy="92510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6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 ROI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676401"/>
            <a:ext cx="5943600" cy="4648199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nip Single Corner Rectangle 5"/>
          <p:cNvSpPr/>
          <p:nvPr userDrawn="1"/>
        </p:nvSpPr>
        <p:spPr>
          <a:xfrm>
            <a:off x="304800" y="1676401"/>
            <a:ext cx="2057400" cy="304799"/>
          </a:xfrm>
          <a:prstGeom prst="snip1Rect">
            <a:avLst>
              <a:gd name="adj" fmla="val 428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04800" y="1981200"/>
            <a:ext cx="2057400" cy="4343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1000" y="2057400"/>
            <a:ext cx="1905000" cy="419100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2"/>
                </a:solidFill>
              </a:defRPr>
            </a:lvl1pPr>
            <a:lvl2pPr marL="0" indent="0">
              <a:buNone/>
              <a:defRPr sz="1000">
                <a:solidFill>
                  <a:schemeClr val="tx2"/>
                </a:solidFill>
              </a:defRPr>
            </a:lvl2pPr>
            <a:lvl3pPr marL="114300" indent="-114300"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3pPr>
            <a:lvl4pPr marL="228600" indent="-114300">
              <a:buFont typeface="Arial" pitchFamily="34" charset="0"/>
              <a:buChar char="•"/>
              <a:defRPr sz="1000">
                <a:solidFill>
                  <a:schemeClr val="tx2"/>
                </a:solidFill>
              </a:defRPr>
            </a:lvl4pPr>
            <a:lvl5pPr marL="400050" indent="-171450">
              <a:buFont typeface="Arial" pitchFamily="34" charset="0"/>
              <a:buChar char="&gt;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695451"/>
            <a:ext cx="2057400" cy="304800"/>
          </a:xfrm>
        </p:spPr>
        <p:txBody>
          <a:bodyPr>
            <a:noAutofit/>
          </a:bodyPr>
          <a:lstStyle>
            <a:lvl1pPr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6225" y="6611649"/>
            <a:ext cx="762000" cy="21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7D58A495-2FB8-4789-ACA7-5012F9164C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52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6225" y="6611649"/>
            <a:ext cx="762000" cy="21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7D58A495-2FB8-4789-ACA7-5012F9164C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65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/>
          <p:nvPr userDrawn="1"/>
        </p:nvSpPr>
        <p:spPr>
          <a:xfrm>
            <a:off x="2758440" y="4343400"/>
            <a:ext cx="6080760" cy="2057400"/>
          </a:xfrm>
          <a:custGeom>
            <a:avLst/>
            <a:gdLst>
              <a:gd name="connsiteX0" fmla="*/ 0 w 6248400"/>
              <a:gd name="connsiteY0" fmla="*/ 0 h 2057400"/>
              <a:gd name="connsiteX1" fmla="*/ 6248400 w 6248400"/>
              <a:gd name="connsiteY1" fmla="*/ 0 h 2057400"/>
              <a:gd name="connsiteX2" fmla="*/ 6248400 w 6248400"/>
              <a:gd name="connsiteY2" fmla="*/ 2057400 h 2057400"/>
              <a:gd name="connsiteX3" fmla="*/ 0 w 6248400"/>
              <a:gd name="connsiteY3" fmla="*/ 2057400 h 2057400"/>
              <a:gd name="connsiteX4" fmla="*/ 0 w 6248400"/>
              <a:gd name="connsiteY4" fmla="*/ 0 h 2057400"/>
              <a:gd name="connsiteX0" fmla="*/ 0 w 6248400"/>
              <a:gd name="connsiteY0" fmla="*/ 0 h 2057400"/>
              <a:gd name="connsiteX1" fmla="*/ 6248400 w 6248400"/>
              <a:gd name="connsiteY1" fmla="*/ 0 h 2057400"/>
              <a:gd name="connsiteX2" fmla="*/ 6248400 w 6248400"/>
              <a:gd name="connsiteY2" fmla="*/ 2057400 h 2057400"/>
              <a:gd name="connsiteX3" fmla="*/ 396240 w 6248400"/>
              <a:gd name="connsiteY3" fmla="*/ 2057400 h 2057400"/>
              <a:gd name="connsiteX4" fmla="*/ 0 w 6248400"/>
              <a:gd name="connsiteY4" fmla="*/ 0 h 2057400"/>
              <a:gd name="connsiteX0" fmla="*/ 0 w 6080760"/>
              <a:gd name="connsiteY0" fmla="*/ 0 h 2057400"/>
              <a:gd name="connsiteX1" fmla="*/ 6080760 w 6080760"/>
              <a:gd name="connsiteY1" fmla="*/ 0 h 2057400"/>
              <a:gd name="connsiteX2" fmla="*/ 6080760 w 6080760"/>
              <a:gd name="connsiteY2" fmla="*/ 2057400 h 2057400"/>
              <a:gd name="connsiteX3" fmla="*/ 228600 w 6080760"/>
              <a:gd name="connsiteY3" fmla="*/ 2057400 h 2057400"/>
              <a:gd name="connsiteX4" fmla="*/ 0 w 6080760"/>
              <a:gd name="connsiteY4" fmla="*/ 0 h 2057400"/>
              <a:gd name="connsiteX0" fmla="*/ 0 w 6080760"/>
              <a:gd name="connsiteY0" fmla="*/ 0 h 2057400"/>
              <a:gd name="connsiteX1" fmla="*/ 6080760 w 6080760"/>
              <a:gd name="connsiteY1" fmla="*/ 0 h 2057400"/>
              <a:gd name="connsiteX2" fmla="*/ 6080760 w 6080760"/>
              <a:gd name="connsiteY2" fmla="*/ 2057400 h 2057400"/>
              <a:gd name="connsiteX3" fmla="*/ 320040 w 6080760"/>
              <a:gd name="connsiteY3" fmla="*/ 2042160 h 2057400"/>
              <a:gd name="connsiteX4" fmla="*/ 0 w 6080760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0760" h="2057400">
                <a:moveTo>
                  <a:pt x="0" y="0"/>
                </a:moveTo>
                <a:lnTo>
                  <a:pt x="6080760" y="0"/>
                </a:lnTo>
                <a:lnTo>
                  <a:pt x="6080760" y="2057400"/>
                </a:lnTo>
                <a:lnTo>
                  <a:pt x="320040" y="204216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533400"/>
            <a:ext cx="9144000" cy="6324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4726116"/>
            <a:ext cx="5734133" cy="869822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595938"/>
            <a:ext cx="5734133" cy="80486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5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6225" y="6611649"/>
            <a:ext cx="762000" cy="21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7D58A495-2FB8-4789-ACA7-5012F9164C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9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 userDrawn="1"/>
        </p:nvSpPr>
        <p:spPr>
          <a:xfrm>
            <a:off x="2758440" y="3505200"/>
            <a:ext cx="6080760" cy="2057400"/>
          </a:xfrm>
          <a:custGeom>
            <a:avLst/>
            <a:gdLst>
              <a:gd name="connsiteX0" fmla="*/ 0 w 6248400"/>
              <a:gd name="connsiteY0" fmla="*/ 0 h 2057400"/>
              <a:gd name="connsiteX1" fmla="*/ 6248400 w 6248400"/>
              <a:gd name="connsiteY1" fmla="*/ 0 h 2057400"/>
              <a:gd name="connsiteX2" fmla="*/ 6248400 w 6248400"/>
              <a:gd name="connsiteY2" fmla="*/ 2057400 h 2057400"/>
              <a:gd name="connsiteX3" fmla="*/ 0 w 6248400"/>
              <a:gd name="connsiteY3" fmla="*/ 2057400 h 2057400"/>
              <a:gd name="connsiteX4" fmla="*/ 0 w 6248400"/>
              <a:gd name="connsiteY4" fmla="*/ 0 h 2057400"/>
              <a:gd name="connsiteX0" fmla="*/ 0 w 6248400"/>
              <a:gd name="connsiteY0" fmla="*/ 0 h 2057400"/>
              <a:gd name="connsiteX1" fmla="*/ 6248400 w 6248400"/>
              <a:gd name="connsiteY1" fmla="*/ 0 h 2057400"/>
              <a:gd name="connsiteX2" fmla="*/ 6248400 w 6248400"/>
              <a:gd name="connsiteY2" fmla="*/ 2057400 h 2057400"/>
              <a:gd name="connsiteX3" fmla="*/ 396240 w 6248400"/>
              <a:gd name="connsiteY3" fmla="*/ 2057400 h 2057400"/>
              <a:gd name="connsiteX4" fmla="*/ 0 w 6248400"/>
              <a:gd name="connsiteY4" fmla="*/ 0 h 2057400"/>
              <a:gd name="connsiteX0" fmla="*/ 0 w 6080760"/>
              <a:gd name="connsiteY0" fmla="*/ 0 h 2057400"/>
              <a:gd name="connsiteX1" fmla="*/ 6080760 w 6080760"/>
              <a:gd name="connsiteY1" fmla="*/ 0 h 2057400"/>
              <a:gd name="connsiteX2" fmla="*/ 6080760 w 6080760"/>
              <a:gd name="connsiteY2" fmla="*/ 2057400 h 2057400"/>
              <a:gd name="connsiteX3" fmla="*/ 228600 w 6080760"/>
              <a:gd name="connsiteY3" fmla="*/ 2057400 h 2057400"/>
              <a:gd name="connsiteX4" fmla="*/ 0 w 6080760"/>
              <a:gd name="connsiteY4" fmla="*/ 0 h 2057400"/>
              <a:gd name="connsiteX0" fmla="*/ 0 w 6080760"/>
              <a:gd name="connsiteY0" fmla="*/ 0 h 2057400"/>
              <a:gd name="connsiteX1" fmla="*/ 6080760 w 6080760"/>
              <a:gd name="connsiteY1" fmla="*/ 0 h 2057400"/>
              <a:gd name="connsiteX2" fmla="*/ 6080760 w 6080760"/>
              <a:gd name="connsiteY2" fmla="*/ 2057400 h 2057400"/>
              <a:gd name="connsiteX3" fmla="*/ 320040 w 6080760"/>
              <a:gd name="connsiteY3" fmla="*/ 2042160 h 2057400"/>
              <a:gd name="connsiteX4" fmla="*/ 0 w 6080760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0760" h="2057400">
                <a:moveTo>
                  <a:pt x="0" y="0"/>
                </a:moveTo>
                <a:lnTo>
                  <a:pt x="6080760" y="0"/>
                </a:lnTo>
                <a:lnTo>
                  <a:pt x="6080760" y="2057400"/>
                </a:lnTo>
                <a:lnTo>
                  <a:pt x="320040" y="204216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990725"/>
            <a:ext cx="9144000" cy="3981450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962400"/>
            <a:ext cx="5673257" cy="835117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4789897"/>
            <a:ext cx="5673257" cy="92510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6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Slide with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758440" y="2590800"/>
            <a:ext cx="6080760" cy="2057400"/>
          </a:xfrm>
          <a:custGeom>
            <a:avLst/>
            <a:gdLst>
              <a:gd name="connsiteX0" fmla="*/ 0 w 6248400"/>
              <a:gd name="connsiteY0" fmla="*/ 0 h 2057400"/>
              <a:gd name="connsiteX1" fmla="*/ 6248400 w 6248400"/>
              <a:gd name="connsiteY1" fmla="*/ 0 h 2057400"/>
              <a:gd name="connsiteX2" fmla="*/ 6248400 w 6248400"/>
              <a:gd name="connsiteY2" fmla="*/ 2057400 h 2057400"/>
              <a:gd name="connsiteX3" fmla="*/ 0 w 6248400"/>
              <a:gd name="connsiteY3" fmla="*/ 2057400 h 2057400"/>
              <a:gd name="connsiteX4" fmla="*/ 0 w 6248400"/>
              <a:gd name="connsiteY4" fmla="*/ 0 h 2057400"/>
              <a:gd name="connsiteX0" fmla="*/ 0 w 6248400"/>
              <a:gd name="connsiteY0" fmla="*/ 0 h 2057400"/>
              <a:gd name="connsiteX1" fmla="*/ 6248400 w 6248400"/>
              <a:gd name="connsiteY1" fmla="*/ 0 h 2057400"/>
              <a:gd name="connsiteX2" fmla="*/ 6248400 w 6248400"/>
              <a:gd name="connsiteY2" fmla="*/ 2057400 h 2057400"/>
              <a:gd name="connsiteX3" fmla="*/ 396240 w 6248400"/>
              <a:gd name="connsiteY3" fmla="*/ 2057400 h 2057400"/>
              <a:gd name="connsiteX4" fmla="*/ 0 w 6248400"/>
              <a:gd name="connsiteY4" fmla="*/ 0 h 2057400"/>
              <a:gd name="connsiteX0" fmla="*/ 0 w 6080760"/>
              <a:gd name="connsiteY0" fmla="*/ 0 h 2057400"/>
              <a:gd name="connsiteX1" fmla="*/ 6080760 w 6080760"/>
              <a:gd name="connsiteY1" fmla="*/ 0 h 2057400"/>
              <a:gd name="connsiteX2" fmla="*/ 6080760 w 6080760"/>
              <a:gd name="connsiteY2" fmla="*/ 2057400 h 2057400"/>
              <a:gd name="connsiteX3" fmla="*/ 228600 w 6080760"/>
              <a:gd name="connsiteY3" fmla="*/ 2057400 h 2057400"/>
              <a:gd name="connsiteX4" fmla="*/ 0 w 6080760"/>
              <a:gd name="connsiteY4" fmla="*/ 0 h 2057400"/>
              <a:gd name="connsiteX0" fmla="*/ 0 w 6080760"/>
              <a:gd name="connsiteY0" fmla="*/ 0 h 2057400"/>
              <a:gd name="connsiteX1" fmla="*/ 6080760 w 6080760"/>
              <a:gd name="connsiteY1" fmla="*/ 0 h 2057400"/>
              <a:gd name="connsiteX2" fmla="*/ 6080760 w 6080760"/>
              <a:gd name="connsiteY2" fmla="*/ 2057400 h 2057400"/>
              <a:gd name="connsiteX3" fmla="*/ 320040 w 6080760"/>
              <a:gd name="connsiteY3" fmla="*/ 2042160 h 2057400"/>
              <a:gd name="connsiteX4" fmla="*/ 0 w 6080760"/>
              <a:gd name="connsiteY4" fmla="*/ 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0760" h="2057400">
                <a:moveTo>
                  <a:pt x="0" y="0"/>
                </a:moveTo>
                <a:lnTo>
                  <a:pt x="6080760" y="0"/>
                </a:lnTo>
                <a:lnTo>
                  <a:pt x="6080760" y="2057400"/>
                </a:lnTo>
                <a:lnTo>
                  <a:pt x="320040" y="204216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194518" y="3057525"/>
            <a:ext cx="5673257" cy="759197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194518" y="3816722"/>
            <a:ext cx="5673257" cy="84100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6140371"/>
            <a:ext cx="1005840" cy="3774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40" y="6181781"/>
            <a:ext cx="822960" cy="27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8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900"/>
              </a:spcAft>
              <a:defRPr>
                <a:solidFill>
                  <a:schemeClr val="accent1"/>
                </a:solidFill>
              </a:defRPr>
            </a:lvl1pPr>
            <a:lvl2pPr>
              <a:spcAft>
                <a:spcPts val="900"/>
              </a:spcAft>
              <a:buClrTx/>
              <a:defRPr sz="2000"/>
            </a:lvl2pPr>
            <a:lvl3pPr>
              <a:spcAft>
                <a:spcPts val="900"/>
              </a:spcAft>
              <a:buClr>
                <a:schemeClr val="tx1"/>
              </a:buClr>
              <a:defRPr sz="1800"/>
            </a:lvl3pPr>
            <a:lvl4pPr>
              <a:spcAft>
                <a:spcPts val="900"/>
              </a:spcAft>
              <a:defRPr sz="1600"/>
            </a:lvl4pPr>
            <a:lvl5pPr>
              <a:spcAft>
                <a:spcPts val="9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6225" y="6611649"/>
            <a:ext cx="762000" cy="21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7D58A495-2FB8-4789-ACA7-5012F9164C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8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mall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685800"/>
            <a:ext cx="8621486" cy="609600"/>
          </a:xfrm>
        </p:spPr>
        <p:txBody>
          <a:bodyPr>
            <a:noAutofit/>
          </a:bodyPr>
          <a:lstStyle>
            <a:lvl1pPr>
              <a:defRPr sz="28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06963"/>
          </a:xfrm>
        </p:spPr>
        <p:txBody>
          <a:bodyPr/>
          <a:lstStyle>
            <a:lvl1pPr>
              <a:spcAft>
                <a:spcPts val="900"/>
              </a:spcAft>
              <a:defRPr>
                <a:solidFill>
                  <a:schemeClr val="accent1"/>
                </a:solidFill>
              </a:defRPr>
            </a:lvl1pPr>
            <a:lvl2pPr>
              <a:spcAft>
                <a:spcPts val="900"/>
              </a:spcAft>
              <a:buClrTx/>
              <a:defRPr sz="2000"/>
            </a:lvl2pPr>
            <a:lvl3pPr>
              <a:spcAft>
                <a:spcPts val="900"/>
              </a:spcAft>
              <a:buClr>
                <a:schemeClr val="tx1"/>
              </a:buClr>
              <a:defRPr sz="1800"/>
            </a:lvl3pPr>
            <a:lvl4pPr>
              <a:spcAft>
                <a:spcPts val="900"/>
              </a:spcAft>
              <a:defRPr sz="1600"/>
            </a:lvl4pPr>
            <a:lvl5pPr>
              <a:spcAft>
                <a:spcPts val="9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Content Placeholder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49" y="609600"/>
            <a:ext cx="1257301" cy="45720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6225" y="6611649"/>
            <a:ext cx="762000" cy="21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7D58A495-2FB8-4789-ACA7-5012F9164C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2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295400"/>
            <a:ext cx="9144000" cy="3581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6705600" cy="1295400"/>
          </a:xfrm>
        </p:spPr>
        <p:txBody>
          <a:bodyPr anchor="ctr" anchorCtr="0">
            <a:noAutofit/>
          </a:bodyPr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5029200"/>
            <a:ext cx="4838700" cy="1828800"/>
          </a:xfrm>
        </p:spPr>
        <p:txBody>
          <a:bodyPr>
            <a:normAutofit/>
          </a:bodyPr>
          <a:lstStyle>
            <a:lvl1pPr>
              <a:defRPr sz="2000"/>
            </a:lvl1pPr>
            <a:lvl2pPr marL="0" indent="0">
              <a:buClrTx/>
              <a:buFont typeface="Arial" pitchFamily="34" charset="0"/>
              <a:buNone/>
              <a:defRPr sz="1800">
                <a:solidFill>
                  <a:schemeClr val="tx2"/>
                </a:solidFill>
              </a:defRPr>
            </a:lvl2pPr>
            <a:lvl3pPr marL="171450" indent="-171450">
              <a:buFont typeface="Arial" pitchFamily="34" charset="0"/>
              <a:buChar char="•"/>
              <a:defRPr sz="1600">
                <a:solidFill>
                  <a:schemeClr val="tx2"/>
                </a:solidFill>
              </a:defRPr>
            </a:lvl3pPr>
            <a:lvl4pPr marL="400050" indent="-169863">
              <a:buFont typeface="Arial" pitchFamily="34" charset="0"/>
              <a:buChar char="&gt;"/>
              <a:defRPr sz="1400">
                <a:solidFill>
                  <a:schemeClr val="tx2"/>
                </a:solidFill>
              </a:defRPr>
            </a:lvl4pPr>
            <a:lvl5pPr marL="571500" indent="-171450"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410200" y="4953000"/>
            <a:ext cx="3733800" cy="1905000"/>
          </a:xfrm>
        </p:spPr>
        <p:txBody>
          <a:bodyPr/>
          <a:lstStyle>
            <a:lvl1pPr>
              <a:spcAft>
                <a:spcPts val="19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1900"/>
              </a:spcAft>
              <a:buFontTx/>
              <a:buNone/>
              <a:defRPr lang="en-US" sz="16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175" indent="0">
              <a:spcAft>
                <a:spcPts val="1900"/>
              </a:spcAft>
              <a:buFontTx/>
              <a:buNone/>
              <a:defRPr lang="en-US" sz="16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88" indent="0">
              <a:spcAft>
                <a:spcPts val="1900"/>
              </a:spcAft>
              <a:buFontTx/>
              <a:buNone/>
              <a:defRPr lang="en-US" sz="16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>
              <a:spcAft>
                <a:spcPts val="1900"/>
              </a:spcAft>
              <a:buFontTx/>
              <a:buNone/>
              <a:defRPr lang="en-US" sz="160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9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- 2 c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525963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6225" y="6611649"/>
            <a:ext cx="762000" cy="21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7D58A495-2FB8-4789-ACA7-5012F9164C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654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 sidebar s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525963"/>
          </a:xfrm>
        </p:spPr>
        <p:txBody>
          <a:bodyPr/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buClr>
                <a:schemeClr val="tx1"/>
              </a:buCl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nip Single Corner Rectangle 5"/>
          <p:cNvSpPr/>
          <p:nvPr userDrawn="1"/>
        </p:nvSpPr>
        <p:spPr>
          <a:xfrm>
            <a:off x="4914900" y="1600200"/>
            <a:ext cx="3810000" cy="4495800"/>
          </a:xfrm>
          <a:prstGeom prst="snip1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44440" y="1706880"/>
            <a:ext cx="3505200" cy="419100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4"/>
                </a:solidFill>
              </a:defRPr>
            </a:lvl1pPr>
            <a:lvl2pPr marL="0" indent="0">
              <a:buNone/>
              <a:defRPr sz="1400">
                <a:solidFill>
                  <a:schemeClr val="tx2"/>
                </a:solidFill>
              </a:defRPr>
            </a:lvl2pPr>
            <a:lvl3pPr marL="171450" indent="-171450">
              <a:buFont typeface="Arial" pitchFamily="34" charset="0"/>
              <a:buChar char="•"/>
              <a:defRPr sz="1400">
                <a:solidFill>
                  <a:schemeClr val="tx2"/>
                </a:solidFill>
              </a:defRPr>
            </a:lvl3pPr>
            <a:lvl4pPr marL="342900" indent="-169863">
              <a:buFont typeface="Arial" pitchFamily="34" charset="0"/>
              <a:buChar char="&gt;"/>
              <a:defRPr sz="1400">
                <a:solidFill>
                  <a:schemeClr val="tx2"/>
                </a:solidFill>
              </a:defRPr>
            </a:lvl4pPr>
            <a:lvl5pPr marL="571500" indent="-171450">
              <a:tabLst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6225" y="6611649"/>
            <a:ext cx="762000" cy="21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7D58A495-2FB8-4789-ACA7-5012F9164C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8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- sidebar l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nip Single Corner Rectangle 5"/>
          <p:cNvSpPr/>
          <p:nvPr userDrawn="1"/>
        </p:nvSpPr>
        <p:spPr>
          <a:xfrm>
            <a:off x="3276600" y="1600200"/>
            <a:ext cx="5715000" cy="4953000"/>
          </a:xfrm>
          <a:prstGeom prst="snip1Rect">
            <a:avLst>
              <a:gd name="adj" fmla="val 11881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07976" y="1676400"/>
            <a:ext cx="5607424" cy="48006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4"/>
                </a:solidFill>
              </a:defRPr>
            </a:lvl1pPr>
            <a:lvl2pPr marL="0" indent="0">
              <a:buNone/>
              <a:defRPr sz="1800">
                <a:solidFill>
                  <a:schemeClr val="tx2"/>
                </a:solidFill>
              </a:defRPr>
            </a:lvl2pPr>
            <a:lvl3pPr marL="171450" indent="-171450"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342900" indent="-169863">
              <a:buFont typeface="Arial" pitchFamily="34" charset="0"/>
              <a:buChar char="&gt;"/>
              <a:defRPr sz="1800">
                <a:solidFill>
                  <a:schemeClr val="tx2"/>
                </a:solidFill>
              </a:defRPr>
            </a:lvl4pPr>
            <a:lvl5pPr marL="571500" indent="-171450">
              <a:tabLst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81000" y="1600200"/>
            <a:ext cx="2819400" cy="2362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6225" y="6611649"/>
            <a:ext cx="762000" cy="21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7D58A495-2FB8-4789-ACA7-5012F9164C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3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0"/>
            <a:ext cx="6781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76225" y="6611649"/>
            <a:ext cx="762000" cy="216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fld id="{7D58A495-2FB8-4789-ACA7-5012F9164C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40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65" r:id="rId5"/>
    <p:sldLayoutId id="2147483651" r:id="rId6"/>
    <p:sldLayoutId id="2147483652" r:id="rId7"/>
    <p:sldLayoutId id="2147483662" r:id="rId8"/>
    <p:sldLayoutId id="2147483666" r:id="rId9"/>
    <p:sldLayoutId id="2147483663" r:id="rId10"/>
    <p:sldLayoutId id="2147483654" r:id="rId11"/>
    <p:sldLayoutId id="214748365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lang="en-US" sz="3600" kern="1200" cap="all" baseline="0" dirty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2400" kern="120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  <a:lvl2pPr marL="230188" indent="-230188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68325" indent="-230188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&gt;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5988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listair.hazewinkel@albertainnovates.ca" TargetMode="External"/><Relationship Id="rId2" Type="http://schemas.openxmlformats.org/officeDocument/2006/relationships/hyperlink" Target="mailto:carole.champion@albertainnovates.c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743" y="3931712"/>
            <a:ext cx="5673257" cy="835117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Alberta-Ontario Innovation Program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9743" y="4789897"/>
            <a:ext cx="5673257" cy="925103"/>
          </a:xfrm>
        </p:spPr>
        <p:txBody>
          <a:bodyPr/>
          <a:lstStyle/>
          <a:p>
            <a:pPr algn="r"/>
            <a:r>
              <a:rPr lang="en-US" dirty="0" smtClean="0"/>
              <a:t>University of Guelph, August 26, 2015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733801" cy="17177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" y="1639932"/>
            <a:ext cx="9144002" cy="341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-152400"/>
            <a:ext cx="6781800" cy="1295400"/>
          </a:xfrm>
        </p:spPr>
        <p:txBody>
          <a:bodyPr>
            <a:normAutofit/>
          </a:bodyPr>
          <a:lstStyle/>
          <a:p>
            <a:r>
              <a:rPr lang="en-US" sz="3200" b="1" dirty="0"/>
              <a:t>EOI Evaluation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Criteria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029200"/>
          </a:xfrm>
        </p:spPr>
        <p:txBody>
          <a:bodyPr>
            <a:noAutofit/>
          </a:bodyPr>
          <a:lstStyle/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Company </a:t>
            </a:r>
            <a:r>
              <a:rPr lang="en-US" sz="2000" dirty="0">
                <a:solidFill>
                  <a:schemeClr val="tx1"/>
                </a:solidFill>
              </a:rPr>
              <a:t>partners (team, capacity/commitment to commercialize)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Project overview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517525" indent="1143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novelty </a:t>
            </a:r>
            <a:r>
              <a:rPr lang="en-US" sz="1800" dirty="0">
                <a:solidFill>
                  <a:schemeClr val="tx1"/>
                </a:solidFill>
              </a:rPr>
              <a:t>of the </a:t>
            </a:r>
            <a:r>
              <a:rPr lang="en-US" sz="1800" dirty="0" smtClean="0">
                <a:solidFill>
                  <a:schemeClr val="tx1"/>
                </a:solidFill>
              </a:rPr>
              <a:t>innovation</a:t>
            </a:r>
          </a:p>
          <a:p>
            <a:pPr marL="517525" indent="1143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quality </a:t>
            </a:r>
            <a:r>
              <a:rPr lang="en-US" sz="1800" dirty="0">
                <a:solidFill>
                  <a:schemeClr val="tx1"/>
                </a:solidFill>
              </a:rPr>
              <a:t>of proposed </a:t>
            </a:r>
            <a:r>
              <a:rPr lang="en-US" sz="1800" dirty="0" smtClean="0">
                <a:solidFill>
                  <a:schemeClr val="tx1"/>
                </a:solidFill>
              </a:rPr>
              <a:t>research</a:t>
            </a:r>
          </a:p>
          <a:p>
            <a:pPr marL="517525" indent="1143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commercialization potential</a:t>
            </a:r>
          </a:p>
          <a:p>
            <a:pPr marL="517525" indent="114300"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commercialization </a:t>
            </a:r>
            <a:r>
              <a:rPr lang="en-US" sz="1800" dirty="0">
                <a:solidFill>
                  <a:schemeClr val="tx1"/>
                </a:solidFill>
              </a:rPr>
              <a:t>plan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AB/ON economic impact </a:t>
            </a:r>
          </a:p>
          <a:p>
            <a:pPr marL="517525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consumer benefit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sector impact</a:t>
            </a:r>
          </a:p>
          <a:p>
            <a:pPr marL="517525">
              <a:spcAft>
                <a:spcPts val="15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en-US" sz="1800" dirty="0" smtClean="0">
                <a:solidFill>
                  <a:schemeClr val="tx1"/>
                </a:solidFill>
              </a:rPr>
              <a:t>meeting </a:t>
            </a:r>
            <a:r>
              <a:rPr lang="en-US" sz="1800" dirty="0">
                <a:solidFill>
                  <a:schemeClr val="tx1"/>
                </a:solidFill>
              </a:rPr>
              <a:t>industry or government priority </a:t>
            </a:r>
            <a:r>
              <a:rPr lang="en-US" sz="1800" dirty="0" smtClean="0">
                <a:solidFill>
                  <a:schemeClr val="tx1"/>
                </a:solidFill>
              </a:rPr>
              <a:t>areas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Skills development</a:t>
            </a:r>
          </a:p>
          <a:p>
            <a:pPr marL="573088" lvl="1" indent="-55563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sz="1800" dirty="0" smtClean="0">
                <a:solidFill>
                  <a:schemeClr val="tx1"/>
                </a:solidFill>
              </a:rPr>
              <a:t>HQP training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58A495-2FB8-4789-ACA7-5012F9164C6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172" name="Picture 4" descr="http://i.istockimg.com/file_thumbview_approve/40762970/3/stock-photo-40762970-checkl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33" y="2514600"/>
            <a:ext cx="310936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" y="-34844"/>
            <a:ext cx="2394585" cy="11016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" y="1066800"/>
            <a:ext cx="9144002" cy="341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-92825"/>
            <a:ext cx="4724400" cy="1295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Decision making </a:t>
            </a:r>
            <a:br>
              <a:rPr lang="en-US" sz="3200" b="1" dirty="0" smtClean="0"/>
            </a:br>
            <a:r>
              <a:rPr lang="en-US" sz="3200" b="1" dirty="0" smtClean="0"/>
              <a:t>process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joint AITF-OCE review panel will assess all the EOIs and select qualified EOIs to proceed to full NSERC application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NSERC undertakes technical due diligence on the CRD applications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If the researcher in Alberta </a:t>
            </a:r>
            <a:r>
              <a:rPr lang="en-US" sz="2000" b="1" dirty="0" smtClean="0">
                <a:solidFill>
                  <a:schemeClr val="tx1"/>
                </a:solidFill>
              </a:rPr>
              <a:t>is not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from an academic institution,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the Alberta industry partner must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apply directly to AITF for funding.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In this case, the application to AITF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and the Ontario NSERC CRD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application must both be approved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for the project to move forward. </a:t>
            </a:r>
            <a:r>
              <a:rPr lang="en-US" sz="2000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58A495-2FB8-4789-ACA7-5012F9164C6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198" name="Picture 6" descr="Important meeting Royalty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048000"/>
            <a:ext cx="3619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" y="-34844"/>
            <a:ext cx="2394585" cy="11016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" y="1066800"/>
            <a:ext cx="9144002" cy="341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58A495-2FB8-4789-ACA7-5012F9164C6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-131722"/>
            <a:ext cx="6781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kern="1200" cap="all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sz="3200" b="1" dirty="0" smtClean="0"/>
              <a:t>Project Examples</a:t>
            </a:r>
            <a:endParaRPr lang="en-CA" sz="3200" b="1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0" y="6581775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PAGE </a:t>
            </a:r>
            <a:fld id="{DB297713-D658-4157-A929-6FB2B1E68EA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364441"/>
            <a:ext cx="8305800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next generation pipeline materials to mitigate SCC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bitumen upgrading in hydrocracker reactors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 solvent-based platform using microfluidics for bitumen extraction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optimization for performance and efficiency of manufacturing systems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Health Technologies 	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Secure transmission and storage of high-quality medical images using cloud technology and mobile devices 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learning-based computation of left ventricular ejection fraction  (Big data)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and Environment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Diesel to natural gas engine conversion kits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Polyphenolic lignin to replace petrochemical-based products for use in the forestry-based products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Compressed air energy storage using salt caverns</a:t>
            </a:r>
          </a:p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sorbent materials to reduce carbon footprint and costs for oil sands extraction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 and DM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integrated spatial analytics for precision agriculture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" y="-34844"/>
            <a:ext cx="2394585" cy="11016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" y="1066800"/>
            <a:ext cx="9144002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58A495-2FB8-4789-ACA7-5012F9164C6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0" y="6581775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PAGE </a:t>
            </a:r>
            <a:fld id="{DB297713-D658-4157-A929-6FB2B1E68EA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4607241"/>
            <a:ext cx="845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0" hangingPunct="0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6175" algn="l"/>
              </a:tabLst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Research Personnel : Ontario University/U. Alberta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Faculty: 2	Post doctoral fellows: 1</a:t>
            </a:r>
            <a:r>
              <a:rPr lang="en-US" alt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	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PhD students: 3	MSc: 2	Undergrad: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6175" algn="l"/>
              </a:tabLst>
            </a:pPr>
            <a:r>
              <a:rPr lang="en-US" altLang="en-US" sz="1600" b="1" baseline="0" dirty="0" smtClean="0">
                <a:latin typeface="Times New Roman" pitchFamily="18" charset="0"/>
                <a:cs typeface="Times New Roman" panose="02020603050405020304" pitchFamily="18" charset="0"/>
              </a:rPr>
              <a:t>24 months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17007"/>
              </p:ext>
            </p:extLst>
          </p:nvPr>
        </p:nvGraphicFramePr>
        <p:xfrm>
          <a:off x="331033" y="1371600"/>
          <a:ext cx="84582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95800"/>
                <a:gridCol w="1421567"/>
                <a:gridCol w="1245433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21857: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Partners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Cash ($K)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In-kind $k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$k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 x Mississauga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AITF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 x Calgary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NSERC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request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1,320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5221" y="-76200"/>
            <a:ext cx="71161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Next-Generation High-Performance </a:t>
            </a:r>
            <a:r>
              <a:rPr lang="en-US" sz="2800" b="1" dirty="0" smtClean="0">
                <a:solidFill>
                  <a:schemeClr val="bg1"/>
                </a:solidFill>
              </a:rPr>
              <a:t>Diesel-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to-Natural </a:t>
            </a:r>
            <a:r>
              <a:rPr lang="en-US" sz="2800" b="1" dirty="0">
                <a:solidFill>
                  <a:schemeClr val="bg1"/>
                </a:solidFill>
              </a:rPr>
              <a:t>Gas Engine Conversion Systems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for </a:t>
            </a:r>
            <a:r>
              <a:rPr lang="en-US" sz="2800" b="1" dirty="0">
                <a:solidFill>
                  <a:schemeClr val="bg1"/>
                </a:solidFill>
              </a:rPr>
              <a:t>Natural Gas Powered Green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42188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58A495-2FB8-4789-ACA7-5012F9164C6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-152400" y="7877175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PAGE </a:t>
            </a:r>
            <a:fld id="{DB297713-D658-4157-A929-6FB2B1E68EA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4701062"/>
            <a:ext cx="8458200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Research Personnel : </a:t>
            </a:r>
            <a:r>
              <a:rPr lang="en-US" altLang="en-US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Ontario University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altLang="en-US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AITF Applied Research Centre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1146175" algn="l"/>
              </a:tabLs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Faculty: 2	Post doctoral fellows: 4</a:t>
            </a:r>
            <a:r>
              <a:rPr lang="en-US" alt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MSc: 2</a:t>
            </a:r>
            <a:r>
              <a:rPr lang="en-US" alt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Undergrad: 10    College Researcher :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Entrepreneur: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Private employees: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>
                <a:tab pos="1146175" algn="l"/>
              </a:tabLst>
            </a:pPr>
            <a:r>
              <a:rPr lang="en-US" altLang="en-US" sz="1600" b="1" baseline="0" dirty="0" smtClean="0">
                <a:latin typeface="Times New Roman" pitchFamily="18" charset="0"/>
                <a:cs typeface="Times New Roman" panose="02020603050405020304" pitchFamily="18" charset="0"/>
              </a:rPr>
              <a:t>24 months</a:t>
            </a:r>
            <a:endParaRPr kumimoji="0" lang="en-US" alt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424255"/>
              </p:ext>
            </p:extLst>
          </p:nvPr>
        </p:nvGraphicFramePr>
        <p:xfrm>
          <a:off x="381000" y="1366520"/>
          <a:ext cx="845820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95800"/>
                <a:gridCol w="1421567"/>
                <a:gridCol w="1245433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21697: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Partners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Cash ($K)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In-kind $k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$k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 A, Ontario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AITF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Company B, Alberta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NSERC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(AITF is not NSERC eligible because it does not have students) 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1,751.100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2,251.100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52400"/>
            <a:ext cx="63073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Next Generation Natural Aromatic </a:t>
            </a:r>
            <a:r>
              <a:rPr lang="en-US" sz="3200" b="1" dirty="0" smtClean="0">
                <a:solidFill>
                  <a:schemeClr val="bg1"/>
                </a:solidFill>
              </a:rPr>
              <a:t>–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Based </a:t>
            </a:r>
            <a:r>
              <a:rPr lang="en-US" sz="3200" b="1" dirty="0">
                <a:solidFill>
                  <a:schemeClr val="bg1"/>
                </a:solidFill>
              </a:rPr>
              <a:t>Biopolymers</a:t>
            </a:r>
          </a:p>
        </p:txBody>
      </p:sp>
    </p:spTree>
    <p:extLst>
      <p:ext uri="{BB962C8B-B14F-4D97-AF65-F5344CB8AC3E}">
        <p14:creationId xmlns:p14="http://schemas.microsoft.com/office/powerpoint/2010/main" val="170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-131722"/>
            <a:ext cx="6781800" cy="1295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For more </a:t>
            </a:r>
            <a:br>
              <a:rPr lang="en-US" sz="3200" b="1" dirty="0" smtClean="0"/>
            </a:br>
            <a:r>
              <a:rPr lang="en-US" sz="3200" b="1" dirty="0" smtClean="0"/>
              <a:t>information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Please contact:</a:t>
            </a:r>
          </a:p>
          <a:p>
            <a:pPr marL="338137" lvl="2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Carole </a:t>
            </a:r>
            <a:r>
              <a:rPr lang="en-US" b="1" dirty="0">
                <a:solidFill>
                  <a:schemeClr val="tx1"/>
                </a:solidFill>
              </a:rPr>
              <a:t>Champion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Director, Industrial Engagement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Ontario </a:t>
            </a:r>
            <a:r>
              <a:rPr lang="en-US" dirty="0" err="1">
                <a:solidFill>
                  <a:schemeClr val="tx1"/>
                </a:solidFill>
              </a:rPr>
              <a:t>Centres</a:t>
            </a:r>
            <a:r>
              <a:rPr lang="en-US" dirty="0">
                <a:solidFill>
                  <a:schemeClr val="tx1"/>
                </a:solidFill>
              </a:rPr>
              <a:t> of Excellence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(416) 861-1092 x4262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hlinkClick r:id="rId2"/>
              </a:rPr>
              <a:t>carole.champion@oce-ontario.org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or</a:t>
            </a:r>
          </a:p>
          <a:p>
            <a:pPr marL="338137" lvl="2" indent="0"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/>
                </a:solidFill>
              </a:rPr>
              <a:t>Alistair Hazewinkel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Senior Business Partner</a:t>
            </a:r>
          </a:p>
          <a:p>
            <a:pPr marL="338137" lvl="2" indent="0">
              <a:spcAft>
                <a:spcPts val="0"/>
              </a:spcAft>
              <a:buNone/>
            </a:pPr>
            <a:r>
              <a:rPr lang="en-CA" dirty="0">
                <a:solidFill>
                  <a:schemeClr val="tx1"/>
                </a:solidFill>
              </a:rPr>
              <a:t>Investments – Funding Solutions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Alberta Innovates-Technology Futures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(780) 450-5334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hlinkClick r:id="rId3"/>
              </a:rPr>
              <a:t>alistair.hazewinkel@albertainnovates.ca</a:t>
            </a: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/>
            </a: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http</a:t>
            </a:r>
            <a:r>
              <a:rPr lang="en-US" sz="1800" dirty="0">
                <a:solidFill>
                  <a:schemeClr val="tx1"/>
                </a:solidFill>
              </a:rPr>
              <a:t>://www.oce-ontario.org/programs/industry-academic-collaboration/albertaontario#sthash.6oVCRmut.dpuf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58A495-2FB8-4789-ACA7-5012F9164C6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" y="-34844"/>
            <a:ext cx="2394585" cy="1101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" y="1066800"/>
            <a:ext cx="9144002" cy="341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0" y="3057525"/>
            <a:ext cx="5673257" cy="759197"/>
          </a:xfrm>
        </p:spPr>
        <p:txBody>
          <a:bodyPr/>
          <a:lstStyle/>
          <a:p>
            <a:pPr algn="r"/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4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58A495-2FB8-4789-ACA7-5012F9164C6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0" y="6581775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PAGE </a:t>
            </a:r>
            <a:fld id="{DB297713-D658-4157-A929-6FB2B1E68EA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1800" y="91110"/>
            <a:ext cx="4439036" cy="1295400"/>
          </a:xfrm>
        </p:spPr>
        <p:txBody>
          <a:bodyPr/>
          <a:lstStyle/>
          <a:p>
            <a:r>
              <a:rPr lang="en-US" sz="2800" b="1" dirty="0" smtClean="0"/>
              <a:t>Ontario-Alberta </a:t>
            </a:r>
            <a:br>
              <a:rPr lang="en-US" sz="2800" b="1" dirty="0" smtClean="0"/>
            </a:br>
            <a:r>
              <a:rPr lang="en-US" sz="2800" b="1" dirty="0" smtClean="0"/>
              <a:t>Program</a:t>
            </a:r>
            <a:br>
              <a:rPr lang="en-US" sz="2800" b="1" dirty="0" smtClean="0"/>
            </a:br>
            <a:endParaRPr lang="en-US" sz="28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" y="-34844"/>
            <a:ext cx="2394585" cy="1101645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-2" y="1066799"/>
            <a:ext cx="9144002" cy="2656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1332471"/>
            <a:ext cx="8839200" cy="5496984"/>
            <a:chOff x="152400" y="1332471"/>
            <a:chExt cx="8839200" cy="5496984"/>
          </a:xfrm>
        </p:grpSpPr>
        <p:grpSp>
          <p:nvGrpSpPr>
            <p:cNvPr id="8" name="Group 7"/>
            <p:cNvGrpSpPr/>
            <p:nvPr/>
          </p:nvGrpSpPr>
          <p:grpSpPr>
            <a:xfrm>
              <a:off x="3581400" y="1332471"/>
              <a:ext cx="2667000" cy="2562240"/>
              <a:chOff x="3505200" y="1371600"/>
              <a:chExt cx="2667000" cy="2562240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3505200" y="1371600"/>
                <a:ext cx="2667000" cy="256224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softEdge rad="31750"/>
              </a:effectLst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en-US" sz="1600" b="1" cap="all" dirty="0" smtClean="0"/>
                  <a:t>Solution Providers</a:t>
                </a:r>
              </a:p>
              <a:p>
                <a:pPr>
                  <a:spcAft>
                    <a:spcPts val="600"/>
                  </a:spcAft>
                </a:pPr>
                <a:endParaRPr lang="en-US" sz="1600" b="1" cap="all" dirty="0" smtClean="0"/>
              </a:p>
              <a:p>
                <a:pPr marL="173038" indent="-173038">
                  <a:spcBef>
                    <a:spcPts val="18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300" spc="-100" dirty="0" smtClean="0"/>
                  <a:t>Alberta and Ontario  universities</a:t>
                </a:r>
              </a:p>
              <a:p>
                <a:pPr marL="173038" indent="-173038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300" spc="-100" dirty="0" smtClean="0"/>
                  <a:t>Alberta and Ontario colleges and polytechnic  institutions</a:t>
                </a:r>
              </a:p>
              <a:p>
                <a:pPr marL="173038" indent="-173038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300" spc="-100" dirty="0" smtClean="0"/>
                  <a:t>AITF Applied Research </a:t>
                </a:r>
                <a:r>
                  <a:rPr lang="en-US" sz="1300" spc="-100" dirty="0" err="1" smtClean="0"/>
                  <a:t>Centres</a:t>
                </a:r>
                <a:endParaRPr lang="en-US" sz="1300" spc="-100" dirty="0" smtClean="0"/>
              </a:p>
              <a:p>
                <a:pPr marL="173038" indent="-173038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300" spc="-100" dirty="0" smtClean="0"/>
                  <a:t>NINT</a:t>
                </a:r>
              </a:p>
              <a:p>
                <a:pPr marL="173038" indent="-173038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300" spc="-100" dirty="0" smtClean="0"/>
                  <a:t>Alberta SME R&amp;D</a:t>
                </a:r>
              </a:p>
              <a:p>
                <a:pPr marL="173038" indent="-173038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300" spc="-100" dirty="0" smtClean="0"/>
                  <a:t>CFER, ACAMP, </a:t>
                </a:r>
                <a:r>
                  <a:rPr lang="en-US" sz="1300" spc="-100" dirty="0" err="1" smtClean="0"/>
                  <a:t>CanmetENERGY</a:t>
                </a:r>
                <a:endParaRPr lang="en-US" sz="1300" spc="-100" dirty="0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3505200" y="2207751"/>
                <a:ext cx="2667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Litebulb"/>
              <p:cNvSpPr>
                <a:spLocks noEditPoints="1" noChangeArrowheads="1"/>
              </p:cNvSpPr>
              <p:nvPr/>
            </p:nvSpPr>
            <p:spPr bwMode="auto">
              <a:xfrm>
                <a:off x="3581400" y="1425639"/>
                <a:ext cx="471487" cy="707961"/>
              </a:xfrm>
              <a:custGeom>
                <a:avLst/>
                <a:gdLst>
                  <a:gd name="T0" fmla="*/ 10800 w 21600"/>
                  <a:gd name="T1" fmla="*/ 0 h 21600"/>
                  <a:gd name="T2" fmla="*/ 21600 w 21600"/>
                  <a:gd name="T3" fmla="*/ 7782 h 21600"/>
                  <a:gd name="T4" fmla="*/ 0 w 21600"/>
                  <a:gd name="T5" fmla="*/ 7782 h 21600"/>
                  <a:gd name="T6" fmla="*/ 10800 w 21600"/>
                  <a:gd name="T7" fmla="*/ 21600 h 21600"/>
                  <a:gd name="T8" fmla="*/ 3556 w 21600"/>
                  <a:gd name="T9" fmla="*/ 2188 h 21600"/>
                  <a:gd name="T10" fmla="*/ 18277 w 21600"/>
                  <a:gd name="T11" fmla="*/ 9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0825" y="21723"/>
                    </a:moveTo>
                    <a:lnTo>
                      <a:pt x="11215" y="21723"/>
                    </a:lnTo>
                    <a:lnTo>
                      <a:pt x="11552" y="21688"/>
                    </a:lnTo>
                    <a:lnTo>
                      <a:pt x="11916" y="21617"/>
                    </a:lnTo>
                    <a:lnTo>
                      <a:pt x="12253" y="21547"/>
                    </a:lnTo>
                    <a:lnTo>
                      <a:pt x="12617" y="21441"/>
                    </a:lnTo>
                    <a:lnTo>
                      <a:pt x="12902" y="21317"/>
                    </a:lnTo>
                    <a:lnTo>
                      <a:pt x="13162" y="21176"/>
                    </a:lnTo>
                    <a:lnTo>
                      <a:pt x="13396" y="21000"/>
                    </a:lnTo>
                    <a:lnTo>
                      <a:pt x="13655" y="20841"/>
                    </a:lnTo>
                    <a:lnTo>
                      <a:pt x="13863" y="20629"/>
                    </a:lnTo>
                    <a:lnTo>
                      <a:pt x="14045" y="20435"/>
                    </a:lnTo>
                    <a:lnTo>
                      <a:pt x="14200" y="20223"/>
                    </a:lnTo>
                    <a:lnTo>
                      <a:pt x="14356" y="19994"/>
                    </a:lnTo>
                    <a:lnTo>
                      <a:pt x="14460" y="19747"/>
                    </a:lnTo>
                    <a:lnTo>
                      <a:pt x="14512" y="19482"/>
                    </a:lnTo>
                    <a:lnTo>
                      <a:pt x="14512" y="19235"/>
                    </a:lnTo>
                    <a:lnTo>
                      <a:pt x="14512" y="19147"/>
                    </a:lnTo>
                    <a:lnTo>
                      <a:pt x="14512" y="18900"/>
                    </a:lnTo>
                    <a:lnTo>
                      <a:pt x="14512" y="18529"/>
                    </a:lnTo>
                    <a:lnTo>
                      <a:pt x="14512" y="18052"/>
                    </a:lnTo>
                    <a:lnTo>
                      <a:pt x="14512" y="17505"/>
                    </a:lnTo>
                    <a:lnTo>
                      <a:pt x="14512" y="16976"/>
                    </a:lnTo>
                    <a:lnTo>
                      <a:pt x="14512" y="16464"/>
                    </a:lnTo>
                    <a:lnTo>
                      <a:pt x="14512" y="15952"/>
                    </a:lnTo>
                    <a:lnTo>
                      <a:pt x="14512" y="15758"/>
                    </a:lnTo>
                    <a:lnTo>
                      <a:pt x="14616" y="15547"/>
                    </a:lnTo>
                    <a:lnTo>
                      <a:pt x="14694" y="15352"/>
                    </a:lnTo>
                    <a:lnTo>
                      <a:pt x="14798" y="15141"/>
                    </a:lnTo>
                    <a:lnTo>
                      <a:pt x="15161" y="14735"/>
                    </a:lnTo>
                    <a:lnTo>
                      <a:pt x="15602" y="14329"/>
                    </a:lnTo>
                    <a:lnTo>
                      <a:pt x="16745" y="13552"/>
                    </a:lnTo>
                    <a:lnTo>
                      <a:pt x="18043" y="12670"/>
                    </a:lnTo>
                    <a:lnTo>
                      <a:pt x="18744" y="12194"/>
                    </a:lnTo>
                    <a:lnTo>
                      <a:pt x="19341" y="11647"/>
                    </a:lnTo>
                    <a:lnTo>
                      <a:pt x="19938" y="11099"/>
                    </a:lnTo>
                    <a:lnTo>
                      <a:pt x="20483" y="10464"/>
                    </a:lnTo>
                    <a:lnTo>
                      <a:pt x="20743" y="10164"/>
                    </a:lnTo>
                    <a:lnTo>
                      <a:pt x="20950" y="9794"/>
                    </a:lnTo>
                    <a:lnTo>
                      <a:pt x="21132" y="9441"/>
                    </a:lnTo>
                    <a:lnTo>
                      <a:pt x="21288" y="9035"/>
                    </a:lnTo>
                    <a:lnTo>
                      <a:pt x="21444" y="8664"/>
                    </a:lnTo>
                    <a:lnTo>
                      <a:pt x="21548" y="8223"/>
                    </a:lnTo>
                    <a:lnTo>
                      <a:pt x="21600" y="7782"/>
                    </a:lnTo>
                    <a:lnTo>
                      <a:pt x="21600" y="7341"/>
                    </a:lnTo>
                    <a:lnTo>
                      <a:pt x="21600" y="6935"/>
                    </a:lnTo>
                    <a:lnTo>
                      <a:pt x="21548" y="6564"/>
                    </a:lnTo>
                    <a:lnTo>
                      <a:pt x="21496" y="6229"/>
                    </a:lnTo>
                    <a:lnTo>
                      <a:pt x="21392" y="5858"/>
                    </a:lnTo>
                    <a:lnTo>
                      <a:pt x="21288" y="5523"/>
                    </a:lnTo>
                    <a:lnTo>
                      <a:pt x="21132" y="5135"/>
                    </a:lnTo>
                    <a:lnTo>
                      <a:pt x="20950" y="4800"/>
                    </a:lnTo>
                    <a:lnTo>
                      <a:pt x="20743" y="4464"/>
                    </a:lnTo>
                    <a:lnTo>
                      <a:pt x="20535" y="4164"/>
                    </a:lnTo>
                    <a:lnTo>
                      <a:pt x="20301" y="3847"/>
                    </a:lnTo>
                    <a:lnTo>
                      <a:pt x="20042" y="3547"/>
                    </a:lnTo>
                    <a:lnTo>
                      <a:pt x="19782" y="3247"/>
                    </a:lnTo>
                    <a:lnTo>
                      <a:pt x="19133" y="2664"/>
                    </a:lnTo>
                    <a:lnTo>
                      <a:pt x="18458" y="2152"/>
                    </a:lnTo>
                    <a:lnTo>
                      <a:pt x="17705" y="1694"/>
                    </a:lnTo>
                    <a:lnTo>
                      <a:pt x="16849" y="1252"/>
                    </a:lnTo>
                    <a:lnTo>
                      <a:pt x="16407" y="1076"/>
                    </a:lnTo>
                    <a:lnTo>
                      <a:pt x="15940" y="900"/>
                    </a:lnTo>
                    <a:lnTo>
                      <a:pt x="15499" y="741"/>
                    </a:lnTo>
                    <a:lnTo>
                      <a:pt x="15057" y="600"/>
                    </a:lnTo>
                    <a:lnTo>
                      <a:pt x="14564" y="458"/>
                    </a:lnTo>
                    <a:lnTo>
                      <a:pt x="14045" y="335"/>
                    </a:lnTo>
                    <a:lnTo>
                      <a:pt x="13500" y="229"/>
                    </a:lnTo>
                    <a:lnTo>
                      <a:pt x="13006" y="158"/>
                    </a:lnTo>
                    <a:lnTo>
                      <a:pt x="12461" y="88"/>
                    </a:lnTo>
                    <a:lnTo>
                      <a:pt x="11968" y="52"/>
                    </a:lnTo>
                    <a:lnTo>
                      <a:pt x="11423" y="17"/>
                    </a:lnTo>
                    <a:lnTo>
                      <a:pt x="10825" y="17"/>
                    </a:lnTo>
                    <a:lnTo>
                      <a:pt x="10254" y="17"/>
                    </a:lnTo>
                    <a:lnTo>
                      <a:pt x="9709" y="52"/>
                    </a:lnTo>
                    <a:lnTo>
                      <a:pt x="9216" y="88"/>
                    </a:lnTo>
                    <a:lnTo>
                      <a:pt x="8671" y="158"/>
                    </a:lnTo>
                    <a:lnTo>
                      <a:pt x="8177" y="229"/>
                    </a:lnTo>
                    <a:lnTo>
                      <a:pt x="7632" y="335"/>
                    </a:lnTo>
                    <a:lnTo>
                      <a:pt x="7113" y="458"/>
                    </a:lnTo>
                    <a:lnTo>
                      <a:pt x="6620" y="600"/>
                    </a:lnTo>
                    <a:lnTo>
                      <a:pt x="6178" y="741"/>
                    </a:lnTo>
                    <a:lnTo>
                      <a:pt x="5737" y="900"/>
                    </a:lnTo>
                    <a:lnTo>
                      <a:pt x="5270" y="1076"/>
                    </a:lnTo>
                    <a:lnTo>
                      <a:pt x="4828" y="1252"/>
                    </a:lnTo>
                    <a:lnTo>
                      <a:pt x="3972" y="1694"/>
                    </a:lnTo>
                    <a:lnTo>
                      <a:pt x="3219" y="2152"/>
                    </a:lnTo>
                    <a:lnTo>
                      <a:pt x="2544" y="2664"/>
                    </a:lnTo>
                    <a:lnTo>
                      <a:pt x="1895" y="3247"/>
                    </a:lnTo>
                    <a:lnTo>
                      <a:pt x="1635" y="3547"/>
                    </a:lnTo>
                    <a:lnTo>
                      <a:pt x="1375" y="3847"/>
                    </a:lnTo>
                    <a:lnTo>
                      <a:pt x="1142" y="4164"/>
                    </a:lnTo>
                    <a:lnTo>
                      <a:pt x="934" y="4464"/>
                    </a:lnTo>
                    <a:lnTo>
                      <a:pt x="726" y="4800"/>
                    </a:lnTo>
                    <a:lnTo>
                      <a:pt x="545" y="5135"/>
                    </a:lnTo>
                    <a:lnTo>
                      <a:pt x="389" y="5523"/>
                    </a:lnTo>
                    <a:lnTo>
                      <a:pt x="285" y="5858"/>
                    </a:lnTo>
                    <a:lnTo>
                      <a:pt x="181" y="6229"/>
                    </a:lnTo>
                    <a:lnTo>
                      <a:pt x="129" y="6564"/>
                    </a:lnTo>
                    <a:lnTo>
                      <a:pt x="77" y="6935"/>
                    </a:lnTo>
                    <a:lnTo>
                      <a:pt x="77" y="7341"/>
                    </a:lnTo>
                    <a:lnTo>
                      <a:pt x="77" y="7782"/>
                    </a:lnTo>
                    <a:lnTo>
                      <a:pt x="129" y="8223"/>
                    </a:lnTo>
                    <a:lnTo>
                      <a:pt x="233" y="8664"/>
                    </a:lnTo>
                    <a:lnTo>
                      <a:pt x="389" y="9035"/>
                    </a:lnTo>
                    <a:lnTo>
                      <a:pt x="545" y="9441"/>
                    </a:lnTo>
                    <a:lnTo>
                      <a:pt x="726" y="9794"/>
                    </a:lnTo>
                    <a:lnTo>
                      <a:pt x="934" y="10164"/>
                    </a:lnTo>
                    <a:lnTo>
                      <a:pt x="1194" y="10464"/>
                    </a:lnTo>
                    <a:lnTo>
                      <a:pt x="1739" y="11099"/>
                    </a:lnTo>
                    <a:lnTo>
                      <a:pt x="2336" y="11647"/>
                    </a:lnTo>
                    <a:lnTo>
                      <a:pt x="2933" y="12194"/>
                    </a:lnTo>
                    <a:lnTo>
                      <a:pt x="3634" y="12670"/>
                    </a:lnTo>
                    <a:lnTo>
                      <a:pt x="4932" y="13552"/>
                    </a:lnTo>
                    <a:lnTo>
                      <a:pt x="6075" y="14329"/>
                    </a:lnTo>
                    <a:lnTo>
                      <a:pt x="6516" y="14735"/>
                    </a:lnTo>
                    <a:lnTo>
                      <a:pt x="6879" y="15141"/>
                    </a:lnTo>
                    <a:lnTo>
                      <a:pt x="6983" y="15352"/>
                    </a:lnTo>
                    <a:lnTo>
                      <a:pt x="7061" y="15547"/>
                    </a:lnTo>
                    <a:lnTo>
                      <a:pt x="7165" y="15758"/>
                    </a:lnTo>
                    <a:lnTo>
                      <a:pt x="7165" y="15952"/>
                    </a:lnTo>
                    <a:lnTo>
                      <a:pt x="7165" y="16464"/>
                    </a:lnTo>
                    <a:lnTo>
                      <a:pt x="7165" y="16976"/>
                    </a:lnTo>
                    <a:lnTo>
                      <a:pt x="7165" y="17505"/>
                    </a:lnTo>
                    <a:lnTo>
                      <a:pt x="7165" y="18052"/>
                    </a:lnTo>
                    <a:lnTo>
                      <a:pt x="7165" y="18529"/>
                    </a:lnTo>
                    <a:lnTo>
                      <a:pt x="7165" y="18900"/>
                    </a:lnTo>
                    <a:lnTo>
                      <a:pt x="7165" y="19147"/>
                    </a:lnTo>
                    <a:lnTo>
                      <a:pt x="7165" y="19235"/>
                    </a:lnTo>
                    <a:lnTo>
                      <a:pt x="7165" y="19482"/>
                    </a:lnTo>
                    <a:lnTo>
                      <a:pt x="7217" y="19747"/>
                    </a:lnTo>
                    <a:lnTo>
                      <a:pt x="7321" y="19994"/>
                    </a:lnTo>
                    <a:lnTo>
                      <a:pt x="7476" y="20223"/>
                    </a:lnTo>
                    <a:lnTo>
                      <a:pt x="7632" y="20435"/>
                    </a:lnTo>
                    <a:lnTo>
                      <a:pt x="7814" y="20629"/>
                    </a:lnTo>
                    <a:lnTo>
                      <a:pt x="8022" y="20841"/>
                    </a:lnTo>
                    <a:lnTo>
                      <a:pt x="8281" y="21000"/>
                    </a:lnTo>
                    <a:lnTo>
                      <a:pt x="8515" y="21176"/>
                    </a:lnTo>
                    <a:lnTo>
                      <a:pt x="8775" y="21317"/>
                    </a:lnTo>
                    <a:lnTo>
                      <a:pt x="9060" y="21441"/>
                    </a:lnTo>
                    <a:lnTo>
                      <a:pt x="9424" y="21547"/>
                    </a:lnTo>
                    <a:lnTo>
                      <a:pt x="9761" y="21617"/>
                    </a:lnTo>
                    <a:lnTo>
                      <a:pt x="10125" y="21688"/>
                    </a:lnTo>
                    <a:lnTo>
                      <a:pt x="10462" y="21723"/>
                    </a:lnTo>
                    <a:lnTo>
                      <a:pt x="10825" y="21723"/>
                    </a:lnTo>
                    <a:close/>
                  </a:path>
                  <a:path w="21600" h="21600" extrusionOk="0">
                    <a:moveTo>
                      <a:pt x="9242" y="14417"/>
                    </a:moveTo>
                    <a:lnTo>
                      <a:pt x="8541" y="12035"/>
                    </a:lnTo>
                    <a:lnTo>
                      <a:pt x="7295" y="10129"/>
                    </a:lnTo>
                    <a:lnTo>
                      <a:pt x="6905" y="9652"/>
                    </a:lnTo>
                    <a:lnTo>
                      <a:pt x="8541" y="10182"/>
                    </a:lnTo>
                    <a:lnTo>
                      <a:pt x="9787" y="9547"/>
                    </a:lnTo>
                    <a:lnTo>
                      <a:pt x="11189" y="10129"/>
                    </a:lnTo>
                    <a:lnTo>
                      <a:pt x="12279" y="9547"/>
                    </a:lnTo>
                    <a:lnTo>
                      <a:pt x="13370" y="10076"/>
                    </a:lnTo>
                    <a:lnTo>
                      <a:pt x="14850" y="9652"/>
                    </a:lnTo>
                    <a:lnTo>
                      <a:pt x="12902" y="12247"/>
                    </a:lnTo>
                    <a:lnTo>
                      <a:pt x="12357" y="14417"/>
                    </a:lnTo>
                    <a:moveTo>
                      <a:pt x="7191" y="15952"/>
                    </a:moveTo>
                    <a:lnTo>
                      <a:pt x="14512" y="15952"/>
                    </a:lnTo>
                    <a:lnTo>
                      <a:pt x="14512" y="17064"/>
                    </a:lnTo>
                    <a:lnTo>
                      <a:pt x="7191" y="17047"/>
                    </a:lnTo>
                    <a:lnTo>
                      <a:pt x="7191" y="18123"/>
                    </a:lnTo>
                    <a:lnTo>
                      <a:pt x="14512" y="18158"/>
                    </a:lnTo>
                    <a:lnTo>
                      <a:pt x="14538" y="19182"/>
                    </a:lnTo>
                    <a:lnTo>
                      <a:pt x="7217" y="19182"/>
                    </a:lnTo>
                  </a:path>
                </a:pathLst>
              </a:custGeom>
              <a:solidFill>
                <a:srgbClr val="FFFF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3505200" y="1371600"/>
                <a:ext cx="2667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172200" y="1371600"/>
                <a:ext cx="0" cy="25622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3505200" y="1371600"/>
                <a:ext cx="0" cy="25394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505200" y="3911009"/>
                <a:ext cx="2667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152400" y="2133600"/>
              <a:ext cx="8839200" cy="4695855"/>
              <a:chOff x="152400" y="2133600"/>
              <a:chExt cx="8839200" cy="469585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52400" y="2133600"/>
                <a:ext cx="2895600" cy="35394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b="1" cap="all" dirty="0" smtClean="0"/>
                  <a:t>Industry: </a:t>
                </a:r>
                <a:br>
                  <a:rPr lang="en-US" sz="1600" b="1" cap="all" dirty="0" smtClean="0"/>
                </a:br>
                <a:r>
                  <a:rPr lang="en-US" sz="1600" b="1" dirty="0" smtClean="0"/>
                  <a:t>Challenges &amp; </a:t>
                </a:r>
                <a:br>
                  <a:rPr lang="en-US" sz="1600" b="1" dirty="0" smtClean="0"/>
                </a:br>
                <a:r>
                  <a:rPr lang="en-US" sz="1600" b="1" dirty="0" smtClean="0"/>
                  <a:t>opportunities</a:t>
                </a:r>
              </a:p>
              <a:p>
                <a:pPr>
                  <a:spcBef>
                    <a:spcPts val="1800"/>
                  </a:spcBef>
                  <a:spcAft>
                    <a:spcPts val="1200"/>
                  </a:spcAft>
                </a:pPr>
                <a:r>
                  <a:rPr lang="en-US" sz="1600" dirty="0" smtClean="0"/>
                  <a:t>Priority industry sectors and platform technologies</a:t>
                </a:r>
              </a:p>
              <a:p>
                <a:pPr marL="160338" indent="-160338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300" spc="-100" dirty="0" smtClean="0"/>
                  <a:t>Advanced materials and manufacturing</a:t>
                </a:r>
              </a:p>
              <a:p>
                <a:pPr marL="160338" indent="-160338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300" spc="-100" dirty="0" smtClean="0"/>
                  <a:t>Energy and Environment (including water)</a:t>
                </a:r>
              </a:p>
              <a:p>
                <a:pPr marL="160338" indent="-160338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300" spc="-100" dirty="0" smtClean="0"/>
                  <a:t>Nanotechnology</a:t>
                </a:r>
              </a:p>
              <a:p>
                <a:pPr marL="160338" indent="-160338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300" spc="-100" dirty="0" smtClean="0"/>
                  <a:t>Agriculture, forestry</a:t>
                </a:r>
              </a:p>
              <a:p>
                <a:pPr marL="160338" indent="-160338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300" spc="-100" dirty="0" smtClean="0"/>
                  <a:t>Life sciences, biotechnology</a:t>
                </a:r>
              </a:p>
              <a:p>
                <a:pPr marL="160338" indent="-160338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300" spc="-100" dirty="0" smtClean="0"/>
                  <a:t>Advanced health technologies</a:t>
                </a:r>
              </a:p>
              <a:p>
                <a:pPr marL="160338" indent="-160338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300" spc="-100" dirty="0" smtClean="0"/>
                  <a:t>Information and communications </a:t>
                </a:r>
                <a:r>
                  <a:rPr lang="en-US" sz="1300" spc="-100" dirty="0"/>
                  <a:t>t</a:t>
                </a:r>
                <a:r>
                  <a:rPr lang="en-US" sz="1300" spc="-100" dirty="0" smtClean="0"/>
                  <a:t>echnology, digital media</a:t>
                </a:r>
                <a:endParaRPr lang="en-US" sz="1600" dirty="0" smtClean="0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52400" y="2975916"/>
                <a:ext cx="2895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" name="Picture 6" descr="C:\Users\cchampion\AppData\Local\Microsoft\Windows\Temporary Internet Files\Content.IE5\8UIMWXQA\factory-vector[1]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886" y="2197423"/>
                <a:ext cx="1066800" cy="706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152400" y="2133600"/>
                <a:ext cx="2895600" cy="0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048000" y="2133600"/>
                <a:ext cx="0" cy="35394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52400" y="5673030"/>
                <a:ext cx="28956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3581400" y="4026243"/>
                <a:ext cx="2667000" cy="686434"/>
                <a:chOff x="3505200" y="4013886"/>
                <a:chExt cx="2667000" cy="686434"/>
              </a:xfrm>
            </p:grpSpPr>
            <p:sp>
              <p:nvSpPr>
                <p:cNvPr id="38" name="TextBox 37"/>
                <p:cNvSpPr txBox="1"/>
                <p:nvPr/>
              </p:nvSpPr>
              <p:spPr>
                <a:xfrm>
                  <a:off x="3505200" y="4038600"/>
                  <a:ext cx="2667000" cy="66172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spcAft>
                      <a:spcPts val="600"/>
                    </a:spcAft>
                  </a:pPr>
                  <a:r>
                    <a:rPr lang="en-US" sz="1600" b="1" cap="all" dirty="0" smtClean="0"/>
                    <a:t>Collaborative </a:t>
                  </a:r>
                </a:p>
                <a:p>
                  <a:pPr algn="r">
                    <a:spcAft>
                      <a:spcPts val="600"/>
                    </a:spcAft>
                  </a:pPr>
                  <a:r>
                    <a:rPr lang="en-US" sz="1600" b="1" cap="all" dirty="0" smtClean="0"/>
                    <a:t>Projects</a:t>
                  </a:r>
                </a:p>
              </p:txBody>
            </p:sp>
            <p:pic>
              <p:nvPicPr>
                <p:cNvPr id="39" name="Picture 13" descr="C:\Users\cchampion\AppData\Local\Microsoft\Windows\Temporary Internet Files\Content.IE5\LVJT6MOF\2948062648_79be272433_z[1]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138" t="28783" r="23751" b="7172"/>
                <a:stretch/>
              </p:blipFill>
              <p:spPr bwMode="auto">
                <a:xfrm>
                  <a:off x="3554628" y="4088028"/>
                  <a:ext cx="914400" cy="5223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505200" y="4013886"/>
                  <a:ext cx="2667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6172200" y="4038600"/>
                  <a:ext cx="0" cy="661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505200" y="4038600"/>
                  <a:ext cx="0" cy="66172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3505200" y="4700320"/>
                  <a:ext cx="2667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3556686" y="4896382"/>
                <a:ext cx="2691714" cy="1933073"/>
                <a:chOff x="3480486" y="4791495"/>
                <a:chExt cx="2691714" cy="1933073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3505200" y="4808659"/>
                  <a:ext cx="2667000" cy="1915909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spcAft>
                      <a:spcPts val="600"/>
                    </a:spcAft>
                  </a:pPr>
                  <a:r>
                    <a:rPr lang="en-US" sz="1600" b="1" cap="all" dirty="0" smtClean="0"/>
                    <a:t>Contributors</a:t>
                  </a:r>
                </a:p>
                <a:p>
                  <a:pPr marL="173038" indent="-173038">
                    <a:spcBef>
                      <a:spcPts val="3000"/>
                    </a:spcBef>
                    <a:spcAft>
                      <a:spcPts val="3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00" spc="-100" dirty="0" smtClean="0"/>
                    <a:t>OCE</a:t>
                  </a:r>
                </a:p>
                <a:p>
                  <a:pPr marL="173038" indent="-173038">
                    <a:spcAft>
                      <a:spcPts val="3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00" spc="-100" dirty="0" smtClean="0"/>
                    <a:t>AITF</a:t>
                  </a:r>
                </a:p>
                <a:p>
                  <a:pPr marL="173038" indent="-173038">
                    <a:spcAft>
                      <a:spcPts val="3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00" spc="-100" dirty="0" smtClean="0"/>
                    <a:t>Industry :  cash and in-kind</a:t>
                  </a:r>
                </a:p>
                <a:p>
                  <a:pPr marL="173038" indent="-173038">
                    <a:spcAft>
                      <a:spcPts val="3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00" spc="-100" dirty="0" smtClean="0"/>
                    <a:t>Federal partners:  NSERC, IRAP , Genome Canada</a:t>
                  </a:r>
                  <a:endParaRPr lang="en-US" sz="1300" spc="-100" dirty="0"/>
                </a:p>
              </p:txBody>
            </p:sp>
            <p:pic>
              <p:nvPicPr>
                <p:cNvPr id="32" name="Picture 11" descr="C:\Users\cchampion\AppData\Local\Microsoft\Windows\Temporary Internet Files\Content.IE5\UE8R7YO8\money[1]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44672" y="4826686"/>
                  <a:ext cx="532929" cy="5952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3" name="Straight Connector 32"/>
                <p:cNvCxnSpPr/>
                <p:nvPr/>
              </p:nvCxnSpPr>
              <p:spPr>
                <a:xfrm>
                  <a:off x="3505200" y="4791495"/>
                  <a:ext cx="2667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172200" y="4796302"/>
                  <a:ext cx="0" cy="192826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3505200" y="6706033"/>
                  <a:ext cx="2667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flipH="1">
                  <a:off x="3480486" y="4808659"/>
                  <a:ext cx="12357" cy="19159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505200" y="5434262"/>
                  <a:ext cx="26670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6781800" y="2849180"/>
                <a:ext cx="2209800" cy="2222514"/>
                <a:chOff x="6705600" y="2849180"/>
                <a:chExt cx="2209800" cy="2222514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6705600" y="2849180"/>
                  <a:ext cx="2209800" cy="220060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1905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r">
                    <a:spcAft>
                      <a:spcPts val="600"/>
                    </a:spcAft>
                  </a:pPr>
                  <a:r>
                    <a:rPr lang="en-US" sz="1600" b="1" cap="all" dirty="0" err="1" smtClean="0"/>
                    <a:t>OUTComes</a:t>
                  </a:r>
                  <a:endParaRPr lang="en-US" sz="1600" b="1" cap="all" dirty="0" smtClean="0"/>
                </a:p>
                <a:p>
                  <a:pPr marL="173038" indent="-173038">
                    <a:spcBef>
                      <a:spcPts val="2400"/>
                    </a:spcBef>
                    <a:spcAft>
                      <a:spcPts val="3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00" spc="-100" dirty="0" smtClean="0"/>
                    <a:t>Increased economic benefit to Alberta and to Ontario</a:t>
                  </a:r>
                </a:p>
                <a:p>
                  <a:pPr marL="173038" indent="-173038">
                    <a:spcAft>
                      <a:spcPts val="3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00" spc="-100" dirty="0" smtClean="0"/>
                    <a:t>Companies developing new or improved products,  increasing their productivity</a:t>
                  </a:r>
                </a:p>
                <a:p>
                  <a:pPr marL="173038" indent="-173038">
                    <a:spcAft>
                      <a:spcPts val="300"/>
                    </a:spcAft>
                    <a:buFont typeface="Arial" panose="020B0604020202020204" pitchFamily="34" charset="0"/>
                    <a:buChar char="•"/>
                  </a:pPr>
                  <a:r>
                    <a:rPr lang="en-US" sz="1300" spc="-100" dirty="0" smtClean="0"/>
                    <a:t>Scientific expertise  leveraged in  Alberta and Ontario</a:t>
                  </a:r>
                  <a:endParaRPr lang="en-US" sz="1300" spc="-100" dirty="0"/>
                </a:p>
              </p:txBody>
            </p:sp>
            <p:pic>
              <p:nvPicPr>
                <p:cNvPr id="25" name="Picture 16" descr="C:\Users\cchampion\AppData\Local\Microsoft\Windows\Temporary Internet Files\Content.IE5\UE8R7YO8\business-graph-success[1]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48850" y="2886251"/>
                  <a:ext cx="869092" cy="5751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26" name="Straight Connector 25"/>
                <p:cNvCxnSpPr/>
                <p:nvPr/>
              </p:nvCxnSpPr>
              <p:spPr>
                <a:xfrm>
                  <a:off x="6705600" y="2849180"/>
                  <a:ext cx="0" cy="22225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6705600" y="5071694"/>
                  <a:ext cx="2209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8915400" y="2849180"/>
                  <a:ext cx="0" cy="222251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705600" y="2849180"/>
                  <a:ext cx="22098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705600" y="3461406"/>
                  <a:ext cx="2209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152400" y="2133600"/>
                <a:ext cx="0" cy="353943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ight Arrow 19"/>
              <p:cNvSpPr/>
              <p:nvPr/>
            </p:nvSpPr>
            <p:spPr>
              <a:xfrm>
                <a:off x="3111843" y="4137529"/>
                <a:ext cx="444843" cy="43447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6314302" y="4152224"/>
                <a:ext cx="444843" cy="43447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Arrow Connector 21"/>
              <p:cNvCxnSpPr>
                <a:stCxn id="44" idx="2"/>
                <a:endCxn id="38" idx="0"/>
              </p:cNvCxnSpPr>
              <p:nvPr/>
            </p:nvCxnSpPr>
            <p:spPr>
              <a:xfrm>
                <a:off x="4914900" y="3894711"/>
                <a:ext cx="0" cy="15624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31" idx="0"/>
                <a:endCxn id="38" idx="2"/>
              </p:cNvCxnSpPr>
              <p:nvPr/>
            </p:nvCxnSpPr>
            <p:spPr>
              <a:xfrm flipV="1">
                <a:off x="4914900" y="4712677"/>
                <a:ext cx="0" cy="20086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469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38400" y="-152400"/>
            <a:ext cx="6781800" cy="1295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About the Program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Supports </a:t>
            </a:r>
            <a:r>
              <a:rPr lang="en-US" sz="2000" dirty="0">
                <a:solidFill>
                  <a:schemeClr val="tx1"/>
                </a:solidFill>
              </a:rPr>
              <a:t>cross-provincial collaborations between industry and academia for solving key industry challenges in both Ontario and Alberta that can be tackled through research and development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Managed </a:t>
            </a:r>
            <a:r>
              <a:rPr lang="en-US" sz="2000" dirty="0">
                <a:solidFill>
                  <a:schemeClr val="tx1"/>
                </a:solidFill>
              </a:rPr>
              <a:t>by Alberta Innovates-Technology Futures (AITF) and Ontario </a:t>
            </a:r>
            <a:r>
              <a:rPr lang="en-US" sz="2000" dirty="0" err="1">
                <a:solidFill>
                  <a:schemeClr val="tx1"/>
                </a:solidFill>
              </a:rPr>
              <a:t>Centres</a:t>
            </a:r>
            <a:r>
              <a:rPr lang="en-US" sz="2000" dirty="0">
                <a:solidFill>
                  <a:schemeClr val="tx1"/>
                </a:solidFill>
              </a:rPr>
              <a:t> of Excellence (OCE</a:t>
            </a:r>
            <a:r>
              <a:rPr lang="en-US" sz="2000" dirty="0" smtClean="0">
                <a:solidFill>
                  <a:schemeClr val="tx1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Industry-academic </a:t>
            </a:r>
            <a:r>
              <a:rPr lang="en-US" sz="2000" dirty="0">
                <a:solidFill>
                  <a:schemeClr val="tx1"/>
                </a:solidFill>
              </a:rPr>
              <a:t>projects that fall within the NSERC (Natural Sciences and Engineering Research Council) mandate can also leverage existing NSERC programs. 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58A495-2FB8-4789-ACA7-5012F9164C6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124" name="Picture 4" descr="http://www.oce-ontario.org/images/default-source/partner-logos/alberta_innovates.jpg?sfvrsn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838698"/>
            <a:ext cx="1789045" cy="68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eople Discovery Innov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583" y="5158740"/>
            <a:ext cx="40671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Ontario Centres of Excell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20" y="4768215"/>
            <a:ext cx="22669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" y="-34844"/>
            <a:ext cx="2394585" cy="11016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1066800"/>
            <a:ext cx="9144002" cy="341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-152400"/>
            <a:ext cx="6781800" cy="1295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Objective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Generating </a:t>
            </a:r>
            <a:r>
              <a:rPr lang="en-US" sz="2000" dirty="0">
                <a:solidFill>
                  <a:schemeClr val="tx1"/>
                </a:solidFill>
              </a:rPr>
              <a:t>economic benefits in both provinces, including job creation, job retention, increased productivity, greater innovation and increased return on innovation (ROI). 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Companies </a:t>
            </a:r>
            <a:r>
              <a:rPr lang="en-US" sz="2000" dirty="0">
                <a:solidFill>
                  <a:schemeClr val="tx1"/>
                </a:solidFill>
              </a:rPr>
              <a:t>may use research results to their own advantage or that of their supply chains.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58A495-2FB8-4789-ACA7-5012F9164C6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100" name="Picture 4" descr="Canadian Province: Ontario Royalty Free Stock Vector Art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65460"/>
            <a:ext cx="3429000" cy="3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nadian Province: Alberta Royalty Free Stock Vector Art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3560"/>
            <a:ext cx="3505200" cy="35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" y="-34844"/>
            <a:ext cx="2394585" cy="11016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" y="1066800"/>
            <a:ext cx="9144002" cy="341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-76200"/>
            <a:ext cx="6781800" cy="1295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How Researchers </a:t>
            </a:r>
            <a:br>
              <a:rPr lang="en-US" sz="3200" b="1" dirty="0" smtClean="0"/>
            </a:br>
            <a:r>
              <a:rPr lang="en-US" sz="3200" b="1" dirty="0" smtClean="0"/>
              <a:t>Benefit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525963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Gain </a:t>
            </a:r>
            <a:r>
              <a:rPr lang="en-CA" sz="2000" dirty="0">
                <a:solidFill>
                  <a:schemeClr val="tx1"/>
                </a:solidFill>
              </a:rPr>
              <a:t>financial support 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Broaden the scope of their work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Gain exposure to Ontario </a:t>
            </a:r>
            <a:r>
              <a:rPr lang="en-CA" sz="2000" dirty="0" smtClean="0">
                <a:solidFill>
                  <a:schemeClr val="tx1"/>
                </a:solidFill>
              </a:rPr>
              <a:t>and Alberta companies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Find collaborative partners in industry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Strengthen relationships </a:t>
            </a:r>
            <a:r>
              <a:rPr lang="en-CA" sz="2000" dirty="0">
                <a:solidFill>
                  <a:schemeClr val="tx1"/>
                </a:solidFill>
              </a:rPr>
              <a:t>with other </a:t>
            </a:r>
            <a:r>
              <a:rPr lang="en-CA" sz="2000" dirty="0" smtClean="0">
                <a:solidFill>
                  <a:schemeClr val="tx1"/>
                </a:solidFill>
              </a:rPr>
              <a:t>researchers</a:t>
            </a:r>
            <a:endParaRPr lang="en-US" sz="20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/>
                </a:solidFill>
              </a:rPr>
              <a:t>Gain access to new perspectives, knowledge of industry challenges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58A495-2FB8-4789-ACA7-5012F9164C6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Inspector Royalty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3319067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technologist checks for bacteria in food sample landscape Royalty Free Stock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30041"/>
            <a:ext cx="3294599" cy="22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" y="-34844"/>
            <a:ext cx="2394585" cy="11016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" y="1066800"/>
            <a:ext cx="9144002" cy="341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0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-152400"/>
            <a:ext cx="6781800" cy="1295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How Industry </a:t>
            </a:r>
            <a:br>
              <a:rPr lang="en-US" sz="3200" b="1" dirty="0" smtClean="0"/>
            </a:br>
            <a:r>
              <a:rPr lang="en-US" sz="3200" b="1" dirty="0" smtClean="0"/>
              <a:t>Benefits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4678363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Access </a:t>
            </a:r>
            <a:r>
              <a:rPr lang="en-CA" sz="2000" dirty="0">
                <a:solidFill>
                  <a:schemeClr val="tx1"/>
                </a:solidFill>
              </a:rPr>
              <a:t>matching provincial </a:t>
            </a:r>
            <a:r>
              <a:rPr lang="en-CA" sz="2000" dirty="0" smtClean="0">
                <a:solidFill>
                  <a:schemeClr val="tx1"/>
                </a:solidFill>
              </a:rPr>
              <a:t>funds</a:t>
            </a:r>
          </a:p>
          <a:p>
            <a:pPr marL="860425" lvl="2" indent="-292100">
              <a:buFont typeface="Courier New" panose="02070309020205020404" pitchFamily="49" charset="0"/>
              <a:buChar char="o"/>
            </a:pPr>
            <a:r>
              <a:rPr lang="en-CA" sz="1600" dirty="0" smtClean="0">
                <a:solidFill>
                  <a:schemeClr val="tx1"/>
                </a:solidFill>
              </a:rPr>
              <a:t> through </a:t>
            </a:r>
            <a:r>
              <a:rPr lang="en-CA" sz="1600" dirty="0">
                <a:solidFill>
                  <a:schemeClr val="tx1"/>
                </a:solidFill>
              </a:rPr>
              <a:t>Alberta Technology futures (AITF) or </a:t>
            </a:r>
            <a:r>
              <a:rPr lang="en-CA" sz="1600" dirty="0" smtClean="0">
                <a:solidFill>
                  <a:schemeClr val="tx1"/>
                </a:solidFill>
              </a:rPr>
              <a:t/>
            </a:r>
            <a:br>
              <a:rPr lang="en-CA" sz="1600" dirty="0" smtClean="0">
                <a:solidFill>
                  <a:schemeClr val="tx1"/>
                </a:solidFill>
              </a:rPr>
            </a:br>
            <a:r>
              <a:rPr lang="en-CA" sz="1600" dirty="0" smtClean="0">
                <a:solidFill>
                  <a:schemeClr val="tx1"/>
                </a:solidFill>
              </a:rPr>
              <a:t>Ontario </a:t>
            </a:r>
            <a:r>
              <a:rPr lang="en-CA" sz="1600" dirty="0">
                <a:solidFill>
                  <a:schemeClr val="tx1"/>
                </a:solidFill>
              </a:rPr>
              <a:t>Centres </a:t>
            </a:r>
            <a:r>
              <a:rPr lang="en-CA" sz="1600" dirty="0" smtClean="0">
                <a:solidFill>
                  <a:schemeClr val="tx1"/>
                </a:solidFill>
              </a:rPr>
              <a:t>  of  Excellence </a:t>
            </a:r>
            <a:r>
              <a:rPr lang="en-CA" sz="1600" dirty="0">
                <a:solidFill>
                  <a:schemeClr val="tx1"/>
                </a:solidFill>
              </a:rPr>
              <a:t>(OCE) </a:t>
            </a:r>
            <a:endParaRPr lang="en-CA" sz="1600" dirty="0"/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CA" sz="1800" dirty="0" smtClean="0">
                <a:solidFill>
                  <a:schemeClr val="tx1"/>
                </a:solidFill>
              </a:rPr>
              <a:t>Access federal funding, </a:t>
            </a:r>
            <a:r>
              <a:rPr lang="en-CA" sz="1800" dirty="0">
                <a:solidFill>
                  <a:schemeClr val="tx1"/>
                </a:solidFill>
              </a:rPr>
              <a:t>through NSERC’s Collaborative Research and Development (CRD) </a:t>
            </a:r>
            <a:r>
              <a:rPr lang="en-CA" sz="1800" dirty="0" smtClean="0">
                <a:solidFill>
                  <a:schemeClr val="tx1"/>
                </a:solidFill>
              </a:rPr>
              <a:t>or </a:t>
            </a:r>
            <a:r>
              <a:rPr lang="en-CA" sz="1800" dirty="0">
                <a:solidFill>
                  <a:schemeClr val="tx1"/>
                </a:solidFill>
              </a:rPr>
              <a:t>Applied Research and Development (ARD) </a:t>
            </a:r>
            <a:r>
              <a:rPr lang="en-CA" sz="1800" dirty="0" smtClean="0">
                <a:solidFill>
                  <a:schemeClr val="tx1"/>
                </a:solidFill>
              </a:rPr>
              <a:t>programs, or IRAP or Genome Canada etc. ... 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Be connected </a:t>
            </a:r>
            <a:r>
              <a:rPr lang="en-US" sz="2000" dirty="0">
                <a:solidFill>
                  <a:schemeClr val="tx1"/>
                </a:solidFill>
              </a:rPr>
              <a:t>to </a:t>
            </a:r>
            <a:r>
              <a:rPr lang="en-US" sz="2000" dirty="0" smtClean="0">
                <a:solidFill>
                  <a:schemeClr val="tx1"/>
                </a:solidFill>
              </a:rPr>
              <a:t>top researchers </a:t>
            </a:r>
            <a:r>
              <a:rPr lang="en-US" sz="2000" dirty="0">
                <a:solidFill>
                  <a:schemeClr val="tx1"/>
                </a:solidFill>
              </a:rPr>
              <a:t>who can provide innovative solutions to real-world </a:t>
            </a:r>
            <a:r>
              <a:rPr lang="en-US" sz="2000" dirty="0" smtClean="0">
                <a:solidFill>
                  <a:schemeClr val="tx1"/>
                </a:solidFill>
              </a:rPr>
              <a:t>challenges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</a:rPr>
              <a:t>Access </a:t>
            </a:r>
            <a:r>
              <a:rPr lang="en-CA" sz="2000" dirty="0">
                <a:solidFill>
                  <a:schemeClr val="tx1"/>
                </a:solidFill>
              </a:rPr>
              <a:t>leading edge knowledge and expertise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CA" sz="2000" dirty="0">
                <a:solidFill>
                  <a:schemeClr val="tx1"/>
                </a:solidFill>
              </a:rPr>
              <a:t> 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58A495-2FB8-4789-ACA7-5012F9164C6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Machine Gears Royalty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15900"/>
            <a:ext cx="3124200" cy="190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istockimg.com/static/images/zoom/magnifying-gla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12725"/>
            <a:ext cx="43815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echnician holding chip against defocused electronic circuit board Royalty Free Stock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15900"/>
            <a:ext cx="2819400" cy="18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" y="-34844"/>
            <a:ext cx="2394585" cy="11016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1066800"/>
            <a:ext cx="9144002" cy="341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-228600"/>
            <a:ext cx="3810000" cy="1295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How it works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410200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AITF </a:t>
            </a:r>
            <a:r>
              <a:rPr lang="en-US" sz="2900" dirty="0">
                <a:solidFill>
                  <a:schemeClr val="tx1"/>
                </a:solidFill>
              </a:rPr>
              <a:t>and OCE </a:t>
            </a:r>
            <a:r>
              <a:rPr lang="en-US" sz="2900" dirty="0" smtClean="0">
                <a:solidFill>
                  <a:schemeClr val="tx1"/>
                </a:solidFill>
              </a:rPr>
              <a:t>connect </a:t>
            </a:r>
            <a:r>
              <a:rPr lang="en-US" sz="2900" dirty="0">
                <a:solidFill>
                  <a:schemeClr val="tx1"/>
                </a:solidFill>
              </a:rPr>
              <a:t>companies within and across the provinces. </a:t>
            </a:r>
            <a:endParaRPr lang="en-US" sz="29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Program supports </a:t>
            </a:r>
            <a:r>
              <a:rPr lang="en-US" sz="2900" dirty="0">
                <a:solidFill>
                  <a:schemeClr val="tx1"/>
                </a:solidFill>
              </a:rPr>
              <a:t>projects that develop innovative </a:t>
            </a:r>
            <a:r>
              <a:rPr lang="en-US" sz="2900" dirty="0" smtClean="0">
                <a:solidFill>
                  <a:schemeClr val="tx1"/>
                </a:solidFill>
              </a:rPr>
              <a:t>products or services </a:t>
            </a:r>
            <a:r>
              <a:rPr lang="en-US" sz="2900" dirty="0">
                <a:solidFill>
                  <a:schemeClr val="tx1"/>
                </a:solidFill>
              </a:rPr>
              <a:t>addressing industrial challenges in priority areas for Alberta and </a:t>
            </a:r>
            <a:r>
              <a:rPr lang="en-US" sz="2900" dirty="0" smtClean="0">
                <a:solidFill>
                  <a:schemeClr val="tx1"/>
                </a:solidFill>
              </a:rPr>
              <a:t>Ontario:</a:t>
            </a:r>
          </a:p>
          <a:p>
            <a:pPr marL="860425" lvl="1" indent="-342900">
              <a:lnSpc>
                <a:spcPct val="134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 smtClean="0"/>
              <a:t>Advanced </a:t>
            </a:r>
            <a:r>
              <a:rPr lang="en-US" sz="2600" dirty="0"/>
              <a:t>materials and manufacturing</a:t>
            </a:r>
          </a:p>
          <a:p>
            <a:pPr marL="860425" lvl="1" indent="-342900">
              <a:lnSpc>
                <a:spcPct val="134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/>
              <a:t>Energy and environment (including water)</a:t>
            </a:r>
          </a:p>
          <a:p>
            <a:pPr marL="860425" lvl="1" indent="-342900">
              <a:lnSpc>
                <a:spcPct val="134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/>
              <a:t>Nanotechnology</a:t>
            </a:r>
          </a:p>
          <a:p>
            <a:pPr marL="860425" lvl="1" indent="-342900">
              <a:lnSpc>
                <a:spcPct val="134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/>
              <a:t>Agriculture, </a:t>
            </a:r>
            <a:r>
              <a:rPr lang="en-US" sz="2600" dirty="0" smtClean="0"/>
              <a:t>forestry</a:t>
            </a:r>
            <a:endParaRPr lang="en-US" sz="2600" dirty="0"/>
          </a:p>
          <a:p>
            <a:pPr marL="860425" lvl="1" indent="-342900">
              <a:lnSpc>
                <a:spcPct val="134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/>
              <a:t>Advanced health technologies</a:t>
            </a:r>
          </a:p>
          <a:p>
            <a:pPr marL="860425" lvl="1" indent="-342900">
              <a:lnSpc>
                <a:spcPct val="134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600" dirty="0"/>
              <a:t>Life sciences, biotechnology</a:t>
            </a:r>
          </a:p>
          <a:p>
            <a:pPr marL="860425" lvl="1" indent="-342900">
              <a:lnSpc>
                <a:spcPct val="134000"/>
              </a:lnSpc>
              <a:buFont typeface="Courier New" panose="02070309020205020404" pitchFamily="49" charset="0"/>
              <a:buChar char="o"/>
            </a:pPr>
            <a:r>
              <a:rPr lang="en-US" sz="2600" dirty="0"/>
              <a:t>Information, communications technologies, digital </a:t>
            </a:r>
            <a:r>
              <a:rPr lang="en-US" sz="2600" dirty="0" smtClean="0"/>
              <a:t>media</a:t>
            </a:r>
          </a:p>
          <a:p>
            <a:pPr marL="517525" lvl="1" indent="0">
              <a:lnSpc>
                <a:spcPct val="120000"/>
              </a:lnSpc>
              <a:buNone/>
            </a:pPr>
            <a:r>
              <a:rPr lang="en-US" sz="2600" i="1" dirty="0" smtClean="0"/>
              <a:t>The program is essentially technology agnostic</a:t>
            </a:r>
            <a:endParaRPr lang="en-US" sz="2600" i="1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</a:rPr>
              <a:t>Involves a two-step</a:t>
            </a:r>
            <a:r>
              <a:rPr lang="en-US" sz="2900" dirty="0">
                <a:solidFill>
                  <a:schemeClr val="tx1"/>
                </a:solidFill>
              </a:rPr>
              <a:t>, </a:t>
            </a:r>
            <a:r>
              <a:rPr lang="en-US" sz="2900" dirty="0" smtClean="0">
                <a:solidFill>
                  <a:schemeClr val="tx1"/>
                </a:solidFill>
              </a:rPr>
              <a:t>competitive process</a:t>
            </a:r>
          </a:p>
          <a:p>
            <a:pPr marL="860425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solidFill>
                  <a:schemeClr val="tx1"/>
                </a:solidFill>
              </a:rPr>
              <a:t>submission </a:t>
            </a:r>
            <a:r>
              <a:rPr lang="en-US" sz="2900" dirty="0">
                <a:solidFill>
                  <a:schemeClr val="tx1"/>
                </a:solidFill>
              </a:rPr>
              <a:t>of an Expression of Interest (EOI). </a:t>
            </a:r>
            <a:endParaRPr lang="en-US" sz="2900" dirty="0" smtClean="0">
              <a:solidFill>
                <a:schemeClr val="tx1"/>
              </a:solidFill>
            </a:endParaRPr>
          </a:p>
          <a:p>
            <a:pPr marL="860425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900" dirty="0" smtClean="0">
                <a:solidFill>
                  <a:schemeClr val="tx1"/>
                </a:solidFill>
              </a:rPr>
              <a:t>submission of a full NSERC application by those whose are EOIs selected</a:t>
            </a:r>
          </a:p>
          <a:p>
            <a:pPr>
              <a:lnSpc>
                <a:spcPct val="120000"/>
              </a:lnSpc>
            </a:pPr>
            <a:r>
              <a:rPr lang="en-US" sz="2900" dirty="0" smtClean="0">
                <a:solidFill>
                  <a:schemeClr val="tx1"/>
                </a:solidFill>
              </a:rPr>
              <a:t>NSERC </a:t>
            </a:r>
            <a:r>
              <a:rPr lang="en-US" sz="2900" dirty="0">
                <a:solidFill>
                  <a:schemeClr val="tx1"/>
                </a:solidFill>
              </a:rPr>
              <a:t>will leverage industry contributions from both Ontario and Alberta when the researchers </a:t>
            </a:r>
            <a:r>
              <a:rPr lang="en-US" sz="2900" dirty="0" smtClean="0">
                <a:solidFill>
                  <a:schemeClr val="tx1"/>
                </a:solidFill>
              </a:rPr>
              <a:t>in both provinces are </a:t>
            </a:r>
            <a:r>
              <a:rPr lang="en-US" sz="2900" dirty="0">
                <a:solidFill>
                  <a:schemeClr val="tx1"/>
                </a:solidFill>
              </a:rPr>
              <a:t>from academic institutions</a:t>
            </a:r>
            <a:r>
              <a:rPr lang="en-US" sz="2900" dirty="0" smtClean="0">
                <a:solidFill>
                  <a:schemeClr val="tx1"/>
                </a:solidFill>
              </a:rPr>
              <a:t>.</a:t>
            </a: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58A495-2FB8-4789-ACA7-5012F9164C6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6" descr="http://i.istockimg.com/file_thumbview_approve/36662042/3/stock-photo-36662042-transfor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38400"/>
            <a:ext cx="2038350" cy="27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" y="-34844"/>
            <a:ext cx="2394585" cy="11016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" y="1066800"/>
            <a:ext cx="9144002" cy="341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"/>
            <a:ext cx="5486400" cy="1295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funding </a:t>
            </a:r>
            <a:br>
              <a:rPr lang="en-US" sz="3200" b="1" dirty="0" smtClean="0"/>
            </a:br>
            <a:r>
              <a:rPr lang="en-US" sz="3200" b="1" dirty="0" smtClean="0"/>
              <a:t>contributions </a:t>
            </a:r>
            <a:br>
              <a:rPr lang="en-US" sz="3200" b="1" dirty="0" smtClean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8068"/>
            <a:ext cx="8610600" cy="529753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Industry partners in Alberta and in Ontario contribute a minimum of $50k cash and $50 in-kind over 2 years </a:t>
            </a:r>
            <a:endParaRPr lang="en-US" sz="2000" dirty="0">
              <a:solidFill>
                <a:schemeClr val="tx1"/>
              </a:solidFill>
            </a:endParaRPr>
          </a:p>
          <a:p>
            <a:pPr marL="733425" lvl="1" indent="-285750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­"/>
              <a:tabLst>
                <a:tab pos="714375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Ontario industry partner contributes a minimum $50k cash, $50k in kind</a:t>
            </a:r>
            <a:endParaRPr lang="en-US" sz="1600" dirty="0">
              <a:solidFill>
                <a:schemeClr val="tx1"/>
              </a:solidFill>
            </a:endParaRPr>
          </a:p>
          <a:p>
            <a:pPr marL="733425" lvl="1" indent="-285750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­"/>
              <a:tabLst>
                <a:tab pos="714375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Alberta industry partner </a:t>
            </a:r>
            <a:r>
              <a:rPr lang="en-US" sz="1600" dirty="0">
                <a:solidFill>
                  <a:schemeClr val="tx1"/>
                </a:solidFill>
              </a:rPr>
              <a:t>contributes a minimum $50k cash, $50k in </a:t>
            </a:r>
            <a:r>
              <a:rPr lang="en-US" sz="1600" dirty="0" smtClean="0">
                <a:solidFill>
                  <a:schemeClr val="tx1"/>
                </a:solidFill>
              </a:rPr>
              <a:t>kind</a:t>
            </a:r>
            <a:endParaRPr lang="en-US" sz="1600" dirty="0">
              <a:solidFill>
                <a:schemeClr val="tx1"/>
              </a:solidFill>
            </a:endParaRPr>
          </a:p>
          <a:p>
            <a:pPr marL="733425" lvl="1" indent="-285750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­"/>
              <a:tabLst>
                <a:tab pos="714375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If the industry partner is the same in Alberta and in Ontario it will contribute $100k cash, $100k in kind over 2 years split between the 2 provinces.  </a:t>
            </a:r>
          </a:p>
          <a:p>
            <a:pPr lvl="1" indent="0">
              <a:lnSpc>
                <a:spcPct val="120000"/>
              </a:lnSpc>
              <a:spcAft>
                <a:spcPts val="0"/>
              </a:spcAft>
              <a:buNone/>
              <a:tabLst>
                <a:tab pos="714375" algn="l"/>
              </a:tabLst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AITF contributes </a:t>
            </a:r>
            <a:r>
              <a:rPr lang="en-US" sz="2000" dirty="0">
                <a:solidFill>
                  <a:schemeClr val="tx1"/>
                </a:solidFill>
              </a:rPr>
              <a:t>a minimum of $50,000 and up to a maximum of $250,000 CAD over two years. 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OCE </a:t>
            </a:r>
            <a:r>
              <a:rPr lang="en-US" sz="2000" dirty="0" smtClean="0">
                <a:solidFill>
                  <a:schemeClr val="tx1"/>
                </a:solidFill>
              </a:rPr>
              <a:t>contributes </a:t>
            </a:r>
            <a:r>
              <a:rPr lang="en-US" sz="2000" dirty="0">
                <a:solidFill>
                  <a:schemeClr val="tx1"/>
                </a:solidFill>
              </a:rPr>
              <a:t>a minimum of $50,000 and up to a maximum of $250,000 CAD over two years. 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For industry-university projects, NSERC CRD may match </a:t>
            </a:r>
            <a:r>
              <a:rPr lang="en-US" sz="2000" dirty="0" smtClean="0">
                <a:solidFill>
                  <a:schemeClr val="tx1"/>
                </a:solidFill>
              </a:rPr>
              <a:t>cash </a:t>
            </a:r>
            <a:r>
              <a:rPr lang="en-US" sz="2000" dirty="0">
                <a:solidFill>
                  <a:schemeClr val="tx1"/>
                </a:solidFill>
              </a:rPr>
              <a:t>contribution from </a:t>
            </a:r>
            <a:r>
              <a:rPr lang="en-US" sz="2000" dirty="0" smtClean="0">
                <a:solidFill>
                  <a:schemeClr val="tx1"/>
                </a:solidFill>
              </a:rPr>
              <a:t>industry (exclusive </a:t>
            </a:r>
            <a:r>
              <a:rPr lang="en-US" sz="2000" dirty="0">
                <a:solidFill>
                  <a:schemeClr val="tx1"/>
                </a:solidFill>
              </a:rPr>
              <a:t>of </a:t>
            </a:r>
            <a:r>
              <a:rPr lang="en-US" sz="2000" dirty="0" smtClean="0">
                <a:solidFill>
                  <a:schemeClr val="tx1"/>
                </a:solidFill>
              </a:rPr>
              <a:t>overhead) up </a:t>
            </a:r>
            <a:r>
              <a:rPr lang="en-US" sz="2000" dirty="0">
                <a:solidFill>
                  <a:schemeClr val="tx1"/>
                </a:solidFill>
              </a:rPr>
              <a:t>to twice the net industry cash if the in-kind contribution is at least the same as the net industry cash. 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For industry-college projects, NSERC ARD grant may match industry’s total cash and/or in-kind contributions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58A495-2FB8-4789-ACA7-5012F9164C6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" y="-34844"/>
            <a:ext cx="2394585" cy="1101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" y="1066800"/>
            <a:ext cx="9144002" cy="341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-152400"/>
            <a:ext cx="6781800" cy="1295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How Funding </a:t>
            </a:r>
            <a:br>
              <a:rPr lang="en-US" sz="3200" b="1" dirty="0" smtClean="0"/>
            </a:br>
            <a:r>
              <a:rPr lang="en-US" sz="3200" b="1" dirty="0" smtClean="0"/>
              <a:t>flows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OCE funds flow to the academic partner.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AITF funds may flow to AITF’s Applied Research </a:t>
            </a:r>
            <a:r>
              <a:rPr lang="en-US" sz="2000" dirty="0" err="1" smtClean="0">
                <a:solidFill>
                  <a:schemeClr val="tx1"/>
                </a:solidFill>
              </a:rPr>
              <a:t>Centres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(ARC), CFER researchers, NINT researchers, ACAMP researchers, or academic partners. </a:t>
            </a:r>
            <a:r>
              <a:rPr lang="en-US" sz="2000" dirty="0" smtClean="0">
                <a:solidFill>
                  <a:schemeClr val="tx1"/>
                </a:solidFill>
              </a:rPr>
              <a:t> Internal </a:t>
            </a:r>
            <a:r>
              <a:rPr lang="en-US" sz="2000" dirty="0">
                <a:solidFill>
                  <a:schemeClr val="tx1"/>
                </a:solidFill>
              </a:rPr>
              <a:t>R&amp;D company expenses may be considered and must be discussed with AITF during the EOI development </a:t>
            </a:r>
            <a:r>
              <a:rPr lang="en-US" sz="2000" dirty="0" smtClean="0">
                <a:solidFill>
                  <a:schemeClr val="tx1"/>
                </a:solidFill>
              </a:rPr>
              <a:t>stage.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OCE </a:t>
            </a:r>
            <a:r>
              <a:rPr lang="en-US" sz="2000" dirty="0">
                <a:solidFill>
                  <a:schemeClr val="tx1"/>
                </a:solidFill>
              </a:rPr>
              <a:t>will allow overhead to the Ontario academic partner(s) of up to 20% of the OCE contribution. AITF will allow overhead to the Alberta academic partner of up to 20% of the AITF contribution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Academic overhead on industry cash contributions is determined by each academic institution; typical range is between 20% and 40%. NSERC matching contributions are net of overhead.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58A495-2FB8-4789-ACA7-5012F9164C6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" y="-34844"/>
            <a:ext cx="2394585" cy="1101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" y="1066800"/>
            <a:ext cx="9144002" cy="3412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_ 2014 template Blank">
  <a:themeElements>
    <a:clrScheme name="Custom 1">
      <a:dk1>
        <a:sysClr val="windowText" lastClr="000000"/>
      </a:dk1>
      <a:lt1>
        <a:sysClr val="window" lastClr="FFFFFF"/>
      </a:lt1>
      <a:dk2>
        <a:srgbClr val="4B5457"/>
      </a:dk2>
      <a:lt2>
        <a:srgbClr val="CACEC2"/>
      </a:lt2>
      <a:accent1>
        <a:srgbClr val="E34E35"/>
      </a:accent1>
      <a:accent2>
        <a:srgbClr val="4FB3CE"/>
      </a:accent2>
      <a:accent3>
        <a:srgbClr val="A9C398"/>
      </a:accent3>
      <a:accent4>
        <a:srgbClr val="38939B"/>
      </a:accent4>
      <a:accent5>
        <a:srgbClr val="F8E888"/>
      </a:accent5>
      <a:accent6>
        <a:srgbClr val="A89900"/>
      </a:accent6>
      <a:hlink>
        <a:srgbClr val="5D87A1"/>
      </a:hlink>
      <a:folHlink>
        <a:srgbClr val="D06F1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OCE_ 2014 template Blank</Template>
  <TotalTime>11073</TotalTime>
  <Words>791</Words>
  <Application>Microsoft Office PowerPoint</Application>
  <PresentationFormat>On-screen Show (4:3)</PresentationFormat>
  <Paragraphs>202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OCE_ 2014 template Blank</vt:lpstr>
      <vt:lpstr>Alberta-Ontario Innovation Program </vt:lpstr>
      <vt:lpstr>Ontario-Alberta  Program </vt:lpstr>
      <vt:lpstr>About the Program</vt:lpstr>
      <vt:lpstr>Objective</vt:lpstr>
      <vt:lpstr>How Researchers  Benefit</vt:lpstr>
      <vt:lpstr>How Industry  Benefits </vt:lpstr>
      <vt:lpstr>How it works</vt:lpstr>
      <vt:lpstr>funding  contributions  </vt:lpstr>
      <vt:lpstr>How Funding  flows</vt:lpstr>
      <vt:lpstr>EOI Evaluation  Criteria</vt:lpstr>
      <vt:lpstr>Decision making  process</vt:lpstr>
      <vt:lpstr>PowerPoint Presentation</vt:lpstr>
      <vt:lpstr>PowerPoint Presentation</vt:lpstr>
      <vt:lpstr>PowerPoint Presentation</vt:lpstr>
      <vt:lpstr>For more  information 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Kershaw, Anne</dc:creator>
  <cp:lastModifiedBy>Lukkarila, Julie</cp:lastModifiedBy>
  <cp:revision>43</cp:revision>
  <cp:lastPrinted>2015-07-08T01:47:03Z</cp:lastPrinted>
  <dcterms:created xsi:type="dcterms:W3CDTF">2015-03-12T15:01:27Z</dcterms:created>
  <dcterms:modified xsi:type="dcterms:W3CDTF">2015-08-26T12:52:07Z</dcterms:modified>
</cp:coreProperties>
</file>