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9" r:id="rId2"/>
    <p:sldId id="260" r:id="rId3"/>
    <p:sldId id="261" r:id="rId4"/>
    <p:sldId id="257" r:id="rId5"/>
    <p:sldId id="262" r:id="rId6"/>
    <p:sldId id="264" r:id="rId7"/>
    <p:sldId id="263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77" r:id="rId22"/>
    <p:sldId id="281" r:id="rId23"/>
    <p:sldId id="280" r:id="rId24"/>
    <p:sldId id="282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7"/>
    <a:srgbClr val="A9D258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4"/>
    <p:restoredTop sz="89850"/>
  </p:normalViewPr>
  <p:slideViewPr>
    <p:cSldViewPr snapToGrid="0" snapToObjects="1">
      <p:cViewPr varScale="1">
        <p:scale>
          <a:sx n="124" d="100"/>
          <a:sy n="124" d="100"/>
        </p:scale>
        <p:origin x="18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EA1EA-9194-0E41-A0F9-2B3BCC8325B7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03A4-16F7-D442-B99B-A67D2A6C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handing back the exams?</a:t>
            </a:r>
          </a:p>
          <a:p>
            <a:r>
              <a:rPr lang="en-US" dirty="0" smtClean="0"/>
              <a:t>Entering</a:t>
            </a:r>
            <a:r>
              <a:rPr lang="en-US" baseline="0" dirty="0" smtClean="0"/>
              <a:t> innumerable grades into the gradebook by hand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shuffling of papers -- inefficient</a:t>
            </a:r>
          </a:p>
          <a:p>
            <a:r>
              <a:rPr lang="en-US" dirty="0" smtClean="0"/>
              <a:t>Mistakes with math</a:t>
            </a:r>
          </a:p>
          <a:p>
            <a:r>
              <a:rPr lang="en-US" dirty="0" smtClean="0"/>
              <a:t>Entering grades – by hand in a class of 1000 students</a:t>
            </a:r>
          </a:p>
          <a:p>
            <a:endParaRPr lang="en-US" dirty="0" smtClean="0"/>
          </a:p>
          <a:p>
            <a:r>
              <a:rPr lang="en-US" dirty="0" smtClean="0"/>
              <a:t>There’s rich data that we are losing</a:t>
            </a:r>
            <a:r>
              <a:rPr lang="en-US" baseline="0" dirty="0" smtClean="0"/>
              <a:t> – performance on specific questions gets lost when we only report out / capture the overall grade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3560 – handing back the midterm – been an issue comes up every so often – one year we had a room booked with a staff person manning the room to hand exams back --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3.5 cm header blank</a:t>
            </a:r>
          </a:p>
          <a:p>
            <a:r>
              <a:rPr lang="en-US" dirty="0" smtClean="0"/>
              <a:t>Integrated with </a:t>
            </a:r>
            <a:r>
              <a:rPr lang="en-US" dirty="0" err="1" smtClean="0"/>
              <a:t>Courselink</a:t>
            </a:r>
            <a:r>
              <a:rPr lang="en-US" dirty="0" smtClean="0"/>
              <a:t> – imports</a:t>
            </a:r>
            <a:r>
              <a:rPr lang="en-US" baseline="0" dirty="0" smtClean="0"/>
              <a:t> student information:  email, </a:t>
            </a:r>
            <a:r>
              <a:rPr lang="en-US" baseline="0" dirty="0" err="1" smtClean="0"/>
              <a:t>st</a:t>
            </a:r>
            <a:r>
              <a:rPr lang="en-US" baseline="0" dirty="0" smtClean="0"/>
              <a:t> ID, names</a:t>
            </a:r>
          </a:p>
          <a:p>
            <a:r>
              <a:rPr lang="en-US" baseline="0" dirty="0" smtClean="0"/>
              <a:t>Tells the CM site how many to print – you also can add additional copies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Something you are required to do anyway – collecting</a:t>
            </a:r>
            <a:r>
              <a:rPr lang="en-US" baseline="0" dirty="0" smtClean="0"/>
              <a:t> the attendance cards and checking the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could you save more time?  </a:t>
            </a:r>
          </a:p>
          <a:p>
            <a:r>
              <a:rPr lang="en-US" dirty="0" smtClean="0"/>
              <a:t>Only</a:t>
            </a:r>
            <a:r>
              <a:rPr lang="en-US" baseline="0" dirty="0" smtClean="0"/>
              <a:t> scan the short answer questions – first 9 pages were not even looked at</a:t>
            </a:r>
          </a:p>
          <a:p>
            <a:r>
              <a:rPr lang="en-US" baseline="0" dirty="0" smtClean="0"/>
              <a:t>This would have cut the scanning time in half – to 30 minute  -- but you’d have to have 2 booklets.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you doing for that 30 minute?  Having lunch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5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there are shortcuts</a:t>
            </a:r>
            <a:r>
              <a:rPr lang="en-US" baseline="0" dirty="0" smtClean="0"/>
              <a:t>  to checks and x’s</a:t>
            </a:r>
          </a:p>
          <a:p>
            <a:r>
              <a:rPr lang="en-US" baseline="0" dirty="0" smtClean="0"/>
              <a:t>Cons!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A03A4-16F7-D442-B99B-A67D2A6CC4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5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56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0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4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4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2060B-CFF4-C54D-A55C-8820838897A1}" type="datetimeFigureOut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E48B-0FD1-304E-BBCF-AC45D8B5E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1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4212" y="4003047"/>
            <a:ext cx="5154202" cy="16557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dvent Pro" charset="0"/>
                <a:ea typeface="Advent Pro" charset="0"/>
                <a:cs typeface="Advent Pro" charset="0"/>
              </a:rPr>
              <a:t>John </a:t>
            </a:r>
            <a:r>
              <a:rPr lang="en-US" sz="4000" dirty="0" smtClean="0">
                <a:latin typeface="Advent Pro" charset="0"/>
                <a:ea typeface="Advent Pro" charset="0"/>
                <a:cs typeface="Advent Pro" charset="0"/>
              </a:rPr>
              <a:t>Dawson</a:t>
            </a:r>
          </a:p>
          <a:p>
            <a:r>
              <a:rPr lang="en-US" sz="3200" dirty="0" smtClean="0">
                <a:latin typeface="Advent Pro" charset="0"/>
                <a:ea typeface="Advent Pro" charset="0"/>
                <a:cs typeface="Advent Pro" charset="0"/>
              </a:rPr>
              <a:t>Jan 26, 2017</a:t>
            </a:r>
            <a:endParaRPr lang="en-US" sz="3200" dirty="0">
              <a:latin typeface="Advent Pro" charset="0"/>
              <a:ea typeface="Advent Pro" charset="0"/>
              <a:cs typeface="Advent Pr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19" y="5658809"/>
            <a:ext cx="2706624" cy="9723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1" cy="2313351"/>
          </a:xfrm>
          <a:prstGeom prst="rect">
            <a:avLst/>
          </a:prstGeom>
          <a:solidFill>
            <a:srgbClr val="178946"/>
          </a:solidFill>
          <a:ln>
            <a:solidFill>
              <a:srgbClr val="17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/>
          <p:cNvSpPr/>
          <p:nvPr/>
        </p:nvSpPr>
        <p:spPr>
          <a:xfrm rot="10800000">
            <a:off x="0" y="2314575"/>
            <a:ext cx="12192000" cy="1816608"/>
          </a:xfrm>
          <a:prstGeom prst="triangle">
            <a:avLst>
              <a:gd name="adj" fmla="val 0"/>
            </a:avLst>
          </a:prstGeom>
          <a:solidFill>
            <a:srgbClr val="178946"/>
          </a:solidFill>
          <a:ln>
            <a:solidFill>
              <a:srgbClr val="178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445" y="1445554"/>
            <a:ext cx="8708876" cy="1287464"/>
          </a:xfrm>
        </p:spPr>
        <p:txBody>
          <a:bodyPr>
            <a:noAutofit/>
          </a:bodyPr>
          <a:lstStyle/>
          <a:p>
            <a:pPr algn="r"/>
            <a:r>
              <a:rPr lang="en-US" sz="7200" dirty="0" smtClean="0">
                <a:solidFill>
                  <a:schemeClr val="bg1"/>
                </a:solidFill>
                <a:latin typeface="Advent Pro" charset="0"/>
                <a:ea typeface="Advent Pro" charset="0"/>
                <a:cs typeface="Advent Pro" charset="0"/>
              </a:rPr>
              <a:t>Make grading easier with</a:t>
            </a:r>
            <a:r>
              <a:rPr lang="en-US" sz="7200" dirty="0" smtClean="0">
                <a:solidFill>
                  <a:schemeClr val="bg1"/>
                </a:solidFill>
                <a:latin typeface="Advent Pro" charset="0"/>
                <a:ea typeface="Advent Pro" charset="0"/>
                <a:cs typeface="Advent Pro" charset="0"/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  <a:latin typeface="Advent Pro" charset="0"/>
                <a:ea typeface="Advent Pro" charset="0"/>
                <a:cs typeface="Advent Pro" charset="0"/>
              </a:rPr>
              <a:t>Crowdmark</a:t>
            </a:r>
            <a:endParaRPr lang="en-US" sz="6600" dirty="0">
              <a:solidFill>
                <a:schemeClr val="bg1"/>
              </a:solidFill>
              <a:latin typeface="Advent Pro" charset="0"/>
              <a:ea typeface="Advent Pro" charset="0"/>
              <a:cs typeface="Advent Pr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5" y="2973179"/>
            <a:ext cx="3182341" cy="32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0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Students to Assessments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7" y="1571945"/>
            <a:ext cx="2748016" cy="4885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90" y="1562019"/>
            <a:ext cx="2759182" cy="4905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88" y="1562019"/>
            <a:ext cx="2748017" cy="4885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000" y="1562019"/>
            <a:ext cx="577687" cy="7200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6200000">
            <a:off x="3383043" y="3721140"/>
            <a:ext cx="287676" cy="408114"/>
          </a:xfrm>
          <a:prstGeom prst="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6200000">
            <a:off x="6783842" y="3721140"/>
            <a:ext cx="287676" cy="408114"/>
          </a:xfrm>
          <a:prstGeom prst="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13256" y="2356765"/>
            <a:ext cx="17951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2 exams/min</a:t>
            </a:r>
          </a:p>
          <a:p>
            <a:pPr algn="ctr"/>
            <a:endParaRPr lang="en-US" sz="2400" dirty="0">
              <a:solidFill>
                <a:srgbClr val="00ABC7"/>
              </a:solidFill>
            </a:endParaRPr>
          </a:p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6 people</a:t>
            </a:r>
          </a:p>
          <a:p>
            <a:pPr algn="ctr"/>
            <a:endParaRPr lang="en-US" sz="2400" dirty="0" smtClean="0">
              <a:solidFill>
                <a:srgbClr val="00ABC7"/>
              </a:solidFill>
            </a:endParaRPr>
          </a:p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327 exams</a:t>
            </a:r>
          </a:p>
          <a:p>
            <a:pPr algn="ctr"/>
            <a:endParaRPr lang="en-US" sz="2400" dirty="0">
              <a:solidFill>
                <a:srgbClr val="00ABC7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All done in</a:t>
            </a:r>
          </a:p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30 min </a:t>
            </a:r>
            <a:endParaRPr lang="en-US" sz="2400" b="1" dirty="0">
              <a:solidFill>
                <a:srgbClr val="00ABC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73158" y="5654196"/>
            <a:ext cx="1675366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ABC7"/>
                </a:solidFill>
              </a:rPr>
              <a:t>Scanning Student Cards</a:t>
            </a:r>
            <a:endParaRPr lang="en-US" b="1">
              <a:solidFill>
                <a:srgbClr val="00A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for this mock final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908c3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5f669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3eea3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7eeb9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demo_bioc2580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/>
              <a:t>d</a:t>
            </a:r>
            <a:r>
              <a:rPr lang="en-US" dirty="0" err="1" smtClean="0"/>
              <a:t>krska</a:t>
            </a: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 smtClean="0"/>
              <a:t>dsychant</a:t>
            </a: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 smtClean="0"/>
              <a:t>dvitsupa</a:t>
            </a:r>
            <a:r>
              <a:rPr lang="en-US" dirty="0" smtClean="0"/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swhite02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Immediately</a:t>
            </a:r>
            <a:r>
              <a:rPr lang="en-US" dirty="0" smtClean="0"/>
              <a:t> After the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Ordered the exams by number</a:t>
            </a:r>
          </a:p>
          <a:p>
            <a:pPr lvl="1"/>
            <a:r>
              <a:rPr lang="en-US" dirty="0" smtClean="0">
                <a:solidFill>
                  <a:srgbClr val="00ABC7"/>
                </a:solidFill>
              </a:rPr>
              <a:t>Folders of 10 exams each</a:t>
            </a:r>
          </a:p>
          <a:p>
            <a:r>
              <a:rPr lang="en-US" dirty="0" smtClean="0"/>
              <a:t>Confirmed that we had all of the exams</a:t>
            </a:r>
          </a:p>
          <a:p>
            <a:pPr lvl="1"/>
            <a:r>
              <a:rPr lang="en-US" dirty="0" smtClean="0">
                <a:solidFill>
                  <a:srgbClr val="00ABC7"/>
                </a:solidFill>
              </a:rPr>
              <a:t>Cross-check with list of unused exams</a:t>
            </a:r>
            <a:endParaRPr lang="en-US" dirty="0">
              <a:solidFill>
                <a:srgbClr val="00ABC7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29" y="4927830"/>
            <a:ext cx="577687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745" y="5715298"/>
            <a:ext cx="362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30 min</a:t>
            </a:r>
            <a:endParaRPr lang="en-US" sz="2400" b="1" dirty="0">
              <a:solidFill>
                <a:srgbClr val="00A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Grading the Exam!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>
                <a:solidFill>
                  <a:srgbClr val="00ABC7"/>
                </a:solidFill>
              </a:rPr>
              <a:t>SCANNING THE EXAMS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ABC7"/>
                </a:solidFill>
              </a:rPr>
              <a:t>The extra step in </a:t>
            </a:r>
            <a:r>
              <a:rPr lang="en-US" dirty="0" err="1" smtClean="0">
                <a:solidFill>
                  <a:srgbClr val="00ABC7"/>
                </a:solidFill>
              </a:rPr>
              <a:t>Crowdmark</a:t>
            </a:r>
            <a:endParaRPr lang="en-US" dirty="0" smtClean="0">
              <a:solidFill>
                <a:srgbClr val="00ABC7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ABC7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rgbClr val="00ABC7"/>
                </a:solidFill>
              </a:rPr>
              <a:t>Cut off the stapled corners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rgbClr val="00ABC7"/>
                </a:solidFill>
              </a:rPr>
              <a:t>Scan using Departmental photocopiers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b="1" dirty="0" smtClean="0">
                <a:solidFill>
                  <a:srgbClr val="00ABC7"/>
                </a:solidFill>
              </a:rPr>
              <a:t>160 pages (10 exams) in 83 sec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ABC7"/>
                </a:solidFill>
              </a:rPr>
              <a:t>240 pages is about the max / go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ABC7"/>
                </a:solidFill>
              </a:rPr>
              <a:t>327 exams on 2 memory sticks</a:t>
            </a:r>
            <a:endParaRPr lang="en-US" dirty="0">
              <a:solidFill>
                <a:srgbClr val="00ABC7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00">
            <a:off x="5946168" y="907489"/>
            <a:ext cx="3752636" cy="28144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8">
            <a:off x="7739908" y="3398176"/>
            <a:ext cx="4106238" cy="3079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858" y="896795"/>
            <a:ext cx="577687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0974" y="1684263"/>
            <a:ext cx="3627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50 min</a:t>
            </a:r>
          </a:p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2 photocopiers</a:t>
            </a:r>
            <a:endParaRPr lang="en-US" sz="2400" dirty="0">
              <a:solidFill>
                <a:srgbClr val="00A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0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Uploading the files to </a:t>
            </a:r>
            <a:r>
              <a:rPr lang="en-US" dirty="0" err="1" smtClean="0"/>
              <a:t>Crowdmark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Upload to scans to </a:t>
            </a:r>
            <a:r>
              <a:rPr lang="en-US" dirty="0" err="1" smtClean="0"/>
              <a:t>Crowdmark</a:t>
            </a:r>
            <a:endParaRPr lang="en-US" dirty="0" smtClean="0"/>
          </a:p>
          <a:p>
            <a:r>
              <a:rPr lang="en-US" dirty="0" smtClean="0"/>
              <a:t>Fix errors</a:t>
            </a:r>
          </a:p>
          <a:p>
            <a:pPr lvl="1"/>
            <a:r>
              <a:rPr lang="en-US" dirty="0" smtClean="0"/>
              <a:t>Folded over QR codes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" y="3365414"/>
            <a:ext cx="8686623" cy="3093285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198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Organizing all exams by page and exam number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496" y="2766827"/>
            <a:ext cx="577687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24612" y="3554295"/>
            <a:ext cx="3627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Uploading 30 min</a:t>
            </a:r>
          </a:p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~1.6 GB</a:t>
            </a:r>
          </a:p>
          <a:p>
            <a:pPr algn="ctr"/>
            <a:endParaRPr lang="en-US" sz="2400" b="1" dirty="0">
              <a:solidFill>
                <a:srgbClr val="00ABC7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Fixing errors 10 min</a:t>
            </a:r>
          </a:p>
          <a:p>
            <a:pPr algn="ctr"/>
            <a:r>
              <a:rPr lang="en-US" sz="2400" dirty="0" smtClean="0">
                <a:solidFill>
                  <a:srgbClr val="00ABC7"/>
                </a:solidFill>
              </a:rPr>
              <a:t>7 pages / over 5200</a:t>
            </a:r>
          </a:p>
          <a:p>
            <a:pPr algn="ctr"/>
            <a:endParaRPr lang="en-US" sz="2400" b="1" dirty="0">
              <a:solidFill>
                <a:srgbClr val="00A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GRADE ONLINE!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60772"/>
            <a:ext cx="7351933" cy="26105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08" y="1690688"/>
            <a:ext cx="3497762" cy="4351338"/>
          </a:xfrm>
        </p:spPr>
      </p:pic>
      <p:sp>
        <p:nvSpPr>
          <p:cNvPr id="7" name="TextBox 6"/>
          <p:cNvSpPr txBox="1"/>
          <p:nvPr/>
        </p:nvSpPr>
        <p:spPr>
          <a:xfrm>
            <a:off x="986319" y="4479533"/>
            <a:ext cx="5804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did the usual thing –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Went through the questions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Calibrated the grading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35" y="5216447"/>
            <a:ext cx="577687" cy="7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2151" y="6003915"/>
            <a:ext cx="362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ABC7"/>
                </a:solidFill>
              </a:rPr>
              <a:t>45 min</a:t>
            </a:r>
          </a:p>
        </p:txBody>
      </p:sp>
    </p:spTree>
    <p:extLst>
      <p:ext uri="{BB962C8B-B14F-4D97-AF65-F5344CB8AC3E}">
        <p14:creationId xmlns:p14="http://schemas.microsoft.com/office/powerpoint/2010/main" val="8294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grading experience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6" y="1825625"/>
            <a:ext cx="4343937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87" y="1825625"/>
            <a:ext cx="4318401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962" y="1145742"/>
            <a:ext cx="2585381" cy="5423425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6200000">
            <a:off x="4699962" y="3797237"/>
            <a:ext cx="287676" cy="408114"/>
          </a:xfrm>
          <a:prstGeom prst="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-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3562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/>
              <a:t>Pros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You can grade from anywhere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passing papers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Click to go to the next 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Grade the same exam simultaneously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See which questions have been graded or not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taking papers home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See progress of grading – total time taken to grade a question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See performance on questions “on the fly”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3562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/>
              <a:t>Cons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½ mark symbols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Only the final grade on the whole page recorded (no sub-sections)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Need good </a:t>
            </a:r>
            <a:r>
              <a:rPr lang="en-US" dirty="0" err="1" smtClean="0"/>
              <a:t>wi-fi</a:t>
            </a:r>
            <a:r>
              <a:rPr lang="en-US" dirty="0" smtClean="0"/>
              <a:t>! (SSC issues..)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Returning Exams / Entering Grades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2293144"/>
            <a:ext cx="4902200" cy="3416300"/>
          </a:xfrm>
        </p:spPr>
      </p:pic>
      <p:sp>
        <p:nvSpPr>
          <p:cNvPr id="6" name="Oval 5"/>
          <p:cNvSpPr/>
          <p:nvPr/>
        </p:nvSpPr>
        <p:spPr>
          <a:xfrm>
            <a:off x="1035121" y="4613097"/>
            <a:ext cx="4787757" cy="863029"/>
          </a:xfrm>
          <a:prstGeom prst="ellipse">
            <a:avLst/>
          </a:prstGeom>
          <a:noFill/>
          <a:ln w="38100">
            <a:solidFill>
              <a:srgbClr val="00A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994"/>
            <a:ext cx="5181600" cy="4038600"/>
          </a:xfrm>
        </p:spPr>
      </p:pic>
      <p:sp>
        <p:nvSpPr>
          <p:cNvPr id="10" name="Curved Down Arrow 9"/>
          <p:cNvSpPr/>
          <p:nvPr/>
        </p:nvSpPr>
        <p:spPr>
          <a:xfrm>
            <a:off x="5418074" y="1781731"/>
            <a:ext cx="1216152" cy="731520"/>
          </a:xfrm>
          <a:prstGeom prst="curved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7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Student’s view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0" y="1690688"/>
            <a:ext cx="3237725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16" y="1690688"/>
            <a:ext cx="3230071" cy="4351338"/>
          </a:xfrm>
        </p:spPr>
      </p:pic>
      <p:sp>
        <p:nvSpPr>
          <p:cNvPr id="7" name="TextBox 6"/>
          <p:cNvSpPr txBox="1"/>
          <p:nvPr/>
        </p:nvSpPr>
        <p:spPr>
          <a:xfrm>
            <a:off x="838200" y="2995038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took a screen shot, just like my students would.</a:t>
            </a:r>
          </a:p>
          <a:p>
            <a:endParaRPr lang="en-US" sz="2400" dirty="0"/>
          </a:p>
          <a:p>
            <a:r>
              <a:rPr lang="en-US" sz="2400" dirty="0" smtClean="0"/>
              <a:t>Alternatively, students scan or take pictures of their exams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349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1025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 smtClean="0"/>
              <a:t>What’s the </a:t>
            </a:r>
            <a:r>
              <a:rPr lang="en-US" sz="6000" u="sng" dirty="0" smtClean="0"/>
              <a:t>number one </a:t>
            </a:r>
            <a:r>
              <a:rPr lang="en-US" sz="6000" dirty="0" smtClean="0"/>
              <a:t>frustration you experience with exam grading?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31569"/>
            <a:ext cx="10515600" cy="274539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As a TA?</a:t>
            </a:r>
          </a:p>
          <a:p>
            <a:r>
              <a:rPr lang="en-US" sz="4000" dirty="0" smtClean="0"/>
              <a:t>As an instructor or prof?</a:t>
            </a:r>
          </a:p>
          <a:p>
            <a:endParaRPr lang="en-US" sz="4000" dirty="0"/>
          </a:p>
          <a:p>
            <a:r>
              <a:rPr lang="en-US" sz="4000" dirty="0" smtClean="0"/>
              <a:t>What about as a student?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51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– Entering 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3562"/>
            <a:ext cx="5181600" cy="4351338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/>
              <a:t>Pros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Click one button </a:t>
            </a:r>
            <a:r>
              <a:rPr lang="en-US" dirty="0" smtClean="0"/>
              <a:t>to send to exam to every student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rooms booked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staff time taken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Click one button </a:t>
            </a:r>
            <a:r>
              <a:rPr lang="en-US" dirty="0" smtClean="0"/>
              <a:t>to tabulate and enter all the grades into </a:t>
            </a:r>
            <a:r>
              <a:rPr lang="en-US" dirty="0" err="1" smtClean="0"/>
              <a:t>Courselink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alphabetizing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ABC7"/>
                </a:solidFill>
              </a:rPr>
              <a:t>No math mistakes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ABC7"/>
                </a:solidFill>
              </a:rPr>
              <a:t>No time entering by hand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3562"/>
            <a:ext cx="5181600" cy="4351338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/>
              <a:t>Cons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Every student now has an electronic version of the exam (only for midterms!)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Grades are sent “in the clear”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Pro:  You get more information!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Performance data for each </a:t>
            </a:r>
            <a:r>
              <a:rPr lang="en-US" b="1" dirty="0" smtClean="0"/>
              <a:t>page</a:t>
            </a:r>
            <a:r>
              <a:rPr lang="en-US" dirty="0" smtClean="0"/>
              <a:t> is captured</a:t>
            </a:r>
          </a:p>
          <a:p>
            <a:r>
              <a:rPr lang="en-US" dirty="0" smtClean="0"/>
              <a:t>Can use to evaluate </a:t>
            </a:r>
          </a:p>
          <a:p>
            <a:pPr lvl="1"/>
            <a:r>
              <a:rPr lang="en-US" dirty="0" smtClean="0"/>
              <a:t>the quality of the questions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nderperforming outcomes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82" y="1862321"/>
            <a:ext cx="5697854" cy="239909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48" y="4647177"/>
            <a:ext cx="3600000" cy="1523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6293" y="2132330"/>
            <a:ext cx="1068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Overall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447004" y="479302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8" y="4668741"/>
            <a:ext cx="3600000" cy="1518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998" y="4829592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4647177"/>
            <a:ext cx="3600000" cy="15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66442" y="481881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grades are submitted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Midterm regrading requests</a:t>
            </a:r>
          </a:p>
          <a:p>
            <a:pPr lvl="1"/>
            <a:r>
              <a:rPr lang="en-US" dirty="0" smtClean="0"/>
              <a:t>No manipulation of the midterm</a:t>
            </a:r>
          </a:p>
          <a:p>
            <a:r>
              <a:rPr lang="en-US" dirty="0" smtClean="0"/>
              <a:t>Requests to see the final exam</a:t>
            </a:r>
          </a:p>
          <a:p>
            <a:pPr lvl="1"/>
            <a:r>
              <a:rPr lang="en-US" dirty="0" smtClean="0"/>
              <a:t>Show the exam on the computer</a:t>
            </a:r>
          </a:p>
          <a:p>
            <a:pPr lvl="1"/>
            <a:r>
              <a:rPr lang="en-US" dirty="0" smtClean="0"/>
              <a:t>Easy to find that student</a:t>
            </a:r>
          </a:p>
          <a:p>
            <a:r>
              <a:rPr lang="en-US" dirty="0" smtClean="0"/>
              <a:t>Long term storage of exams</a:t>
            </a:r>
          </a:p>
          <a:p>
            <a:pPr lvl="1"/>
            <a:r>
              <a:rPr lang="en-US" dirty="0" smtClean="0"/>
              <a:t>Must keep exams for 1 semester</a:t>
            </a:r>
          </a:p>
          <a:p>
            <a:pPr lvl="1"/>
            <a:r>
              <a:rPr lang="en-US" dirty="0" smtClean="0"/>
              <a:t>Replace boxes of papers in your office?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1274943"/>
            <a:ext cx="2413000" cy="2540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65" y="4001294"/>
            <a:ext cx="3926147" cy="23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Crowdmark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Does it really save time?</a:t>
            </a:r>
          </a:p>
          <a:p>
            <a:r>
              <a:rPr lang="en-US" dirty="0" smtClean="0"/>
              <a:t>Spent 1.5 hours scanning, uploading and fixing errors</a:t>
            </a:r>
          </a:p>
          <a:p>
            <a:r>
              <a:rPr lang="en-US" dirty="0" smtClean="0"/>
              <a:t>Saved time in the physical set up of the grading</a:t>
            </a:r>
          </a:p>
          <a:p>
            <a:r>
              <a:rPr lang="en-US" dirty="0" smtClean="0"/>
              <a:t>Saved time in the alphabetizing and entering grades</a:t>
            </a:r>
          </a:p>
          <a:p>
            <a:pPr lvl="1"/>
            <a:r>
              <a:rPr lang="en-US" dirty="0" smtClean="0"/>
              <a:t>No math mistakes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Does it benefit the student?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Graders spend more energy on grading, less on logistics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They get access to their midterms automatically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 get information on the performance on questions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Improve our courses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Improve our assessments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62" y="5048449"/>
            <a:ext cx="1013721" cy="12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Crowdmark</a:t>
            </a:r>
            <a:r>
              <a:rPr lang="en-US" dirty="0" smtClean="0"/>
              <a:t> is currently being piloted by CPES</a:t>
            </a:r>
          </a:p>
          <a:p>
            <a:endParaRPr lang="en-US" dirty="0"/>
          </a:p>
          <a:p>
            <a:r>
              <a:rPr lang="en-US" dirty="0" smtClean="0"/>
              <a:t>Scanning student cards for matching</a:t>
            </a:r>
          </a:p>
          <a:p>
            <a:r>
              <a:rPr lang="en-US" dirty="0" smtClean="0"/>
              <a:t>Splitting MC from SA booklets to save on copying time</a:t>
            </a:r>
          </a:p>
          <a:p>
            <a:r>
              <a:rPr lang="en-US" dirty="0" smtClean="0"/>
              <a:t>Analyzing the data for course / assessment improvement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81755"/>
            <a:ext cx="5181600" cy="1239078"/>
          </a:xfrm>
        </p:spPr>
      </p:pic>
    </p:spTree>
    <p:extLst>
      <p:ext uri="{BB962C8B-B14F-4D97-AF65-F5344CB8AC3E}">
        <p14:creationId xmlns:p14="http://schemas.microsoft.com/office/powerpoint/2010/main" val="9834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994"/>
            <a:ext cx="10515600" cy="2514600"/>
          </a:xfrm>
        </p:spPr>
      </p:pic>
    </p:spTree>
    <p:extLst>
      <p:ext uri="{BB962C8B-B14F-4D97-AF65-F5344CB8AC3E}">
        <p14:creationId xmlns:p14="http://schemas.microsoft.com/office/powerpoint/2010/main" val="7223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Today</a:t>
            </a:r>
            <a:r>
              <a:rPr lang="is-IS" sz="6000" dirty="0" smtClean="0"/>
              <a:t>…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What </a:t>
            </a:r>
            <a:r>
              <a:rPr lang="en-US" sz="4000" dirty="0" err="1" smtClean="0"/>
              <a:t>Crowdmark</a:t>
            </a:r>
            <a:r>
              <a:rPr lang="en-US" sz="4000" dirty="0" smtClean="0"/>
              <a:t> is</a:t>
            </a:r>
          </a:p>
          <a:p>
            <a:r>
              <a:rPr lang="en-US" sz="4000" dirty="0" smtClean="0"/>
              <a:t>What </a:t>
            </a:r>
            <a:r>
              <a:rPr lang="en-US" sz="4000" dirty="0" err="1" smtClean="0"/>
              <a:t>Crowdmark</a:t>
            </a:r>
            <a:r>
              <a:rPr lang="en-US" sz="4000" dirty="0" smtClean="0"/>
              <a:t> does</a:t>
            </a:r>
          </a:p>
          <a:p>
            <a:r>
              <a:rPr lang="en-US" sz="4000" dirty="0" smtClean="0"/>
              <a:t>How I used it in BIOC*3560 in the Fall</a:t>
            </a:r>
          </a:p>
          <a:p>
            <a:r>
              <a:rPr lang="en-US" sz="4000" dirty="0" smtClean="0"/>
              <a:t>Practical issues – pros and cons</a:t>
            </a:r>
          </a:p>
          <a:p>
            <a:r>
              <a:rPr lang="en-US" sz="4000" dirty="0" smtClean="0"/>
              <a:t>Data you can derive from </a:t>
            </a:r>
            <a:r>
              <a:rPr lang="en-US" sz="4000" dirty="0" err="1" smtClean="0"/>
              <a:t>Crowdmark</a:t>
            </a:r>
            <a:r>
              <a:rPr lang="en-US" sz="4000" dirty="0" smtClean="0"/>
              <a:t> and how you might use that</a:t>
            </a:r>
          </a:p>
          <a:p>
            <a:r>
              <a:rPr lang="en-US" sz="4000" dirty="0" smtClean="0"/>
              <a:t>What’s next?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42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90139633"/>
                  </p:ext>
                </p:extLst>
              </p:nvPr>
            </p:nvGraphicFramePr>
            <p:xfrm>
              <a:off x="619432" y="314633"/>
              <a:ext cx="11149781" cy="619432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432" y="314633"/>
                <a:ext cx="11149781" cy="61943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1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95418" cy="369316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Usual Way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81" y="365125"/>
            <a:ext cx="5727739" cy="6069930"/>
          </a:xfrm>
        </p:spPr>
      </p:pic>
      <p:cxnSp>
        <p:nvCxnSpPr>
          <p:cNvPr id="6" name="Straight Connector 5"/>
          <p:cNvCxnSpPr/>
          <p:nvPr/>
        </p:nvCxnSpPr>
        <p:spPr>
          <a:xfrm>
            <a:off x="4037743" y="1017142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65823" y="2916149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65823" y="4178158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5823" y="4864814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48706" y="15411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35914" y="14938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  <a:endParaRPr lang="en-US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48706" y="304473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48706" y="401178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4</a:t>
            </a:r>
            <a:endParaRPr lang="en-US" sz="6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48706" y="514210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5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27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295418" cy="3693167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With Crowd-mark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47" y="313755"/>
            <a:ext cx="5509768" cy="5951220"/>
          </a:xfrm>
        </p:spPr>
      </p:pic>
      <p:cxnSp>
        <p:nvCxnSpPr>
          <p:cNvPr id="6" name="Straight Connector 5"/>
          <p:cNvCxnSpPr/>
          <p:nvPr/>
        </p:nvCxnSpPr>
        <p:spPr>
          <a:xfrm>
            <a:off x="4037743" y="1017142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65823" y="2916149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65823" y="4784331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5823" y="5470987"/>
            <a:ext cx="64418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48706" y="15411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35914" y="14938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2</a:t>
            </a:r>
            <a:endParaRPr lang="en-US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48706" y="304473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3</a:t>
            </a:r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48706" y="461796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4</a:t>
            </a:r>
            <a:endParaRPr lang="en-US" sz="60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6520" y="540895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5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7828908" y="1817893"/>
            <a:ext cx="986319" cy="288000"/>
          </a:xfrm>
          <a:prstGeom prst="rect">
            <a:avLst/>
          </a:prstGeom>
          <a:solidFill>
            <a:srgbClr val="A9D258"/>
          </a:solidFill>
          <a:ln>
            <a:solidFill>
              <a:schemeClr val="tx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1000" dirty="0" smtClean="0"/>
              <a:t>Match exams with students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36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Create Exam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" y="1690688"/>
            <a:ext cx="3362397" cy="4351338"/>
          </a:xfrm>
          <a:ln>
            <a:solidFill>
              <a:schemeClr val="tx1"/>
            </a:solidFill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21" y="1690688"/>
            <a:ext cx="3362397" cy="4351338"/>
          </a:xfr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50" y="1541122"/>
            <a:ext cx="3680357" cy="20268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21" y="4009203"/>
            <a:ext cx="3927626" cy="661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5161232"/>
            <a:ext cx="2794000" cy="819150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5917915" y="3598807"/>
            <a:ext cx="287676" cy="408114"/>
          </a:xfrm>
          <a:prstGeom prst="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917915" y="4684855"/>
            <a:ext cx="287676" cy="411127"/>
          </a:xfrm>
          <a:prstGeom prst="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rved Down Arrow 19"/>
          <p:cNvSpPr/>
          <p:nvPr/>
        </p:nvSpPr>
        <p:spPr>
          <a:xfrm>
            <a:off x="3628817" y="1324928"/>
            <a:ext cx="1216152" cy="731520"/>
          </a:xfrm>
          <a:prstGeom prst="curved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flipV="1">
            <a:off x="7172485" y="5832458"/>
            <a:ext cx="1216152" cy="731520"/>
          </a:xfrm>
          <a:prstGeom prst="curvedDownArrow">
            <a:avLst/>
          </a:prstGeom>
          <a:solidFill>
            <a:srgbClr val="00AB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2071" y="6118336"/>
            <a:ext cx="376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ABC7"/>
                </a:solidFill>
              </a:rPr>
              <a:t>Print one file; staple every X pages</a:t>
            </a:r>
            <a:endParaRPr lang="en-US" sz="2000" dirty="0">
              <a:solidFill>
                <a:srgbClr val="00A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Administer the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Distribute exams / </a:t>
            </a:r>
            <a:r>
              <a:rPr lang="en-US" dirty="0" err="1" smtClean="0"/>
              <a:t>scantrons</a:t>
            </a:r>
            <a:endParaRPr lang="en-US" dirty="0" smtClean="0"/>
          </a:p>
          <a:p>
            <a:r>
              <a:rPr lang="en-US" dirty="0" smtClean="0"/>
              <a:t>Students sign </a:t>
            </a:r>
            <a:r>
              <a:rPr lang="en-US" b="1" u="sng" dirty="0" smtClean="0"/>
              <a:t>attendance card</a:t>
            </a:r>
          </a:p>
          <a:p>
            <a:pPr lvl="1"/>
            <a:r>
              <a:rPr lang="en-US" dirty="0" smtClean="0">
                <a:solidFill>
                  <a:srgbClr val="00ABC7"/>
                </a:solidFill>
              </a:rPr>
              <a:t>Have them write their exam number</a:t>
            </a:r>
          </a:p>
          <a:p>
            <a:r>
              <a:rPr lang="en-US" dirty="0" smtClean="0"/>
              <a:t>Count students</a:t>
            </a:r>
          </a:p>
          <a:p>
            <a:r>
              <a:rPr lang="en-US" dirty="0" smtClean="0"/>
              <a:t>Collect unused exams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ABC7"/>
                </a:solidFill>
              </a:rPr>
              <a:t>Record which are unused</a:t>
            </a:r>
          </a:p>
          <a:p>
            <a:pPr lvl="1"/>
            <a:r>
              <a:rPr lang="en-US" dirty="0" smtClean="0">
                <a:solidFill>
                  <a:srgbClr val="00ABC7"/>
                </a:solidFill>
              </a:rPr>
              <a:t>Calculate how many are out there</a:t>
            </a:r>
            <a:endParaRPr lang="en-US" dirty="0">
              <a:solidFill>
                <a:srgbClr val="00ABC7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ABC7"/>
                </a:solidFill>
              </a:rPr>
              <a:t>Match assessments to students</a:t>
            </a:r>
          </a:p>
          <a:p>
            <a:r>
              <a:rPr lang="en-US" dirty="0" smtClean="0"/>
              <a:t>Smart phone App – use the camera on your phone!</a:t>
            </a:r>
          </a:p>
        </p:txBody>
      </p:sp>
    </p:spTree>
    <p:extLst>
      <p:ext uri="{BB962C8B-B14F-4D97-AF65-F5344CB8AC3E}">
        <p14:creationId xmlns:p14="http://schemas.microsoft.com/office/powerpoint/2010/main" val="4767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Students to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Exam Matcher app for your phone</a:t>
            </a:r>
          </a:p>
          <a:p>
            <a:r>
              <a:rPr lang="en-US" dirty="0" smtClean="0"/>
              <a:t>Create unique tokens for your exam</a:t>
            </a:r>
          </a:p>
          <a:p>
            <a:r>
              <a:rPr lang="en-US" dirty="0" smtClean="0">
                <a:solidFill>
                  <a:srgbClr val="00ABC7"/>
                </a:solidFill>
              </a:rPr>
              <a:t>Identify student</a:t>
            </a:r>
          </a:p>
          <a:p>
            <a:r>
              <a:rPr lang="en-US" dirty="0" smtClean="0">
                <a:solidFill>
                  <a:srgbClr val="00ABC7"/>
                </a:solidFill>
              </a:rPr>
              <a:t>Scan their code</a:t>
            </a:r>
          </a:p>
          <a:p>
            <a:r>
              <a:rPr lang="en-US" dirty="0" smtClean="0">
                <a:solidFill>
                  <a:srgbClr val="00ABC7"/>
                </a:solidFill>
              </a:rPr>
              <a:t>Matched!</a:t>
            </a:r>
            <a:endParaRPr lang="en-US" dirty="0">
              <a:solidFill>
                <a:srgbClr val="00ABC7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26" y="1877220"/>
            <a:ext cx="3925479" cy="3500499"/>
          </a:xfrm>
        </p:spPr>
      </p:pic>
    </p:spTree>
    <p:extLst>
      <p:ext uri="{BB962C8B-B14F-4D97-AF65-F5344CB8AC3E}">
        <p14:creationId xmlns:p14="http://schemas.microsoft.com/office/powerpoint/2010/main" val="27717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webextension1.xml><?xml version="1.0" encoding="utf-8"?>
<we:webextension xmlns:we="http://schemas.microsoft.com/office/webextensions/webextension/2010/11" id="{8095B936-643C-BC40-8B1B-712C3C5FD19B}">
  <we:reference id="wa104221182" version="2.0.0.0" store="en-CA" storeType="OMEX"/>
  <we:alternateReferences>
    <we:reference id="wa104221182" version="2.0.0.0" store="wa104221182" storeType="OMEX"/>
  </we:alternateReferences>
  <we:properties>
    <we:property name="vid" value="&quot;https://youtu.be/XAp4s2CGzIo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7199</TotalTime>
  <Words>939</Words>
  <Application>Microsoft Macintosh PowerPoint</Application>
  <PresentationFormat>Widescreen</PresentationFormat>
  <Paragraphs>197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Advent Pro</vt:lpstr>
      <vt:lpstr>Calibri</vt:lpstr>
      <vt:lpstr>Calibri Light</vt:lpstr>
      <vt:lpstr>Arial</vt:lpstr>
      <vt:lpstr>Office Theme</vt:lpstr>
      <vt:lpstr>Make grading easier with Crowdmark</vt:lpstr>
      <vt:lpstr>What’s the number one frustration you experience with exam grading?</vt:lpstr>
      <vt:lpstr>Today…</vt:lpstr>
      <vt:lpstr>PowerPoint Presentation</vt:lpstr>
      <vt:lpstr>The Usual Way</vt:lpstr>
      <vt:lpstr>With Crowd-mark</vt:lpstr>
      <vt:lpstr>1. Create Exam</vt:lpstr>
      <vt:lpstr>2. Administer the Exam</vt:lpstr>
      <vt:lpstr>Matching Students to Assessments</vt:lpstr>
      <vt:lpstr>Matching Students to Assessments</vt:lpstr>
      <vt:lpstr>Students for this mock final</vt:lpstr>
      <vt:lpstr>Immediately After the Exam</vt:lpstr>
      <vt:lpstr>3. Grading the Exam!</vt:lpstr>
      <vt:lpstr>Uploading the files to Crowdmark</vt:lpstr>
      <vt:lpstr>READY TO GRADE ONLINE!</vt:lpstr>
      <vt:lpstr>The grading experience</vt:lpstr>
      <vt:lpstr>Pros and Cons - Grading</vt:lpstr>
      <vt:lpstr>4. Returning Exams / Entering Grades</vt:lpstr>
      <vt:lpstr>Student’s view</vt:lpstr>
      <vt:lpstr>Pros and Cons – Entering Grades</vt:lpstr>
      <vt:lpstr>Pro:  You get more information!</vt:lpstr>
      <vt:lpstr>After the grades are submitted</vt:lpstr>
      <vt:lpstr>Crowdmark Summary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Dawson</dc:creator>
  <cp:lastModifiedBy>John Dawson</cp:lastModifiedBy>
  <cp:revision>56</cp:revision>
  <dcterms:created xsi:type="dcterms:W3CDTF">2017-01-19T21:31:38Z</dcterms:created>
  <dcterms:modified xsi:type="dcterms:W3CDTF">2017-01-24T21:31:23Z</dcterms:modified>
</cp:coreProperties>
</file>