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en-US"/>
    </a:defPPr>
    <a:lvl1pPr marL="0" algn="l" defTabSz="914286" rtl="0" eaLnBrk="1" latinLnBrk="0" hangingPunct="1">
      <a:defRPr sz="1700" kern="1200">
        <a:solidFill>
          <a:schemeClr val="tx1"/>
        </a:solidFill>
        <a:latin typeface="+mn-lt"/>
        <a:ea typeface="+mn-ea"/>
        <a:cs typeface="+mn-cs"/>
      </a:defRPr>
    </a:lvl1pPr>
    <a:lvl2pPr marL="457144" algn="l" defTabSz="914286" rtl="0" eaLnBrk="1" latinLnBrk="0" hangingPunct="1">
      <a:defRPr sz="1700" kern="1200">
        <a:solidFill>
          <a:schemeClr val="tx1"/>
        </a:solidFill>
        <a:latin typeface="+mn-lt"/>
        <a:ea typeface="+mn-ea"/>
        <a:cs typeface="+mn-cs"/>
      </a:defRPr>
    </a:lvl2pPr>
    <a:lvl3pPr marL="914286" algn="l" defTabSz="914286" rtl="0" eaLnBrk="1" latinLnBrk="0" hangingPunct="1">
      <a:defRPr sz="1700" kern="1200">
        <a:solidFill>
          <a:schemeClr val="tx1"/>
        </a:solidFill>
        <a:latin typeface="+mn-lt"/>
        <a:ea typeface="+mn-ea"/>
        <a:cs typeface="+mn-cs"/>
      </a:defRPr>
    </a:lvl3pPr>
    <a:lvl4pPr marL="1371430" algn="l" defTabSz="914286" rtl="0" eaLnBrk="1" latinLnBrk="0" hangingPunct="1">
      <a:defRPr sz="1700" kern="1200">
        <a:solidFill>
          <a:schemeClr val="tx1"/>
        </a:solidFill>
        <a:latin typeface="+mn-lt"/>
        <a:ea typeface="+mn-ea"/>
        <a:cs typeface="+mn-cs"/>
      </a:defRPr>
    </a:lvl4pPr>
    <a:lvl5pPr marL="1828574" algn="l" defTabSz="914286" rtl="0" eaLnBrk="1" latinLnBrk="0" hangingPunct="1">
      <a:defRPr sz="1700" kern="1200">
        <a:solidFill>
          <a:schemeClr val="tx1"/>
        </a:solidFill>
        <a:latin typeface="+mn-lt"/>
        <a:ea typeface="+mn-ea"/>
        <a:cs typeface="+mn-cs"/>
      </a:defRPr>
    </a:lvl5pPr>
    <a:lvl6pPr marL="2285717" algn="l" defTabSz="914286" rtl="0" eaLnBrk="1" latinLnBrk="0" hangingPunct="1">
      <a:defRPr sz="1700" kern="1200">
        <a:solidFill>
          <a:schemeClr val="tx1"/>
        </a:solidFill>
        <a:latin typeface="+mn-lt"/>
        <a:ea typeface="+mn-ea"/>
        <a:cs typeface="+mn-cs"/>
      </a:defRPr>
    </a:lvl6pPr>
    <a:lvl7pPr marL="2742861" algn="l" defTabSz="914286" rtl="0" eaLnBrk="1" latinLnBrk="0" hangingPunct="1">
      <a:defRPr sz="1700" kern="1200">
        <a:solidFill>
          <a:schemeClr val="tx1"/>
        </a:solidFill>
        <a:latin typeface="+mn-lt"/>
        <a:ea typeface="+mn-ea"/>
        <a:cs typeface="+mn-cs"/>
      </a:defRPr>
    </a:lvl7pPr>
    <a:lvl8pPr marL="3200004" algn="l" defTabSz="914286" rtl="0" eaLnBrk="1" latinLnBrk="0" hangingPunct="1">
      <a:defRPr sz="1700" kern="1200">
        <a:solidFill>
          <a:schemeClr val="tx1"/>
        </a:solidFill>
        <a:latin typeface="+mn-lt"/>
        <a:ea typeface="+mn-ea"/>
        <a:cs typeface="+mn-cs"/>
      </a:defRPr>
    </a:lvl8pPr>
    <a:lvl9pPr marL="3657148" algn="l" defTabSz="914286" rtl="0" eaLnBrk="1" latinLnBrk="0" hangingPunct="1">
      <a:defRPr sz="17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616" y="-80"/>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1" y="2840573"/>
            <a:ext cx="5829300" cy="1960033"/>
          </a:xfrm>
        </p:spPr>
        <p:txBody>
          <a:bodyPr/>
          <a:lstStyle/>
          <a:p>
            <a:r>
              <a:rPr lang="en-US" smtClean="0"/>
              <a:t>Click to edit Master title style</a:t>
            </a:r>
            <a:endParaRPr lang="en-CA"/>
          </a:p>
        </p:txBody>
      </p:sp>
      <p:sp>
        <p:nvSpPr>
          <p:cNvPr id="3" name="Subtitle 2"/>
          <p:cNvSpPr>
            <a:spLocks noGrp="1"/>
          </p:cNvSpPr>
          <p:nvPr>
            <p:ph type="subTitle" idx="1"/>
          </p:nvPr>
        </p:nvSpPr>
        <p:spPr>
          <a:xfrm>
            <a:off x="1028700" y="5181601"/>
            <a:ext cx="4800600" cy="2336801"/>
          </a:xfrm>
        </p:spPr>
        <p:txBody>
          <a:bodyPr/>
          <a:lstStyle>
            <a:lvl1pPr marL="0" indent="0" algn="ctr">
              <a:buNone/>
              <a:defRPr>
                <a:solidFill>
                  <a:schemeClr val="tx1">
                    <a:tint val="75000"/>
                  </a:schemeClr>
                </a:solidFill>
              </a:defRPr>
            </a:lvl1pPr>
            <a:lvl2pPr marL="457144" indent="0" algn="ctr">
              <a:buNone/>
              <a:defRPr>
                <a:solidFill>
                  <a:schemeClr val="tx1">
                    <a:tint val="75000"/>
                  </a:schemeClr>
                </a:solidFill>
              </a:defRPr>
            </a:lvl2pPr>
            <a:lvl3pPr marL="914286" indent="0" algn="ctr">
              <a:buNone/>
              <a:defRPr>
                <a:solidFill>
                  <a:schemeClr val="tx1">
                    <a:tint val="75000"/>
                  </a:schemeClr>
                </a:solidFill>
              </a:defRPr>
            </a:lvl3pPr>
            <a:lvl4pPr marL="1371430" indent="0" algn="ctr">
              <a:buNone/>
              <a:defRPr>
                <a:solidFill>
                  <a:schemeClr val="tx1">
                    <a:tint val="75000"/>
                  </a:schemeClr>
                </a:solidFill>
              </a:defRPr>
            </a:lvl4pPr>
            <a:lvl5pPr marL="1828574" indent="0" algn="ctr">
              <a:buNone/>
              <a:defRPr>
                <a:solidFill>
                  <a:schemeClr val="tx1">
                    <a:tint val="75000"/>
                  </a:schemeClr>
                </a:solidFill>
              </a:defRPr>
            </a:lvl5pPr>
            <a:lvl6pPr marL="2285717" indent="0" algn="ctr">
              <a:buNone/>
              <a:defRPr>
                <a:solidFill>
                  <a:schemeClr val="tx1">
                    <a:tint val="75000"/>
                  </a:schemeClr>
                </a:solidFill>
              </a:defRPr>
            </a:lvl6pPr>
            <a:lvl7pPr marL="2742861" indent="0" algn="ctr">
              <a:buNone/>
              <a:defRPr>
                <a:solidFill>
                  <a:schemeClr val="tx1">
                    <a:tint val="75000"/>
                  </a:schemeClr>
                </a:solidFill>
              </a:defRPr>
            </a:lvl7pPr>
            <a:lvl8pPr marL="3200004" indent="0" algn="ctr">
              <a:buNone/>
              <a:defRPr>
                <a:solidFill>
                  <a:schemeClr val="tx1">
                    <a:tint val="75000"/>
                  </a:schemeClr>
                </a:solidFill>
              </a:defRPr>
            </a:lvl8pPr>
            <a:lvl9pPr marL="3657148"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6B6A2842-C22D-4E58-BB7B-DDE6CA633F7F}" type="datetimeFigureOut">
              <a:rPr lang="en-CA" smtClean="0"/>
              <a:t>2017-07-11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B6A2842-C22D-4E58-BB7B-DDE6CA633F7F}" type="datetimeFigureOut">
              <a:rPr lang="en-CA" smtClean="0"/>
              <a:t>2017-07-11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40" y="488951"/>
            <a:ext cx="1157289" cy="104013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257177"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B6A2842-C22D-4E58-BB7B-DDE6CA633F7F}" type="datetimeFigureOut">
              <a:rPr lang="en-CA" smtClean="0"/>
              <a:t>2017-07-11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6B6A2842-C22D-4E58-BB7B-DDE6CA633F7F}" type="datetimeFigureOut">
              <a:rPr lang="en-CA" smtClean="0"/>
              <a:t>2017-07-11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71"/>
            <a:ext cx="5829300" cy="1816099"/>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541735" y="3875624"/>
            <a:ext cx="5829300" cy="2000249"/>
          </a:xfrm>
        </p:spPr>
        <p:txBody>
          <a:bodyPr anchor="b"/>
          <a:lstStyle>
            <a:lvl1pPr marL="0" indent="0">
              <a:buNone/>
              <a:defRPr sz="2000">
                <a:solidFill>
                  <a:schemeClr val="tx1">
                    <a:tint val="75000"/>
                  </a:schemeClr>
                </a:solidFill>
              </a:defRPr>
            </a:lvl1pPr>
            <a:lvl2pPr marL="457144" indent="0">
              <a:buNone/>
              <a:defRPr sz="1700">
                <a:solidFill>
                  <a:schemeClr val="tx1">
                    <a:tint val="75000"/>
                  </a:schemeClr>
                </a:solidFill>
              </a:defRPr>
            </a:lvl2pPr>
            <a:lvl3pPr marL="914286" indent="0">
              <a:buNone/>
              <a:defRPr sz="1600">
                <a:solidFill>
                  <a:schemeClr val="tx1">
                    <a:tint val="75000"/>
                  </a:schemeClr>
                </a:solidFill>
              </a:defRPr>
            </a:lvl3pPr>
            <a:lvl4pPr marL="1371430" indent="0">
              <a:buNone/>
              <a:defRPr sz="1400">
                <a:solidFill>
                  <a:schemeClr val="tx1">
                    <a:tint val="75000"/>
                  </a:schemeClr>
                </a:solidFill>
              </a:defRPr>
            </a:lvl4pPr>
            <a:lvl5pPr marL="1828574" indent="0">
              <a:buNone/>
              <a:defRPr sz="1400">
                <a:solidFill>
                  <a:schemeClr val="tx1">
                    <a:tint val="75000"/>
                  </a:schemeClr>
                </a:solidFill>
              </a:defRPr>
            </a:lvl5pPr>
            <a:lvl6pPr marL="2285717" indent="0">
              <a:buNone/>
              <a:defRPr sz="1400">
                <a:solidFill>
                  <a:schemeClr val="tx1">
                    <a:tint val="75000"/>
                  </a:schemeClr>
                </a:solidFill>
              </a:defRPr>
            </a:lvl6pPr>
            <a:lvl7pPr marL="2742861" indent="0">
              <a:buNone/>
              <a:defRPr sz="1400">
                <a:solidFill>
                  <a:schemeClr val="tx1">
                    <a:tint val="75000"/>
                  </a:schemeClr>
                </a:solidFill>
              </a:defRPr>
            </a:lvl7pPr>
            <a:lvl8pPr marL="3200004" indent="0">
              <a:buNone/>
              <a:defRPr sz="1400">
                <a:solidFill>
                  <a:schemeClr val="tx1">
                    <a:tint val="75000"/>
                  </a:schemeClr>
                </a:solidFill>
              </a:defRPr>
            </a:lvl8pPr>
            <a:lvl9pPr marL="36571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6A2842-C22D-4E58-BB7B-DDE6CA633F7F}" type="datetimeFigureOut">
              <a:rPr lang="en-CA" smtClean="0"/>
              <a:t>2017-07-11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257180" y="2844804"/>
            <a:ext cx="2257425" cy="8045450"/>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2628904" y="2844804"/>
            <a:ext cx="2257425" cy="8045450"/>
          </a:xfrm>
        </p:spPr>
        <p:txBody>
          <a:bodyPr/>
          <a:lstStyle>
            <a:lvl1pPr>
              <a:defRPr sz="2700"/>
            </a:lvl1pPr>
            <a:lvl2pPr>
              <a:defRPr sz="24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6B6A2842-C22D-4E58-BB7B-DDE6CA633F7F}" type="datetimeFigureOut">
              <a:rPr lang="en-CA" smtClean="0"/>
              <a:t>2017-07-11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5"/>
            <a:ext cx="6172200" cy="1524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342903" y="2046817"/>
            <a:ext cx="3030140" cy="853016"/>
          </a:xfrm>
        </p:spPr>
        <p:txBody>
          <a:bodyPr anchor="b"/>
          <a:lstStyle>
            <a:lvl1pPr marL="0" indent="0">
              <a:buNone/>
              <a:defRPr sz="2400" b="1"/>
            </a:lvl1pPr>
            <a:lvl2pPr marL="457144" indent="0">
              <a:buNone/>
              <a:defRPr sz="2000" b="1"/>
            </a:lvl2pPr>
            <a:lvl3pPr marL="914286" indent="0">
              <a:buNone/>
              <a:defRPr sz="1700" b="1"/>
            </a:lvl3pPr>
            <a:lvl4pPr marL="1371430" indent="0">
              <a:buNone/>
              <a:defRPr sz="1600" b="1"/>
            </a:lvl4pPr>
            <a:lvl5pPr marL="1828574" indent="0">
              <a:buNone/>
              <a:defRPr sz="1600" b="1"/>
            </a:lvl5pPr>
            <a:lvl6pPr marL="2285717" indent="0">
              <a:buNone/>
              <a:defRPr sz="1600" b="1"/>
            </a:lvl6pPr>
            <a:lvl7pPr marL="2742861" indent="0">
              <a:buNone/>
              <a:defRPr sz="1600" b="1"/>
            </a:lvl7pPr>
            <a:lvl8pPr marL="3200004" indent="0">
              <a:buNone/>
              <a:defRPr sz="1600" b="1"/>
            </a:lvl8pPr>
            <a:lvl9pPr marL="36571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3" y="2899834"/>
            <a:ext cx="3030140" cy="5268384"/>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2400" b="1"/>
            </a:lvl1pPr>
            <a:lvl2pPr marL="457144" indent="0">
              <a:buNone/>
              <a:defRPr sz="2000" b="1"/>
            </a:lvl2pPr>
            <a:lvl3pPr marL="914286" indent="0">
              <a:buNone/>
              <a:defRPr sz="1700" b="1"/>
            </a:lvl3pPr>
            <a:lvl4pPr marL="1371430" indent="0">
              <a:buNone/>
              <a:defRPr sz="1600" b="1"/>
            </a:lvl4pPr>
            <a:lvl5pPr marL="1828574" indent="0">
              <a:buNone/>
              <a:defRPr sz="1600" b="1"/>
            </a:lvl5pPr>
            <a:lvl6pPr marL="2285717" indent="0">
              <a:buNone/>
              <a:defRPr sz="1600" b="1"/>
            </a:lvl6pPr>
            <a:lvl7pPr marL="2742861" indent="0">
              <a:buNone/>
              <a:defRPr sz="1600" b="1"/>
            </a:lvl7pPr>
            <a:lvl8pPr marL="3200004" indent="0">
              <a:buNone/>
              <a:defRPr sz="1600" b="1"/>
            </a:lvl8pPr>
            <a:lvl9pPr marL="36571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71" y="2899834"/>
            <a:ext cx="3031331" cy="5268384"/>
          </a:xfrm>
        </p:spPr>
        <p:txBody>
          <a:bodyPr/>
          <a:lstStyle>
            <a:lvl1pPr>
              <a:defRPr sz="2400"/>
            </a:lvl1pPr>
            <a:lvl2pPr>
              <a:defRPr sz="2000"/>
            </a:lvl2pPr>
            <a:lvl3pPr>
              <a:defRPr sz="17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6B6A2842-C22D-4E58-BB7B-DDE6CA633F7F}" type="datetimeFigureOut">
              <a:rPr lang="en-CA" smtClean="0"/>
              <a:t>2017-07-11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6B6A2842-C22D-4E58-BB7B-DDE6CA633F7F}" type="datetimeFigureOut">
              <a:rPr lang="en-CA" smtClean="0"/>
              <a:t>2017-07-11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6A2842-C22D-4E58-BB7B-DDE6CA633F7F}" type="datetimeFigureOut">
              <a:rPr lang="en-CA" smtClean="0"/>
              <a:t>2017-07-11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64068"/>
            <a:ext cx="2256235" cy="154940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2681287" y="364071"/>
            <a:ext cx="3833813" cy="7804151"/>
          </a:xfrm>
        </p:spPr>
        <p:txBody>
          <a:bodyPr/>
          <a:lstStyle>
            <a:lvl1pPr>
              <a:defRPr sz="3200"/>
            </a:lvl1pPr>
            <a:lvl2pPr>
              <a:defRPr sz="27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342901" y="1913473"/>
            <a:ext cx="2256235" cy="6254751"/>
          </a:xfrm>
        </p:spPr>
        <p:txBody>
          <a:bodyPr/>
          <a:lstStyle>
            <a:lvl1pPr marL="0" indent="0">
              <a:buNone/>
              <a:defRPr sz="1400"/>
            </a:lvl1pPr>
            <a:lvl2pPr marL="457144" indent="0">
              <a:buNone/>
              <a:defRPr sz="1200"/>
            </a:lvl2pPr>
            <a:lvl3pPr marL="914286" indent="0">
              <a:buNone/>
              <a:defRPr sz="1000"/>
            </a:lvl3pPr>
            <a:lvl4pPr marL="1371430" indent="0">
              <a:buNone/>
              <a:defRPr sz="900"/>
            </a:lvl4pPr>
            <a:lvl5pPr marL="1828574" indent="0">
              <a:buNone/>
              <a:defRPr sz="900"/>
            </a:lvl5pPr>
            <a:lvl6pPr marL="2285717" indent="0">
              <a:buNone/>
              <a:defRPr sz="900"/>
            </a:lvl6pPr>
            <a:lvl7pPr marL="2742861" indent="0">
              <a:buNone/>
              <a:defRPr sz="900"/>
            </a:lvl7pPr>
            <a:lvl8pPr marL="3200004" indent="0">
              <a:buNone/>
              <a:defRPr sz="900"/>
            </a:lvl8pPr>
            <a:lvl9pPr marL="3657148"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A2842-C22D-4E58-BB7B-DDE6CA633F7F}" type="datetimeFigureOut">
              <a:rPr lang="en-CA" smtClean="0"/>
              <a:t>2017-07-11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5"/>
            <a:ext cx="4114800" cy="755651"/>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144" indent="0">
              <a:buNone/>
              <a:defRPr sz="2700"/>
            </a:lvl2pPr>
            <a:lvl3pPr marL="914286" indent="0">
              <a:buNone/>
              <a:defRPr sz="2400"/>
            </a:lvl3pPr>
            <a:lvl4pPr marL="1371430" indent="0">
              <a:buNone/>
              <a:defRPr sz="2000"/>
            </a:lvl4pPr>
            <a:lvl5pPr marL="1828574" indent="0">
              <a:buNone/>
              <a:defRPr sz="2000"/>
            </a:lvl5pPr>
            <a:lvl6pPr marL="2285717" indent="0">
              <a:buNone/>
              <a:defRPr sz="2000"/>
            </a:lvl6pPr>
            <a:lvl7pPr marL="2742861" indent="0">
              <a:buNone/>
              <a:defRPr sz="2000"/>
            </a:lvl7pPr>
            <a:lvl8pPr marL="3200004" indent="0">
              <a:buNone/>
              <a:defRPr sz="2000"/>
            </a:lvl8pPr>
            <a:lvl9pPr marL="3657148" indent="0">
              <a:buNone/>
              <a:defRPr sz="2000"/>
            </a:lvl9pPr>
          </a:lstStyle>
          <a:p>
            <a:endParaRPr lang="en-CA"/>
          </a:p>
        </p:txBody>
      </p:sp>
      <p:sp>
        <p:nvSpPr>
          <p:cNvPr id="4" name="Text Placeholder 3"/>
          <p:cNvSpPr>
            <a:spLocks noGrp="1"/>
          </p:cNvSpPr>
          <p:nvPr>
            <p:ph type="body" sz="half" idx="2"/>
          </p:nvPr>
        </p:nvSpPr>
        <p:spPr>
          <a:xfrm>
            <a:off x="1344216" y="7156456"/>
            <a:ext cx="4114800" cy="1073149"/>
          </a:xfrm>
        </p:spPr>
        <p:txBody>
          <a:bodyPr/>
          <a:lstStyle>
            <a:lvl1pPr marL="0" indent="0">
              <a:buNone/>
              <a:defRPr sz="1400"/>
            </a:lvl1pPr>
            <a:lvl2pPr marL="457144" indent="0">
              <a:buNone/>
              <a:defRPr sz="1200"/>
            </a:lvl2pPr>
            <a:lvl3pPr marL="914286" indent="0">
              <a:buNone/>
              <a:defRPr sz="1000"/>
            </a:lvl3pPr>
            <a:lvl4pPr marL="1371430" indent="0">
              <a:buNone/>
              <a:defRPr sz="900"/>
            </a:lvl4pPr>
            <a:lvl5pPr marL="1828574" indent="0">
              <a:buNone/>
              <a:defRPr sz="900"/>
            </a:lvl5pPr>
            <a:lvl6pPr marL="2285717" indent="0">
              <a:buNone/>
              <a:defRPr sz="900"/>
            </a:lvl6pPr>
            <a:lvl7pPr marL="2742861" indent="0">
              <a:buNone/>
              <a:defRPr sz="900"/>
            </a:lvl7pPr>
            <a:lvl8pPr marL="3200004" indent="0">
              <a:buNone/>
              <a:defRPr sz="900"/>
            </a:lvl8pPr>
            <a:lvl9pPr marL="3657148"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6A2842-C22D-4E58-BB7B-DDE6CA633F7F}" type="datetimeFigureOut">
              <a:rPr lang="en-CA" smtClean="0"/>
              <a:t>2017-07-11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F11656A-0F07-4D23-AB6F-B44C8BDF4FDE}" type="slidenum">
              <a:rPr lang="en-CA" smtClean="0"/>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5"/>
            <a:ext cx="6172200" cy="1524000"/>
          </a:xfrm>
          <a:prstGeom prst="rect">
            <a:avLst/>
          </a:prstGeom>
        </p:spPr>
        <p:txBody>
          <a:bodyPr vert="horz" lIns="91429" tIns="45714" rIns="91429" bIns="45714"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342900" y="2133607"/>
            <a:ext cx="6172200" cy="6034617"/>
          </a:xfrm>
          <a:prstGeom prst="rect">
            <a:avLst/>
          </a:prstGeom>
        </p:spPr>
        <p:txBody>
          <a:bodyPr vert="horz" lIns="91429" tIns="45714" rIns="91429" bIns="4571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342900" y="8475140"/>
            <a:ext cx="1600200" cy="486833"/>
          </a:xfrm>
          <a:prstGeom prst="rect">
            <a:avLst/>
          </a:prstGeom>
        </p:spPr>
        <p:txBody>
          <a:bodyPr vert="horz" lIns="91429" tIns="45714" rIns="91429" bIns="45714" rtlCol="0" anchor="ctr"/>
          <a:lstStyle>
            <a:lvl1pPr algn="l">
              <a:defRPr sz="1200">
                <a:solidFill>
                  <a:schemeClr val="tx1">
                    <a:tint val="75000"/>
                  </a:schemeClr>
                </a:solidFill>
              </a:defRPr>
            </a:lvl1pPr>
          </a:lstStyle>
          <a:p>
            <a:fld id="{6B6A2842-C22D-4E58-BB7B-DDE6CA633F7F}" type="datetimeFigureOut">
              <a:rPr lang="en-CA" smtClean="0"/>
              <a:t>2017-07-11</a:t>
            </a:fld>
            <a:endParaRPr lang="en-CA"/>
          </a:p>
        </p:txBody>
      </p:sp>
      <p:sp>
        <p:nvSpPr>
          <p:cNvPr id="5" name="Footer Placeholder 4"/>
          <p:cNvSpPr>
            <a:spLocks noGrp="1"/>
          </p:cNvSpPr>
          <p:nvPr>
            <p:ph type="ftr" sz="quarter" idx="3"/>
          </p:nvPr>
        </p:nvSpPr>
        <p:spPr>
          <a:xfrm>
            <a:off x="2343151" y="8475140"/>
            <a:ext cx="2171700" cy="486833"/>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4914900" y="8475140"/>
            <a:ext cx="1600200" cy="486833"/>
          </a:xfrm>
          <a:prstGeom prst="rect">
            <a:avLst/>
          </a:prstGeom>
        </p:spPr>
        <p:txBody>
          <a:bodyPr vert="horz" lIns="91429" tIns="45714" rIns="91429" bIns="45714" rtlCol="0" anchor="ctr"/>
          <a:lstStyle>
            <a:lvl1pPr algn="r">
              <a:defRPr sz="1200">
                <a:solidFill>
                  <a:schemeClr val="tx1">
                    <a:tint val="75000"/>
                  </a:schemeClr>
                </a:solidFill>
              </a:defRPr>
            </a:lvl1pPr>
          </a:lstStyle>
          <a:p>
            <a:fld id="{BF11656A-0F07-4D23-AB6F-B44C8BDF4FDE}" type="slidenum">
              <a:rPr lang="en-CA" smtClean="0"/>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286" rtl="0" eaLnBrk="1" latinLnBrk="0" hangingPunct="1">
        <a:spcBef>
          <a:spcPct val="0"/>
        </a:spcBef>
        <a:buNone/>
        <a:defRPr sz="4500" kern="1200">
          <a:solidFill>
            <a:schemeClr val="tx1"/>
          </a:solidFill>
          <a:latin typeface="+mj-lt"/>
          <a:ea typeface="+mj-ea"/>
          <a:cs typeface="+mj-cs"/>
        </a:defRPr>
      </a:lvl1pPr>
    </p:titleStyle>
    <p:bodyStyle>
      <a:lvl1pPr marL="342858" indent="-342858" algn="l" defTabSz="914286"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858" indent="-285715" algn="l" defTabSz="914286" rtl="0" eaLnBrk="1" latinLnBrk="0" hangingPunct="1">
        <a:spcBef>
          <a:spcPct val="20000"/>
        </a:spcBef>
        <a:buFont typeface="Arial" pitchFamily="34" charset="0"/>
        <a:buChar char="–"/>
        <a:defRPr sz="2700" kern="1200">
          <a:solidFill>
            <a:schemeClr val="tx1"/>
          </a:solidFill>
          <a:latin typeface="+mn-lt"/>
          <a:ea typeface="+mn-ea"/>
          <a:cs typeface="+mn-cs"/>
        </a:defRPr>
      </a:lvl2pPr>
      <a:lvl3pPr marL="1142859" indent="-228571" algn="l" defTabSz="914286"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03"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146"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289"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33"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576"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719" indent="-228571" algn="l" defTabSz="914286"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86" rtl="0" eaLnBrk="1" latinLnBrk="0" hangingPunct="1">
        <a:defRPr sz="1700" kern="1200">
          <a:solidFill>
            <a:schemeClr val="tx1"/>
          </a:solidFill>
          <a:latin typeface="+mn-lt"/>
          <a:ea typeface="+mn-ea"/>
          <a:cs typeface="+mn-cs"/>
        </a:defRPr>
      </a:lvl1pPr>
      <a:lvl2pPr marL="457144" algn="l" defTabSz="914286" rtl="0" eaLnBrk="1" latinLnBrk="0" hangingPunct="1">
        <a:defRPr sz="1700" kern="1200">
          <a:solidFill>
            <a:schemeClr val="tx1"/>
          </a:solidFill>
          <a:latin typeface="+mn-lt"/>
          <a:ea typeface="+mn-ea"/>
          <a:cs typeface="+mn-cs"/>
        </a:defRPr>
      </a:lvl2pPr>
      <a:lvl3pPr marL="914286" algn="l" defTabSz="914286" rtl="0" eaLnBrk="1" latinLnBrk="0" hangingPunct="1">
        <a:defRPr sz="1700" kern="1200">
          <a:solidFill>
            <a:schemeClr val="tx1"/>
          </a:solidFill>
          <a:latin typeface="+mn-lt"/>
          <a:ea typeface="+mn-ea"/>
          <a:cs typeface="+mn-cs"/>
        </a:defRPr>
      </a:lvl3pPr>
      <a:lvl4pPr marL="1371430" algn="l" defTabSz="914286" rtl="0" eaLnBrk="1" latinLnBrk="0" hangingPunct="1">
        <a:defRPr sz="1700" kern="1200">
          <a:solidFill>
            <a:schemeClr val="tx1"/>
          </a:solidFill>
          <a:latin typeface="+mn-lt"/>
          <a:ea typeface="+mn-ea"/>
          <a:cs typeface="+mn-cs"/>
        </a:defRPr>
      </a:lvl4pPr>
      <a:lvl5pPr marL="1828574" algn="l" defTabSz="914286" rtl="0" eaLnBrk="1" latinLnBrk="0" hangingPunct="1">
        <a:defRPr sz="1700" kern="1200">
          <a:solidFill>
            <a:schemeClr val="tx1"/>
          </a:solidFill>
          <a:latin typeface="+mn-lt"/>
          <a:ea typeface="+mn-ea"/>
          <a:cs typeface="+mn-cs"/>
        </a:defRPr>
      </a:lvl5pPr>
      <a:lvl6pPr marL="2285717" algn="l" defTabSz="914286" rtl="0" eaLnBrk="1" latinLnBrk="0" hangingPunct="1">
        <a:defRPr sz="1700" kern="1200">
          <a:solidFill>
            <a:schemeClr val="tx1"/>
          </a:solidFill>
          <a:latin typeface="+mn-lt"/>
          <a:ea typeface="+mn-ea"/>
          <a:cs typeface="+mn-cs"/>
        </a:defRPr>
      </a:lvl6pPr>
      <a:lvl7pPr marL="2742861" algn="l" defTabSz="914286" rtl="0" eaLnBrk="1" latinLnBrk="0" hangingPunct="1">
        <a:defRPr sz="1700" kern="1200">
          <a:solidFill>
            <a:schemeClr val="tx1"/>
          </a:solidFill>
          <a:latin typeface="+mn-lt"/>
          <a:ea typeface="+mn-ea"/>
          <a:cs typeface="+mn-cs"/>
        </a:defRPr>
      </a:lvl7pPr>
      <a:lvl8pPr marL="3200004" algn="l" defTabSz="914286" rtl="0" eaLnBrk="1" latinLnBrk="0" hangingPunct="1">
        <a:defRPr sz="1700" kern="1200">
          <a:solidFill>
            <a:schemeClr val="tx1"/>
          </a:solidFill>
          <a:latin typeface="+mn-lt"/>
          <a:ea typeface="+mn-ea"/>
          <a:cs typeface="+mn-cs"/>
        </a:defRPr>
      </a:lvl8pPr>
      <a:lvl9pPr marL="3657148" algn="l" defTabSz="91428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callto:+1899-1999" TargetMode="External"/><Relationship Id="rId4" Type="http://schemas.openxmlformats.org/officeDocument/2006/relationships/hyperlink" Target="callto:+1860-1930" TargetMode="External"/><Relationship Id="rId5" Type="http://schemas.openxmlformats.org/officeDocument/2006/relationships/image" Target="../media/image1.tiff"/><Relationship Id="rId1" Type="http://schemas.openxmlformats.org/officeDocument/2006/relationships/slideLayout" Target="../slideLayouts/slideLayout1.xml"/><Relationship Id="rId2" Type="http://schemas.openxmlformats.org/officeDocument/2006/relationships/hyperlink" Target="callto:+1899-192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632" y="107504"/>
            <a:ext cx="6696744" cy="7056784"/>
          </a:xfrm>
        </p:spPr>
        <p:txBody>
          <a:bodyPr numCol="2">
            <a:normAutofit/>
          </a:bodyPr>
          <a:lstStyle/>
          <a:p>
            <a:pPr algn="l"/>
            <a:r>
              <a:rPr lang="en-CA" sz="2000" b="1" i="1" dirty="0"/>
              <a:t>RURAL HISTORY ROUNDTABLE </a:t>
            </a:r>
            <a:br>
              <a:rPr lang="en-CA" sz="2000" b="1" i="1" dirty="0"/>
            </a:br>
            <a:r>
              <a:rPr lang="en-CA" sz="2000" b="1" i="1" dirty="0"/>
              <a:t>FALL 2011</a:t>
            </a:r>
            <a:br>
              <a:rPr lang="en-CA" sz="2000" b="1" i="1" dirty="0"/>
            </a:br>
            <a:r>
              <a:rPr lang="en-CA" sz="2000" b="1" i="1" dirty="0"/>
              <a:t/>
            </a:r>
            <a:br>
              <a:rPr lang="en-CA" sz="2000" b="1" i="1" dirty="0"/>
            </a:br>
            <a:r>
              <a:rPr lang="en-CA" sz="900" dirty="0" smtClean="0"/>
              <a:t>Speaker</a:t>
            </a:r>
            <a:r>
              <a:rPr lang="en-CA" sz="900" dirty="0"/>
              <a:t>: </a:t>
            </a:r>
            <a:r>
              <a:rPr lang="en-CA" sz="900" dirty="0"/>
              <a:t>Dr Fabio </a:t>
            </a:r>
            <a:r>
              <a:rPr lang="en-CA" sz="900" dirty="0" err="1"/>
              <a:t>Faria</a:t>
            </a:r>
            <a:r>
              <a:rPr lang="en-CA" sz="900" dirty="0"/>
              <a:t> Mendes</a:t>
            </a:r>
            <a:br>
              <a:rPr lang="en-CA" sz="900" dirty="0"/>
            </a:br>
            <a:r>
              <a:rPr lang="en-CA" sz="900" dirty="0"/>
              <a:t>Title: “Landholding, Kinship and Inheritance in Nineteenth Century Minas </a:t>
            </a:r>
            <a:r>
              <a:rPr lang="en-CA" sz="900" dirty="0" err="1"/>
              <a:t>Gerais</a:t>
            </a:r>
            <a:r>
              <a:rPr lang="en-CA" sz="900" dirty="0"/>
              <a:t>, Brazil: A Preliminary Analysis of the Parish Registers of 1855-56”</a:t>
            </a:r>
            <a:br>
              <a:rPr lang="en-CA" sz="900" dirty="0"/>
            </a:br>
            <a:r>
              <a:rPr lang="en-CA" sz="900" dirty="0"/>
              <a:t>Brief Bio: Fabio </a:t>
            </a:r>
            <a:r>
              <a:rPr lang="en-CA" sz="900" dirty="0" err="1"/>
              <a:t>Faria</a:t>
            </a:r>
            <a:r>
              <a:rPr lang="en-CA" sz="900" dirty="0"/>
              <a:t> Mendes is Professor of History at the Federal University of </a:t>
            </a:r>
            <a:r>
              <a:rPr lang="en-CA" sz="900" dirty="0" err="1"/>
              <a:t>Viçosa</a:t>
            </a:r>
            <a:r>
              <a:rPr lang="en-CA" sz="900" dirty="0"/>
              <a:t>, Brazil</a:t>
            </a:r>
            <a:br>
              <a:rPr lang="en-CA" sz="900" dirty="0"/>
            </a:br>
            <a:r>
              <a:rPr lang="en-CA" sz="900" dirty="0"/>
              <a:t>Date and Time:  Wed 28 Sept 10:30-12</a:t>
            </a:r>
            <a:br>
              <a:rPr lang="en-CA" sz="900" dirty="0"/>
            </a:br>
            <a:r>
              <a:rPr lang="en-CA" sz="900" dirty="0"/>
              <a:t>Room:  MacKinnon Room 132</a:t>
            </a:r>
            <a:br>
              <a:rPr lang="en-CA" sz="900" dirty="0"/>
            </a:br>
            <a:r>
              <a:rPr lang="en-CA" sz="900" dirty="0"/>
              <a:t> </a:t>
            </a:r>
            <a:br>
              <a:rPr lang="en-CA" sz="900" dirty="0"/>
            </a:br>
            <a:r>
              <a:rPr lang="en-CA" sz="900" dirty="0"/>
              <a:t>Speaker: Dr Ashleigh </a:t>
            </a:r>
            <a:r>
              <a:rPr lang="en-CA" sz="900" dirty="0" err="1"/>
              <a:t>Androsoff</a:t>
            </a:r>
            <a:r>
              <a:rPr lang="en-CA" sz="900" dirty="0"/>
              <a:t/>
            </a:r>
            <a:br>
              <a:rPr lang="en-CA" sz="900" dirty="0"/>
            </a:br>
            <a:r>
              <a:rPr lang="en-CA" sz="900" dirty="0"/>
              <a:t> Title:</a:t>
            </a:r>
            <a:r>
              <a:rPr lang="en-CA" sz="900" b="1" dirty="0"/>
              <a:t> “</a:t>
            </a:r>
            <a:r>
              <a:rPr lang="en-CA" sz="900" dirty="0"/>
              <a:t>Pulling Together, Pulling Apart: </a:t>
            </a:r>
            <a:r>
              <a:rPr lang="en-CA" sz="900" dirty="0" err="1"/>
              <a:t>Doukhobor</a:t>
            </a:r>
            <a:r>
              <a:rPr lang="en-CA" sz="900" dirty="0"/>
              <a:t> Communalism, Canadian Liberalism, and Land Settlement in Western Canada, 1</a:t>
            </a:r>
            <a:r>
              <a:rPr lang="en-CA" sz="900" dirty="0">
                <a:hlinkClick r:id="rId2"/>
              </a:rPr>
              <a:t>899-1924</a:t>
            </a:r>
            <a:r>
              <a:rPr lang="en-CA" sz="900" dirty="0"/>
              <a:t>.”</a:t>
            </a:r>
            <a:br>
              <a:rPr lang="en-CA" sz="900" dirty="0"/>
            </a:br>
            <a:r>
              <a:rPr lang="en-CA" sz="900" dirty="0"/>
              <a:t>Brief Bio</a:t>
            </a:r>
            <a:r>
              <a:rPr lang="en-CA" sz="900" b="1" dirty="0"/>
              <a:t>: </a:t>
            </a:r>
            <a:r>
              <a:rPr lang="en-CA" sz="900" dirty="0"/>
              <a:t>Dr. Ashleigh </a:t>
            </a:r>
            <a:r>
              <a:rPr lang="en-CA" sz="900" dirty="0" err="1"/>
              <a:t>Androsoff</a:t>
            </a:r>
            <a:r>
              <a:rPr lang="en-CA" sz="900" dirty="0"/>
              <a:t> defended her dissertation, "Spirit Wrestling: Identity Conflict and the Canadian '</a:t>
            </a:r>
            <a:r>
              <a:rPr lang="en-CA" sz="900" dirty="0" err="1"/>
              <a:t>Doukhobor</a:t>
            </a:r>
            <a:r>
              <a:rPr lang="en-CA" sz="900" dirty="0"/>
              <a:t> Problem', 1</a:t>
            </a:r>
            <a:r>
              <a:rPr lang="en-CA" sz="900" dirty="0">
                <a:hlinkClick r:id="rId3"/>
              </a:rPr>
              <a:t>899-1999</a:t>
            </a:r>
            <a:r>
              <a:rPr lang="en-CA" sz="900" dirty="0"/>
              <a:t>" at the University of Toronto in February of this year, and is currently teaching at Saint Mary's University in Halifax, Nova Scotia.</a:t>
            </a:r>
            <a:br>
              <a:rPr lang="en-CA" sz="900" dirty="0"/>
            </a:br>
            <a:r>
              <a:rPr lang="en-CA" sz="900" dirty="0"/>
              <a:t>Date: Tuesday October 11, 2:30-4:30 </a:t>
            </a:r>
            <a:br>
              <a:rPr lang="en-CA" sz="900" dirty="0"/>
            </a:br>
            <a:r>
              <a:rPr lang="en-CA" sz="900" dirty="0"/>
              <a:t>Room: OAC Boardroom, Johnston Hall </a:t>
            </a:r>
            <a:r>
              <a:rPr lang="en-CA" sz="900" dirty="0" err="1"/>
              <a:t>Rm</a:t>
            </a:r>
            <a:r>
              <a:rPr lang="en-CA" sz="900" dirty="0"/>
              <a:t> 104</a:t>
            </a:r>
            <a:br>
              <a:rPr lang="en-CA" sz="900" dirty="0"/>
            </a:br>
            <a:r>
              <a:rPr lang="en-CA" sz="900" dirty="0"/>
              <a:t> </a:t>
            </a:r>
            <a:br>
              <a:rPr lang="en-CA" sz="900" dirty="0"/>
            </a:br>
            <a:r>
              <a:rPr lang="en-CA" sz="900" dirty="0"/>
              <a:t>Speakers: Lisa Cox and Melissa </a:t>
            </a:r>
            <a:r>
              <a:rPr lang="en-CA" sz="900" dirty="0" err="1"/>
              <a:t>Segeren</a:t>
            </a:r>
            <a:r>
              <a:rPr lang="en-CA" sz="900" dirty="0"/>
              <a:t> </a:t>
            </a:r>
            <a:br>
              <a:rPr lang="en-CA" sz="900" dirty="0"/>
            </a:br>
            <a:r>
              <a:rPr lang="en-CA" sz="900" dirty="0"/>
              <a:t>Title: “The C.A.V. Barker Museum of Canadian Veterinary History: New Possibilities for Rural History at the University of Guelph”</a:t>
            </a:r>
            <a:br>
              <a:rPr lang="en-CA" sz="900" dirty="0"/>
            </a:br>
            <a:r>
              <a:rPr lang="en-CA" sz="900" dirty="0"/>
              <a:t>Brief Bio: Lisa Cox is a PhD candidate in History currently working on a comparative history of bovine tuberculosis eradication in late 19</a:t>
            </a:r>
            <a:r>
              <a:rPr lang="en-CA" sz="900" baseline="30000" dirty="0"/>
              <a:t>th</a:t>
            </a:r>
            <a:r>
              <a:rPr lang="en-CA" sz="900" dirty="0"/>
              <a:t> and early 20</a:t>
            </a:r>
            <a:r>
              <a:rPr lang="en-CA" sz="900" baseline="30000" dirty="0"/>
              <a:t>th</a:t>
            </a:r>
            <a:r>
              <a:rPr lang="en-CA" sz="900" dirty="0"/>
              <a:t> century Ontario and New York State.  Melissa </a:t>
            </a:r>
            <a:r>
              <a:rPr lang="en-CA" sz="900" dirty="0" err="1"/>
              <a:t>Segeren</a:t>
            </a:r>
            <a:r>
              <a:rPr lang="en-CA" sz="900" dirty="0"/>
              <a:t> is an MA student whose thesis will focus on rural child labour in early 20</a:t>
            </a:r>
            <a:r>
              <a:rPr lang="en-CA" sz="900" baseline="30000" dirty="0"/>
              <a:t>th</a:t>
            </a:r>
            <a:r>
              <a:rPr lang="en-CA" sz="900" dirty="0"/>
              <a:t> century Ontario.</a:t>
            </a:r>
            <a:br>
              <a:rPr lang="en-CA" sz="900" dirty="0"/>
            </a:br>
            <a:r>
              <a:rPr lang="en-CA" sz="900" dirty="0"/>
              <a:t>Date and Time: Tuesday Oct 25, 2:30-4:30</a:t>
            </a:r>
            <a:br>
              <a:rPr lang="en-CA" sz="900" dirty="0"/>
            </a:br>
            <a:r>
              <a:rPr lang="en-CA" sz="900" dirty="0"/>
              <a:t>Room: OAC Boardroom, Johnston Hall </a:t>
            </a:r>
            <a:r>
              <a:rPr lang="en-CA" sz="900" dirty="0" err="1"/>
              <a:t>Rm</a:t>
            </a:r>
            <a:r>
              <a:rPr lang="en-CA" sz="900" dirty="0"/>
              <a:t> 104</a:t>
            </a:r>
            <a:br>
              <a:rPr lang="en-CA" sz="900" dirty="0"/>
            </a:br>
            <a:r>
              <a:rPr lang="en-CA" sz="900" dirty="0"/>
              <a:t>We are celebrating </a:t>
            </a:r>
            <a:r>
              <a:rPr lang="en-CA" sz="900" dirty="0" err="1"/>
              <a:t>OVC’s</a:t>
            </a:r>
            <a:r>
              <a:rPr lang="en-CA" sz="900" dirty="0"/>
              <a:t> 150</a:t>
            </a:r>
            <a:r>
              <a:rPr lang="en-CA" sz="900" baseline="30000" dirty="0"/>
              <a:t>th</a:t>
            </a:r>
            <a:r>
              <a:rPr lang="en-CA" sz="900" dirty="0"/>
              <a:t> anniversary year”  - overview of events by Robyn Graham, History MA student.</a:t>
            </a:r>
            <a:br>
              <a:rPr lang="en-CA" sz="900" dirty="0"/>
            </a:br>
            <a:r>
              <a:rPr lang="en-CA" sz="900" dirty="0"/>
              <a:t> </a:t>
            </a:r>
            <a:br>
              <a:rPr lang="en-CA" sz="900" dirty="0"/>
            </a:br>
            <a:r>
              <a:rPr lang="en-CA" sz="900" dirty="0"/>
              <a:t/>
            </a:r>
            <a:br>
              <a:rPr lang="en-CA" sz="900" dirty="0"/>
            </a:br>
            <a:r>
              <a:rPr lang="en-CA" sz="900" dirty="0"/>
              <a:t> Speaker:  Dr </a:t>
            </a:r>
            <a:r>
              <a:rPr lang="en-CA" sz="900" dirty="0" err="1"/>
              <a:t>Aya</a:t>
            </a:r>
            <a:r>
              <a:rPr lang="en-CA" sz="900" dirty="0"/>
              <a:t> Fujiwara </a:t>
            </a:r>
            <a:br>
              <a:rPr lang="en-CA" sz="900" dirty="0"/>
            </a:br>
            <a:r>
              <a:rPr lang="en-CA" sz="900" dirty="0"/>
              <a:t>Title: “Internal Displacement and Ethno-Religious Identity: Japanese-Canadian Sugar Beet Workers in Southern Alberta 1941-1953”</a:t>
            </a:r>
            <a:br>
              <a:rPr lang="en-CA" sz="900" dirty="0"/>
            </a:br>
            <a:r>
              <a:rPr lang="en-CA" sz="900" dirty="0"/>
              <a:t>Brief Bio:  </a:t>
            </a:r>
            <a:r>
              <a:rPr lang="en-CA" sz="900" dirty="0" err="1"/>
              <a:t>Aya</a:t>
            </a:r>
            <a:r>
              <a:rPr lang="en-CA" sz="900" dirty="0"/>
              <a:t> Fujiwara has completed her PhD at the University of Alberta, and a Postdoctoral Fellowship at the L.R. Wilson Institute for Canadian History at McMaster University.  She is currently teaching at the University of Alberta.</a:t>
            </a:r>
            <a:br>
              <a:rPr lang="en-CA" sz="900" dirty="0"/>
            </a:br>
            <a:r>
              <a:rPr lang="en-CA" sz="900" dirty="0"/>
              <a:t>Date and Time: Tuesday 8 Nov, 2:30-4:30</a:t>
            </a:r>
            <a:br>
              <a:rPr lang="en-CA" sz="900" dirty="0"/>
            </a:br>
            <a:r>
              <a:rPr lang="en-CA" sz="900" dirty="0"/>
              <a:t>Room: </a:t>
            </a:r>
            <a:r>
              <a:rPr lang="en-CA" sz="900" dirty="0" err="1"/>
              <a:t>tba</a:t>
            </a:r>
            <a:r>
              <a:rPr lang="en-CA" sz="900" dirty="0"/>
              <a:t/>
            </a:r>
            <a:br>
              <a:rPr lang="en-CA" sz="900" dirty="0"/>
            </a:br>
            <a:r>
              <a:rPr lang="en-CA" sz="900" dirty="0"/>
              <a:t> </a:t>
            </a:r>
            <a:br>
              <a:rPr lang="en-CA" sz="900" dirty="0"/>
            </a:br>
            <a:r>
              <a:rPr lang="en-CA" sz="900" dirty="0"/>
              <a:t> </a:t>
            </a:r>
            <a:br>
              <a:rPr lang="en-CA" sz="900" dirty="0"/>
            </a:br>
            <a:r>
              <a:rPr lang="en-CA" sz="900" dirty="0"/>
              <a:t> </a:t>
            </a:r>
            <a:br>
              <a:rPr lang="en-CA" sz="900" dirty="0"/>
            </a:br>
            <a:r>
              <a:rPr lang="en-CA" sz="900" dirty="0"/>
              <a:t>Speaker: Sam Sharp</a:t>
            </a:r>
            <a:br>
              <a:rPr lang="en-CA" sz="900" dirty="0"/>
            </a:br>
            <a:r>
              <a:rPr lang="en-CA" sz="900" dirty="0"/>
              <a:t>Title: “The Value of Reciprocal Networks and Occupational Pluralism in 19</a:t>
            </a:r>
            <a:r>
              <a:rPr lang="en-CA" sz="900" baseline="30000" dirty="0"/>
              <a:t>th</a:t>
            </a:r>
            <a:r>
              <a:rPr lang="en-CA" sz="900" dirty="0"/>
              <a:t> Century Glengarry County: James Cameron’s Diary”</a:t>
            </a:r>
            <a:br>
              <a:rPr lang="en-CA" sz="900" dirty="0"/>
            </a:br>
            <a:r>
              <a:rPr lang="en-CA" sz="900" dirty="0"/>
              <a:t>Brief Bio:   Brief Bio:   History student and winner of the Department of History’s Ruth and </a:t>
            </a:r>
            <a:r>
              <a:rPr lang="en-CA" sz="900" dirty="0" err="1"/>
              <a:t>Eber</a:t>
            </a:r>
            <a:r>
              <a:rPr lang="en-CA" sz="900" dirty="0"/>
              <a:t> Pollard Prize in Canadian History.</a:t>
            </a:r>
            <a:br>
              <a:rPr lang="en-CA" sz="900" dirty="0"/>
            </a:br>
            <a:r>
              <a:rPr lang="en-CA" sz="900" dirty="0"/>
              <a:t>Date and Time: Wednesday, 16 Nov, 4:00 – 5:30 pm.</a:t>
            </a:r>
            <a:br>
              <a:rPr lang="en-CA" sz="900" dirty="0"/>
            </a:br>
            <a:r>
              <a:rPr lang="en-CA" sz="900" dirty="0"/>
              <a:t>Room: MacKinnon Building </a:t>
            </a:r>
            <a:r>
              <a:rPr lang="en-CA" sz="900" dirty="0" err="1"/>
              <a:t>Rm</a:t>
            </a:r>
            <a:r>
              <a:rPr lang="en-CA" sz="900" dirty="0"/>
              <a:t> 310, classroom for HIST4620</a:t>
            </a:r>
            <a:br>
              <a:rPr lang="en-CA" sz="900" dirty="0"/>
            </a:br>
            <a:r>
              <a:rPr lang="en-CA" sz="900" dirty="0"/>
              <a:t> </a:t>
            </a:r>
            <a:br>
              <a:rPr lang="en-CA" sz="900" dirty="0"/>
            </a:br>
            <a:r>
              <a:rPr lang="en-CA" sz="900" dirty="0"/>
              <a:t>Speaker: Dr Thomas Rogers</a:t>
            </a:r>
            <a:br>
              <a:rPr lang="en-CA" sz="900" dirty="0"/>
            </a:br>
            <a:r>
              <a:rPr lang="en-CA" sz="900" dirty="0"/>
              <a:t>Title: “The Nature of </a:t>
            </a:r>
            <a:r>
              <a:rPr lang="en-CA" sz="900" dirty="0" err="1"/>
              <a:t>Labor</a:t>
            </a:r>
            <a:r>
              <a:rPr lang="en-CA" sz="900" dirty="0"/>
              <a:t>: Work and the Agro-Environment of Sugarcane in Brazil”</a:t>
            </a:r>
            <a:br>
              <a:rPr lang="en-CA" sz="900" dirty="0"/>
            </a:br>
            <a:r>
              <a:rPr lang="en-CA" sz="900" dirty="0"/>
              <a:t>Brief Bio: Tom Rogers is Assistant Professor of History at Emory University and the author of </a:t>
            </a:r>
            <a:r>
              <a:rPr lang="en-CA" sz="900" u="sng" dirty="0"/>
              <a:t>The Deepest Wounds: A </a:t>
            </a:r>
            <a:r>
              <a:rPr lang="en-CA" sz="900" u="sng" dirty="0" err="1"/>
              <a:t>Labor</a:t>
            </a:r>
            <a:r>
              <a:rPr lang="en-CA" sz="900" u="sng" dirty="0"/>
              <a:t> and Environmental History of Sugar in Northeast Brazil</a:t>
            </a:r>
            <a:r>
              <a:rPr lang="en-CA" sz="900" dirty="0"/>
              <a:t/>
            </a:r>
            <a:br>
              <a:rPr lang="en-CA" sz="900" dirty="0"/>
            </a:br>
            <a:r>
              <a:rPr lang="en-CA" sz="900" dirty="0"/>
              <a:t>Date and Time:  On Friday November 18, 12:00-1:30</a:t>
            </a:r>
            <a:br>
              <a:rPr lang="en-CA" sz="900" dirty="0"/>
            </a:br>
            <a:r>
              <a:rPr lang="en-CA" sz="900" dirty="0"/>
              <a:t>Room: TBA</a:t>
            </a:r>
            <a:br>
              <a:rPr lang="en-CA" sz="900" dirty="0"/>
            </a:br>
            <a:r>
              <a:rPr lang="en-CA" sz="900" dirty="0"/>
              <a:t> </a:t>
            </a:r>
            <a:br>
              <a:rPr lang="en-CA" sz="900" dirty="0"/>
            </a:br>
            <a:r>
              <a:rPr lang="en-CA" sz="900" dirty="0"/>
              <a:t>Speaker:  Dr Jennifer </a:t>
            </a:r>
            <a:r>
              <a:rPr lang="en-CA" sz="900" dirty="0" err="1"/>
              <a:t>Bonnell</a:t>
            </a:r>
            <a:r>
              <a:rPr lang="en-CA" sz="900" dirty="0"/>
              <a:t/>
            </a:r>
            <a:br>
              <a:rPr lang="en-CA" sz="900" dirty="0"/>
            </a:br>
            <a:r>
              <a:rPr lang="en-CA" sz="900" dirty="0"/>
              <a:t>Title: “An Environmental History of an Urban Borderland: Toronto's Don River Valley, 1</a:t>
            </a:r>
            <a:r>
              <a:rPr lang="en-CA" sz="900" dirty="0">
                <a:hlinkClick r:id="rId4"/>
              </a:rPr>
              <a:t>860-1930</a:t>
            </a:r>
            <a:r>
              <a:rPr lang="en-CA" sz="900" dirty="0"/>
              <a:t>”</a:t>
            </a:r>
            <a:br>
              <a:rPr lang="en-CA" sz="900" dirty="0"/>
            </a:br>
            <a:r>
              <a:rPr lang="en-CA" sz="900" dirty="0"/>
              <a:t>Brief Bio: Jennifer </a:t>
            </a:r>
            <a:r>
              <a:rPr lang="en-CA" sz="900" dirty="0" err="1"/>
              <a:t>Bonnell</a:t>
            </a:r>
            <a:r>
              <a:rPr lang="en-CA" sz="900" dirty="0"/>
              <a:t> is a SSHRC post-doctoral fellow in the Department of History. Her work explores the social and environmental history of suburban spaces in southern Ontario through the twentieth century. </a:t>
            </a:r>
            <a:br>
              <a:rPr lang="en-CA" sz="900" dirty="0"/>
            </a:br>
            <a:r>
              <a:rPr lang="en-CA" sz="900" dirty="0"/>
              <a:t>Date and Time: Tuesday 29 Nov, 2:30-4:30</a:t>
            </a:r>
            <a:br>
              <a:rPr lang="en-CA" sz="900" dirty="0"/>
            </a:br>
            <a:r>
              <a:rPr lang="en-CA" sz="900" dirty="0"/>
              <a:t>Room:    OAC Boardroom, Johnston Hall </a:t>
            </a:r>
            <a:r>
              <a:rPr lang="en-CA" sz="900" dirty="0" err="1"/>
              <a:t>Rm</a:t>
            </a:r>
            <a:r>
              <a:rPr lang="en-CA" sz="900" dirty="0"/>
              <a:t> 104</a:t>
            </a:r>
            <a:br>
              <a:rPr lang="en-CA" sz="900" dirty="0"/>
            </a:br>
            <a:r>
              <a:rPr lang="en-CA" sz="900" dirty="0"/>
              <a:t> </a:t>
            </a:r>
            <a:br>
              <a:rPr lang="en-CA" sz="900" dirty="0"/>
            </a:br>
            <a:endParaRPr lang="en-CA" sz="900" dirty="0"/>
          </a:p>
        </p:txBody>
      </p:sp>
      <p:pic>
        <p:nvPicPr>
          <p:cNvPr id="4" name="Picture 3" descr="Large group eating meal outside after raising barn 214-216 93.tif"/>
          <p:cNvPicPr>
            <a:picLocks noChangeAspect="1"/>
          </p:cNvPicPr>
          <p:nvPr/>
        </p:nvPicPr>
        <p:blipFill>
          <a:blip r:embed="rId5" cstate="print"/>
          <a:stretch>
            <a:fillRect/>
          </a:stretch>
        </p:blipFill>
        <p:spPr>
          <a:xfrm>
            <a:off x="1556792" y="7164288"/>
            <a:ext cx="3744416" cy="1623355"/>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TotalTime>
  <Words>3</Words>
  <Application>Microsoft Macintosh PowerPoint</Application>
  <PresentationFormat>On-screen Show (4:3)</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RURAL HISTORY ROUNDTABLE  FALL 2011  Speaker: Dr Fabio Faria Mendes Title: “Landholding, Kinship and Inheritance in Nineteenth Century Minas Gerais, Brazil: A Preliminary Analysis of the Parish Registers of 1855-56” Brief Bio: Fabio Faria Mendes is Professor of History at the Federal University of Viçosa, Brazil Date and Time:  Wed 28 Sept 10:30-12 Room:  MacKinnon Room 132   Speaker: Dr Ashleigh Androsoff  Title: “Pulling Together, Pulling Apart: Doukhobor Communalism, Canadian Liberalism, and Land Settlement in Western Canada, 1899-1924.” Brief Bio: Dr. Ashleigh Androsoff defended her dissertation, "Spirit Wrestling: Identity Conflict and the Canadian 'Doukhobor Problem', 1899-1999" at the University of Toronto in February of this year, and is currently teaching at Saint Mary's University in Halifax, Nova Scotia. Date: Tuesday October 11, 2:30-4:30  Room: OAC Boardroom, Johnston Hall Rm 104   Speakers: Lisa Cox and Melissa Segeren  Title: “The C.A.V. Barker Museum of Canadian Veterinary History: New Possibilities for Rural History at the University of Guelph” Brief Bio: Lisa Cox is a PhD candidate in History currently working on a comparative history of bovine tuberculosis eradication in late 19th and early 20th century Ontario and New York State.  Melissa Segeren is an MA student whose thesis will focus on rural child labour in early 20th century Ontario. Date and Time: Tuesday Oct 25, 2:30-4:30 Room: OAC Boardroom, Johnston Hall Rm 104 We are celebrating OVC’s 150th anniversary year”  - overview of events by Robyn Graham, History MA student.     Speaker:  Dr Aya Fujiwara  Title: “Internal Displacement and Ethno-Religious Identity: Japanese-Canadian Sugar Beet Workers in Southern Alberta 1941-1953” Brief Bio:  Aya Fujiwara has completed her PhD at the University of Alberta, and a Postdoctoral Fellowship at the L.R. Wilson Institute for Canadian History at McMaster University.  She is currently teaching at the University of Alberta. Date and Time: Tuesday 8 Nov, 2:30-4:30 Room: tba       Speaker: Sam Sharp Title: “The Value of Reciprocal Networks and Occupational Pluralism in 19th Century Glengarry County: James Cameron’s Diary” Brief Bio:   Brief Bio:   History student and winner of the Department of History’s Ruth and Eber Pollard Prize in Canadian History. Date and Time: Wednesday, 16 Nov, 4:00 – 5:30 pm. Room: MacKinnon Building Rm 310, classroom for HIST4620   Speaker: Dr Thomas Rogers Title: “The Nature of Labor: Work and the Agro-Environment of Sugarcane in Brazil” Brief Bio: Tom Rogers is Assistant Professor of History at Emory University and the author of The Deepest Wounds: A Labor and Environmental History of Sugar in Northeast Brazil Date and Time:  On Friday November 18, 12:00-1:30 Room: TBA   Speaker:  Dr Jennifer Bonnell Title: “An Environmental History of an Urban Borderland: Toronto's Don River Valley, 1860-1930” Brief Bio: Jennifer Bonnell is a SSHRC post-doctoral fellow in the Department of History. Her work explores the social and environmental history of suburban spaces in southern Ontario through the twentieth century.  Date and Time: Tuesday 29 Nov, 2:30-4:30 Room:    OAC Boardroom, Johnston Hall Rm 104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RURAL HISTORY ROUNDTABLE  FALL 2011  Speaker: Dr Fabio Faria Mendes Title: “Landholding, Kinship and Inheritance in Nineteenth Century Minas Gerais, Brazil: A Preliminary Analysis of the Parish Registers of 1855-56” Brief Bio: Fabio Faria Mendes is Professor of History at the Federal University of Viçosa, Brazil Date and Time:  Wed 28 Sept 10:30-12 Room:  MacKinnon Room 132   Speaker: Dr Ashleigh Androsoff  Title: “Pulling Together, Pulling Apart: Doukhobor Communalism, Canadian Liberalism, and Land Settlement in Western Canada, 1899-1924.” Brief Bio: Dr. Ashleigh Androsoff defended her dissertation, "Spirit Wrestling: Identity Conflict and the Canadian 'Doukhobor Problem', 1899-1999" at the University of Toronto in February of this year, and is currently teaching at Saint Mary's University in Halifax, Nova Scotia. Date: Tuesday October 11, 2:30-4:30  Room: OAC Boardroom, Johnston Hall Rm 104   Speakers: Lisa Cox and Melissa Segeren  Title: “The C.A.V. Barker Museum of Canadian Veterinary History: New Possibilities for Rural History at the University of Guelph” Brief Bio: Lisa Cox is a PhD candidate in History currently working on a comparative history of bovine tuberculosis eradication in late 19th and early 20th century Ontario and New York State.  Melissa Segeren is an MA student whose thesis will focus on rural child labour in early 20th century Ontario. Date and Time: Tuesday Oct 25, 2:30-4:30 Room: OAC Boardroom, Johnston Hall Rm 104 We are celebrating OVC’s 150th anniversary year”  - overview of events by Robyn Graham, History MA student.     Speaker:  Dr Aya Fujiwara  Title: “Internal Displacement and Ethno-Religious Identity: Japanese-Canadian Sugar Beet Workers in Southern Alberta 1941-1953” Brief Bio:  Aya Fujiwara has completed her PhD at the University of Alberta, and a Postdoctoral Fellowship at the L.R. Wilson Institute for Canadian History at McMaster University.  She is currently teaching at the University of Alberta. Date and Time: Tuesday 8 Nov, 2:30-4:30 Room: tba       Speaker: Sam Sharp Title: “The Value of Reciprocal Networks and Occupational Pluralism in 19th Century Glengarry County: James Cameron’s Diary” Brief Bio:   Brief Bio:   History student and winner of the Department of History’s Ruth and Eber Pollard Prize in Canadian History. Date and Time: Wednesday, 16 Nov, 4:00 – 5:30 pm. Room: MacKinnon Building Rm 310, classroom for HIST4620   Speaker: Dr Thomas Rogers Title: “The Nature of Labor: Work and the Agro-Environment of Sugarcane in Brazil” Brief Bio: Tom Rogers is Assistant Professor of History at Emory University and the author of The Deepest Wounds: A Labor and Environmental History of Sugar in Northeast Brazil Date and Time:  On Friday November 18, 12:00-1:30 Room: TBA   Speaker:  Dr Jennifer Bonnell Title: “An Environmental History of an Urban Borderland: Toronto's Don River Valley, 1860-1930” Brief Bio: Jennifer Bonnell is a SSHRC post-doctoral fellow in the Department of History. Her work explores the social and environmental history of suburban spaces in southern Ontario through the twentieth century.  Date and Time: Tuesday 29 Nov, 2:30-4:30 Room:    OAC Boardroom, Johnston Hall Rm 104   </dc:title>
  <dc:creator>UofG</dc:creator>
  <cp:lastModifiedBy>Marissa Gareau</cp:lastModifiedBy>
  <cp:revision>4</cp:revision>
  <dcterms:created xsi:type="dcterms:W3CDTF">2011-09-20T14:05:35Z</dcterms:created>
  <dcterms:modified xsi:type="dcterms:W3CDTF">2017-07-11T19:27:06Z</dcterms:modified>
</cp:coreProperties>
</file>