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7"/>
  </p:notesMasterIdLst>
  <p:handoutMasterIdLst>
    <p:handoutMasterId r:id="rId38"/>
  </p:handoutMasterIdLst>
  <p:sldIdLst>
    <p:sldId id="272" r:id="rId3"/>
    <p:sldId id="256" r:id="rId4"/>
    <p:sldId id="291" r:id="rId5"/>
    <p:sldId id="301" r:id="rId6"/>
    <p:sldId id="315" r:id="rId7"/>
    <p:sldId id="303" r:id="rId8"/>
    <p:sldId id="292" r:id="rId9"/>
    <p:sldId id="294" r:id="rId10"/>
    <p:sldId id="295" r:id="rId11"/>
    <p:sldId id="293" r:id="rId12"/>
    <p:sldId id="298" r:id="rId13"/>
    <p:sldId id="299" r:id="rId14"/>
    <p:sldId id="316" r:id="rId15"/>
    <p:sldId id="312" r:id="rId16"/>
    <p:sldId id="304" r:id="rId17"/>
    <p:sldId id="314" r:id="rId18"/>
    <p:sldId id="296" r:id="rId19"/>
    <p:sldId id="313" r:id="rId20"/>
    <p:sldId id="306" r:id="rId21"/>
    <p:sldId id="311" r:id="rId22"/>
    <p:sldId id="310" r:id="rId23"/>
    <p:sldId id="317" r:id="rId24"/>
    <p:sldId id="308" r:id="rId25"/>
    <p:sldId id="305" r:id="rId26"/>
    <p:sldId id="307" r:id="rId27"/>
    <p:sldId id="279" r:id="rId28"/>
    <p:sldId id="297" r:id="rId29"/>
    <p:sldId id="283" r:id="rId30"/>
    <p:sldId id="284" r:id="rId31"/>
    <p:sldId id="287" r:id="rId32"/>
    <p:sldId id="289" r:id="rId33"/>
    <p:sldId id="288" r:id="rId34"/>
    <p:sldId id="309" r:id="rId35"/>
    <p:sldId id="273"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3" autoAdjust="0"/>
    <p:restoredTop sz="92762" autoAdjust="0"/>
  </p:normalViewPr>
  <p:slideViewPr>
    <p:cSldViewPr snapToGrid="0" snapToObjects="1">
      <p:cViewPr varScale="1">
        <p:scale>
          <a:sx n="102" d="100"/>
          <a:sy n="102" d="100"/>
        </p:scale>
        <p:origin x="136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22"/>
    </p:cViewPr>
  </p:sorterViewPr>
  <p:notesViewPr>
    <p:cSldViewPr snapToGrid="0" snapToObjects="1">
      <p:cViewPr varScale="1">
        <p:scale>
          <a:sx n="42" d="100"/>
          <a:sy n="42" d="100"/>
        </p:scale>
        <p:origin x="2309"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0397AA4-16D4-432A-AB87-DF3720BBE599}" type="datetimeFigureOut">
              <a:rPr lang="en-CA" smtClean="0"/>
              <a:t>2020-10-27</a:t>
            </a:fld>
            <a:endParaRPr lang="en-CA"/>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08426AB-4DFD-4AE6-9F19-4D79AE07F015}" type="slidenum">
              <a:rPr lang="en-CA" smtClean="0"/>
              <a:t>‹#›</a:t>
            </a:fld>
            <a:endParaRPr lang="en-CA"/>
          </a:p>
        </p:txBody>
      </p:sp>
    </p:spTree>
    <p:extLst>
      <p:ext uri="{BB962C8B-B14F-4D97-AF65-F5344CB8AC3E}">
        <p14:creationId xmlns:p14="http://schemas.microsoft.com/office/powerpoint/2010/main" val="2737016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02FA3C-C697-4F73-9750-2637ECD9A7E2}" type="datetimeFigureOut">
              <a:rPr lang="en-CA" smtClean="0"/>
              <a:t>2020-10-27</a:t>
            </a:fld>
            <a:endParaRPr lang="en-CA"/>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2C356BC-DD24-4ABB-B80E-E985D20EC91A}" type="slidenum">
              <a:rPr lang="en-CA" smtClean="0"/>
              <a:t>‹#›</a:t>
            </a:fld>
            <a:endParaRPr lang="en-CA"/>
          </a:p>
        </p:txBody>
      </p:sp>
    </p:spTree>
    <p:extLst>
      <p:ext uri="{BB962C8B-B14F-4D97-AF65-F5344CB8AC3E}">
        <p14:creationId xmlns:p14="http://schemas.microsoft.com/office/powerpoint/2010/main" val="38839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C356BC-DD24-4ABB-B80E-E985D20EC91A}" type="slidenum">
              <a:rPr lang="en-CA" smtClean="0"/>
              <a:t>2</a:t>
            </a:fld>
            <a:endParaRPr lang="en-CA"/>
          </a:p>
        </p:txBody>
      </p:sp>
    </p:spTree>
    <p:extLst>
      <p:ext uri="{BB962C8B-B14F-4D97-AF65-F5344CB8AC3E}">
        <p14:creationId xmlns:p14="http://schemas.microsoft.com/office/powerpoint/2010/main" val="153261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C356BC-DD24-4ABB-B80E-E985D20EC91A}" type="slidenum">
              <a:rPr lang="en-CA" smtClean="0"/>
              <a:t>16</a:t>
            </a:fld>
            <a:endParaRPr lang="en-CA"/>
          </a:p>
        </p:txBody>
      </p:sp>
    </p:spTree>
    <p:extLst>
      <p:ext uri="{BB962C8B-B14F-4D97-AF65-F5344CB8AC3E}">
        <p14:creationId xmlns:p14="http://schemas.microsoft.com/office/powerpoint/2010/main" val="2222774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C8DCAF4C-37BA-FB45-9693-B9A72CDD4A3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740997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8DCAF4C-37BA-FB45-9693-B9A72CDD4A3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184615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8DCAF4C-37BA-FB45-9693-B9A72CDD4A3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2720563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236014" y="221385"/>
            <a:ext cx="8676980" cy="64104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4" name="Shape 16"/>
          <p:cNvSpPr txBox="1">
            <a:spLocks noGrp="1"/>
          </p:cNvSpPr>
          <p:nvPr>
            <p:ph type="title"/>
          </p:nvPr>
        </p:nvSpPr>
        <p:spPr>
          <a:xfrm>
            <a:off x="1752603" y="274637"/>
            <a:ext cx="69341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1013" b="1" i="0" u="none" strike="noStrike" cap="none">
                <a:solidFill>
                  <a:schemeClr val="dk1"/>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dirty="0"/>
          </a:p>
        </p:txBody>
      </p:sp>
      <p:sp>
        <p:nvSpPr>
          <p:cNvPr id="5" name="Shape 17"/>
          <p:cNvSpPr txBox="1">
            <a:spLocks noGrp="1"/>
          </p:cNvSpPr>
          <p:nvPr>
            <p:ph type="body" idx="1"/>
          </p:nvPr>
        </p:nvSpPr>
        <p:spPr>
          <a:xfrm>
            <a:off x="1752603" y="1600206"/>
            <a:ext cx="6934199" cy="4525963"/>
          </a:xfrm>
          <a:prstGeom prst="rect">
            <a:avLst/>
          </a:prstGeom>
          <a:noFill/>
          <a:ln>
            <a:noFill/>
          </a:ln>
        </p:spPr>
        <p:txBody>
          <a:bodyPr lIns="91425" tIns="91425" rIns="91425" bIns="91425" anchor="t" anchorCtr="0"/>
          <a:lstStyle>
            <a:lvl1pPr marL="144661" marR="0" lvl="0" indent="-48221"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1pPr>
            <a:lvl2pPr marL="313433" marR="0" lvl="1" indent="-2411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2pPr>
            <a:lvl3pPr marL="482204" marR="0" lvl="2"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3pPr>
            <a:lvl4pPr marL="675085" marR="0" lvl="3"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4pPr>
            <a:lvl5pPr marL="867966" marR="0" lvl="4"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5pPr>
            <a:lvl6pPr marL="1060847" marR="0" lvl="5"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6pPr>
            <a:lvl7pPr marL="1253729" marR="0" lvl="6"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7pPr>
            <a:lvl8pPr marL="1446610" marR="0" lvl="7"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8pPr>
            <a:lvl9pPr marL="1639491" marR="0" lvl="8"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18"/>
          <p:cNvSpPr txBox="1">
            <a:spLocks noGrp="1"/>
          </p:cNvSpPr>
          <p:nvPr>
            <p:ph type="sldNum" idx="12"/>
          </p:nvPr>
        </p:nvSpPr>
        <p:spPr>
          <a:xfrm>
            <a:off x="7924800" y="6172206"/>
            <a:ext cx="762000"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506" smtClean="0">
                <a:solidFill>
                  <a:srgbClr val="888888"/>
                </a:solidFill>
                <a:latin typeface="Calibri"/>
                <a:ea typeface="Calibri"/>
                <a:cs typeface="Calibri"/>
                <a:sym typeface="Calibri"/>
              </a:rPr>
              <a:pPr algn="r">
                <a:buClr>
                  <a:srgbClr val="888888"/>
                </a:buClr>
                <a:buSzPct val="25000"/>
              </a:pPr>
              <a:t>‹#›</a:t>
            </a:fld>
            <a:endParaRPr lang="en-US" sz="506">
              <a:solidFill>
                <a:srgbClr val="888888"/>
              </a:solidFill>
              <a:latin typeface="Calibri"/>
              <a:ea typeface="Calibri"/>
              <a:cs typeface="Calibri"/>
              <a:sym typeface="Calibri"/>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5" y="4319167"/>
            <a:ext cx="1364742" cy="1831848"/>
          </a:xfrm>
          <a:prstGeom prst="rect">
            <a:avLst/>
          </a:prstGeom>
        </p:spPr>
      </p:pic>
    </p:spTree>
    <p:extLst>
      <p:ext uri="{BB962C8B-B14F-4D97-AF65-F5344CB8AC3E}">
        <p14:creationId xmlns:p14="http://schemas.microsoft.com/office/powerpoint/2010/main" val="303908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Red Title Slide">
    <p:spTree>
      <p:nvGrpSpPr>
        <p:cNvPr id="1" name="Shape 10"/>
        <p:cNvGrpSpPr/>
        <p:nvPr/>
      </p:nvGrpSpPr>
      <p:grpSpPr>
        <a:xfrm>
          <a:off x="0" y="0"/>
          <a:ext cx="0" cy="0"/>
          <a:chOff x="0" y="0"/>
          <a:chExt cx="0" cy="0"/>
        </a:xfrm>
      </p:grpSpPr>
      <p:sp>
        <p:nvSpPr>
          <p:cNvPr id="2" name="Rectangle 1"/>
          <p:cNvSpPr/>
          <p:nvPr userDrawn="1"/>
        </p:nvSpPr>
        <p:spPr>
          <a:xfrm>
            <a:off x="236014" y="221385"/>
            <a:ext cx="8676980" cy="6410425"/>
          </a:xfrm>
          <a:prstGeom prst="rect">
            <a:avLst/>
          </a:prstGeom>
          <a:solidFill>
            <a:srgbClr val="BF13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12" name="Shape 12"/>
          <p:cNvSpPr txBox="1">
            <a:spLocks noGrp="1"/>
          </p:cNvSpPr>
          <p:nvPr>
            <p:ph type="ctrTitle"/>
          </p:nvPr>
        </p:nvSpPr>
        <p:spPr>
          <a:xfrm>
            <a:off x="2209803" y="1600200"/>
            <a:ext cx="6248399" cy="11430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lt1"/>
              </a:buClr>
              <a:buFont typeface="Arial"/>
              <a:buNone/>
              <a:defRPr sz="1350" b="1" i="0" u="none" strike="noStrike" cap="none">
                <a:solidFill>
                  <a:schemeClr val="lt1"/>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dirty="0"/>
          </a:p>
        </p:txBody>
      </p:sp>
      <p:sp>
        <p:nvSpPr>
          <p:cNvPr id="13" name="Shape 13"/>
          <p:cNvSpPr txBox="1">
            <a:spLocks noGrp="1"/>
          </p:cNvSpPr>
          <p:nvPr>
            <p:ph type="subTitle" idx="1"/>
          </p:nvPr>
        </p:nvSpPr>
        <p:spPr>
          <a:xfrm>
            <a:off x="2209803" y="2743202"/>
            <a:ext cx="6248399" cy="1447799"/>
          </a:xfrm>
          <a:prstGeom prst="rect">
            <a:avLst/>
          </a:prstGeom>
          <a:noFill/>
          <a:ln>
            <a:noFill/>
          </a:ln>
        </p:spPr>
        <p:txBody>
          <a:bodyPr lIns="91425" tIns="91425" rIns="91425" bIns="91425" anchor="t" anchorCtr="0"/>
          <a:lstStyle>
            <a:lvl1pPr marL="0" marR="0" lvl="0" indent="0" algn="r" rtl="0">
              <a:lnSpc>
                <a:spcPct val="100000"/>
              </a:lnSpc>
              <a:spcBef>
                <a:spcPts val="169"/>
              </a:spcBef>
              <a:spcAft>
                <a:spcPts val="0"/>
              </a:spcAft>
              <a:buClr>
                <a:srgbClr val="C3002F"/>
              </a:buClr>
              <a:buFont typeface="Arial"/>
              <a:buNone/>
              <a:defRPr sz="844" b="1" i="0" u="none" strike="noStrike" cap="none">
                <a:solidFill>
                  <a:srgbClr val="BFBFBF"/>
                </a:solidFill>
                <a:latin typeface="Arial"/>
                <a:ea typeface="Arial"/>
                <a:cs typeface="Arial"/>
                <a:sym typeface="Arial"/>
              </a:defRPr>
            </a:lvl1pPr>
            <a:lvl2pPr marL="192881" marR="0" lvl="1"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2pPr>
            <a:lvl3pPr marL="385763" marR="0" lvl="2"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3pPr>
            <a:lvl4pPr marL="578644" marR="0" lvl="3"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4pPr>
            <a:lvl5pPr marL="771525" marR="0" lvl="4"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5pPr>
            <a:lvl6pPr marL="964406" marR="0" lvl="5"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6pPr>
            <a:lvl7pPr marL="1157288" marR="0" lvl="6"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7pPr>
            <a:lvl8pPr marL="1350169" marR="0" lvl="7"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8pPr>
            <a:lvl9pPr marL="1543050" marR="0" lvl="8"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4" y="4316599"/>
            <a:ext cx="2569464" cy="1831848"/>
          </a:xfrm>
          <a:prstGeom prst="rect">
            <a:avLst/>
          </a:prstGeom>
        </p:spPr>
      </p:pic>
    </p:spTree>
    <p:extLst>
      <p:ext uri="{BB962C8B-B14F-4D97-AF65-F5344CB8AC3E}">
        <p14:creationId xmlns:p14="http://schemas.microsoft.com/office/powerpoint/2010/main" val="4231116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Content Slide">
    <p:spTree>
      <p:nvGrpSpPr>
        <p:cNvPr id="1" name=""/>
        <p:cNvGrpSpPr/>
        <p:nvPr/>
      </p:nvGrpSpPr>
      <p:grpSpPr>
        <a:xfrm>
          <a:off x="0" y="0"/>
          <a:ext cx="0" cy="0"/>
          <a:chOff x="0" y="0"/>
          <a:chExt cx="0" cy="0"/>
        </a:xfrm>
      </p:grpSpPr>
      <p:sp>
        <p:nvSpPr>
          <p:cNvPr id="4" name="Rectangle 3"/>
          <p:cNvSpPr/>
          <p:nvPr userDrawn="1"/>
        </p:nvSpPr>
        <p:spPr>
          <a:xfrm>
            <a:off x="236014" y="221385"/>
            <a:ext cx="8676980" cy="6410425"/>
          </a:xfrm>
          <a:prstGeom prst="rect">
            <a:avLst/>
          </a:prstGeom>
          <a:solidFill>
            <a:srgbClr val="BF13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5" name="Shape 25"/>
          <p:cNvSpPr txBox="1">
            <a:spLocks noGrp="1"/>
          </p:cNvSpPr>
          <p:nvPr>
            <p:ph type="title"/>
          </p:nvPr>
        </p:nvSpPr>
        <p:spPr>
          <a:xfrm>
            <a:off x="1752603" y="274637"/>
            <a:ext cx="69341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FFFF"/>
              </a:buClr>
              <a:buFont typeface="Arial"/>
              <a:buNone/>
              <a:defRPr sz="1013" b="1" i="0" u="none" strike="noStrike" cap="none">
                <a:solidFill>
                  <a:srgbClr val="FFFFFF"/>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a:p>
        </p:txBody>
      </p:sp>
      <p:sp>
        <p:nvSpPr>
          <p:cNvPr id="6" name="Shape 26"/>
          <p:cNvSpPr txBox="1">
            <a:spLocks noGrp="1"/>
          </p:cNvSpPr>
          <p:nvPr>
            <p:ph type="body" idx="1"/>
          </p:nvPr>
        </p:nvSpPr>
        <p:spPr>
          <a:xfrm>
            <a:off x="1752603" y="1600206"/>
            <a:ext cx="6934199" cy="4525963"/>
          </a:xfrm>
          <a:prstGeom prst="rect">
            <a:avLst/>
          </a:prstGeom>
          <a:noFill/>
          <a:ln>
            <a:noFill/>
          </a:ln>
        </p:spPr>
        <p:txBody>
          <a:bodyPr lIns="91425" tIns="91425" rIns="91425" bIns="91425" anchor="t" anchorCtr="0"/>
          <a:lstStyle>
            <a:lvl1pPr marL="144661" marR="0" lvl="0" indent="-48221"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1pPr>
            <a:lvl2pPr marL="313433" marR="0" lvl="1" indent="-24110"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2pPr>
            <a:lvl3pPr marL="482204" marR="0" lvl="2" indent="0"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3pPr>
            <a:lvl4pPr marL="675085" marR="0" lvl="3" indent="0"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4pPr>
            <a:lvl5pPr marL="867966" marR="0" lvl="4" indent="0"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5pPr>
            <a:lvl6pPr marL="1060847" marR="0" lvl="5"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6pPr>
            <a:lvl7pPr marL="1253729" marR="0" lvl="6"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7pPr>
            <a:lvl8pPr marL="1446610" marR="0" lvl="7"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8pPr>
            <a:lvl9pPr marL="1639491" marR="0" lvl="8"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5" y="4319167"/>
            <a:ext cx="1364742" cy="1831848"/>
          </a:xfrm>
          <a:prstGeom prst="rect">
            <a:avLst/>
          </a:prstGeom>
        </p:spPr>
      </p:pic>
    </p:spTree>
    <p:extLst>
      <p:ext uri="{BB962C8B-B14F-4D97-AF65-F5344CB8AC3E}">
        <p14:creationId xmlns:p14="http://schemas.microsoft.com/office/powerpoint/2010/main" val="1823123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ellow Title Slide">
    <p:spTree>
      <p:nvGrpSpPr>
        <p:cNvPr id="1" name=""/>
        <p:cNvGrpSpPr/>
        <p:nvPr/>
      </p:nvGrpSpPr>
      <p:grpSpPr>
        <a:xfrm>
          <a:off x="0" y="0"/>
          <a:ext cx="0" cy="0"/>
          <a:chOff x="0" y="0"/>
          <a:chExt cx="0" cy="0"/>
        </a:xfrm>
      </p:grpSpPr>
      <p:sp>
        <p:nvSpPr>
          <p:cNvPr id="3" name="Rectangle 2"/>
          <p:cNvSpPr/>
          <p:nvPr userDrawn="1"/>
        </p:nvSpPr>
        <p:spPr>
          <a:xfrm>
            <a:off x="236014" y="221385"/>
            <a:ext cx="8676980" cy="6410425"/>
          </a:xfrm>
          <a:prstGeom prst="rect">
            <a:avLst/>
          </a:prstGeom>
          <a:solidFill>
            <a:srgbClr val="FEC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6" name="Shape 30"/>
          <p:cNvSpPr txBox="1">
            <a:spLocks noGrp="1"/>
          </p:cNvSpPr>
          <p:nvPr>
            <p:ph type="ctrTitle"/>
          </p:nvPr>
        </p:nvSpPr>
        <p:spPr>
          <a:xfrm>
            <a:off x="2057403" y="1600200"/>
            <a:ext cx="6400799" cy="11430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lt1"/>
              </a:buClr>
              <a:buFont typeface="Arial"/>
              <a:buNone/>
              <a:defRPr sz="1013" b="1" i="0" u="none" strike="noStrike" cap="none">
                <a:solidFill>
                  <a:schemeClr val="tx1"/>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dirty="0"/>
          </a:p>
        </p:txBody>
      </p:sp>
      <p:sp>
        <p:nvSpPr>
          <p:cNvPr id="7" name="Shape 31"/>
          <p:cNvSpPr txBox="1">
            <a:spLocks noGrp="1"/>
          </p:cNvSpPr>
          <p:nvPr>
            <p:ph type="subTitle" idx="1"/>
          </p:nvPr>
        </p:nvSpPr>
        <p:spPr>
          <a:xfrm>
            <a:off x="2057403" y="2743202"/>
            <a:ext cx="6400799" cy="1447799"/>
          </a:xfrm>
          <a:prstGeom prst="rect">
            <a:avLst/>
          </a:prstGeom>
          <a:noFill/>
          <a:ln>
            <a:noFill/>
          </a:ln>
        </p:spPr>
        <p:txBody>
          <a:bodyPr lIns="91425" tIns="91425" rIns="91425" bIns="91425" anchor="t" anchorCtr="0"/>
          <a:lstStyle>
            <a:lvl1pPr marL="0" marR="0" lvl="0" indent="0" algn="r" rtl="0">
              <a:lnSpc>
                <a:spcPct val="100000"/>
              </a:lnSpc>
              <a:spcBef>
                <a:spcPts val="169"/>
              </a:spcBef>
              <a:spcAft>
                <a:spcPts val="0"/>
              </a:spcAft>
              <a:buClr>
                <a:srgbClr val="C3002F"/>
              </a:buClr>
              <a:buFont typeface="Arial"/>
              <a:buNone/>
              <a:defRPr sz="844" b="1" i="0" u="none" strike="noStrike" cap="none">
                <a:solidFill>
                  <a:schemeClr val="tx1">
                    <a:lumMod val="65000"/>
                    <a:lumOff val="35000"/>
                  </a:schemeClr>
                </a:solidFill>
                <a:latin typeface="Arial"/>
                <a:ea typeface="Arial"/>
                <a:cs typeface="Arial"/>
                <a:sym typeface="Arial"/>
              </a:defRPr>
            </a:lvl1pPr>
            <a:lvl2pPr marL="192881" marR="0" lvl="1"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2pPr>
            <a:lvl3pPr marL="385763" marR="0" lvl="2"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3pPr>
            <a:lvl4pPr marL="578644" marR="0" lvl="3"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4pPr>
            <a:lvl5pPr marL="771525" marR="0" lvl="4"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5pPr>
            <a:lvl6pPr marL="964406" marR="0" lvl="5"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6pPr>
            <a:lvl7pPr marL="1157288" marR="0" lvl="6"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7pPr>
            <a:lvl8pPr marL="1350169" marR="0" lvl="7"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8pPr>
            <a:lvl9pPr marL="1543050" marR="0" lvl="8"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4" y="4318001"/>
            <a:ext cx="2569464" cy="1831848"/>
          </a:xfrm>
          <a:prstGeom prst="rect">
            <a:avLst/>
          </a:prstGeom>
        </p:spPr>
      </p:pic>
    </p:spTree>
    <p:extLst>
      <p:ext uri="{BB962C8B-B14F-4D97-AF65-F5344CB8AC3E}">
        <p14:creationId xmlns:p14="http://schemas.microsoft.com/office/powerpoint/2010/main" val="204982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Yellow Content Slide">
    <p:spTree>
      <p:nvGrpSpPr>
        <p:cNvPr id="1" name="Shape 14"/>
        <p:cNvGrpSpPr/>
        <p:nvPr/>
      </p:nvGrpSpPr>
      <p:grpSpPr>
        <a:xfrm>
          <a:off x="0" y="0"/>
          <a:ext cx="0" cy="0"/>
          <a:chOff x="0" y="0"/>
          <a:chExt cx="0" cy="0"/>
        </a:xfrm>
      </p:grpSpPr>
      <p:sp>
        <p:nvSpPr>
          <p:cNvPr id="8" name="Rectangle 7"/>
          <p:cNvSpPr/>
          <p:nvPr userDrawn="1"/>
        </p:nvSpPr>
        <p:spPr>
          <a:xfrm>
            <a:off x="236014" y="221385"/>
            <a:ext cx="8676980" cy="6410425"/>
          </a:xfrm>
          <a:prstGeom prst="rect">
            <a:avLst/>
          </a:prstGeom>
          <a:solidFill>
            <a:srgbClr val="FEC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16" name="Shape 16"/>
          <p:cNvSpPr txBox="1">
            <a:spLocks noGrp="1"/>
          </p:cNvSpPr>
          <p:nvPr>
            <p:ph type="title"/>
          </p:nvPr>
        </p:nvSpPr>
        <p:spPr>
          <a:xfrm>
            <a:off x="1752603" y="274637"/>
            <a:ext cx="69341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1013" b="1" i="0" u="none" strike="noStrike" cap="none">
                <a:solidFill>
                  <a:schemeClr val="dk1"/>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dirty="0"/>
          </a:p>
        </p:txBody>
      </p:sp>
      <p:sp>
        <p:nvSpPr>
          <p:cNvPr id="17" name="Shape 17"/>
          <p:cNvSpPr txBox="1">
            <a:spLocks noGrp="1"/>
          </p:cNvSpPr>
          <p:nvPr>
            <p:ph type="body" idx="1"/>
          </p:nvPr>
        </p:nvSpPr>
        <p:spPr>
          <a:xfrm>
            <a:off x="1752603" y="1600206"/>
            <a:ext cx="6934199" cy="4525963"/>
          </a:xfrm>
          <a:prstGeom prst="rect">
            <a:avLst/>
          </a:prstGeom>
          <a:noFill/>
          <a:ln>
            <a:noFill/>
          </a:ln>
        </p:spPr>
        <p:txBody>
          <a:bodyPr lIns="91425" tIns="91425" rIns="91425" bIns="91425" anchor="t" anchorCtr="0"/>
          <a:lstStyle>
            <a:lvl1pPr marL="144661" marR="0" lvl="0" indent="-48221"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1pPr>
            <a:lvl2pPr marL="313433" marR="0" lvl="1" indent="-2411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2pPr>
            <a:lvl3pPr marL="482204" marR="0" lvl="2"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3pPr>
            <a:lvl4pPr marL="675085" marR="0" lvl="3"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4pPr>
            <a:lvl5pPr marL="867966" marR="0" lvl="4"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5pPr>
            <a:lvl6pPr marL="1060847" marR="0" lvl="5"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6pPr>
            <a:lvl7pPr marL="1253729" marR="0" lvl="6"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7pPr>
            <a:lvl8pPr marL="1446610" marR="0" lvl="7"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8pPr>
            <a:lvl9pPr marL="1639491" marR="0" lvl="8"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18" name="Shape 18"/>
          <p:cNvSpPr txBox="1">
            <a:spLocks noGrp="1"/>
          </p:cNvSpPr>
          <p:nvPr>
            <p:ph type="sldNum" idx="12"/>
          </p:nvPr>
        </p:nvSpPr>
        <p:spPr>
          <a:xfrm>
            <a:off x="7924800" y="6172206"/>
            <a:ext cx="762000"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506" smtClean="0">
                <a:solidFill>
                  <a:srgbClr val="888888"/>
                </a:solidFill>
                <a:latin typeface="Calibri"/>
                <a:ea typeface="Calibri"/>
                <a:cs typeface="Calibri"/>
                <a:sym typeface="Calibri"/>
              </a:rPr>
              <a:pPr algn="r">
                <a:buClr>
                  <a:srgbClr val="888888"/>
                </a:buClr>
                <a:buSzPct val="25000"/>
              </a:pPr>
              <a:t>‹#›</a:t>
            </a:fld>
            <a:endParaRPr lang="en-US" sz="506">
              <a:solidFill>
                <a:srgbClr val="888888"/>
              </a:solidFill>
              <a:latin typeface="Calibri"/>
              <a:ea typeface="Calibri"/>
              <a:cs typeface="Calibri"/>
              <a:sym typeface="Calibri"/>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5" y="4319167"/>
            <a:ext cx="1364742" cy="1831848"/>
          </a:xfrm>
          <a:prstGeom prst="rect">
            <a:avLst/>
          </a:prstGeom>
        </p:spPr>
      </p:pic>
    </p:spTree>
    <p:extLst>
      <p:ext uri="{BB962C8B-B14F-4D97-AF65-F5344CB8AC3E}">
        <p14:creationId xmlns:p14="http://schemas.microsoft.com/office/powerpoint/2010/main" val="2599971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ue Title Slide">
    <p:spTree>
      <p:nvGrpSpPr>
        <p:cNvPr id="1" name="Shape 28"/>
        <p:cNvGrpSpPr/>
        <p:nvPr/>
      </p:nvGrpSpPr>
      <p:grpSpPr>
        <a:xfrm>
          <a:off x="0" y="0"/>
          <a:ext cx="0" cy="0"/>
          <a:chOff x="0" y="0"/>
          <a:chExt cx="0" cy="0"/>
        </a:xfrm>
      </p:grpSpPr>
      <p:sp>
        <p:nvSpPr>
          <p:cNvPr id="6" name="Rectangle 5"/>
          <p:cNvSpPr/>
          <p:nvPr userDrawn="1"/>
        </p:nvSpPr>
        <p:spPr>
          <a:xfrm>
            <a:off x="236014" y="221385"/>
            <a:ext cx="8676980" cy="6410425"/>
          </a:xfrm>
          <a:prstGeom prst="rect">
            <a:avLst/>
          </a:prstGeom>
          <a:solidFill>
            <a:srgbClr val="6CA3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30" name="Shape 30"/>
          <p:cNvSpPr txBox="1">
            <a:spLocks noGrp="1"/>
          </p:cNvSpPr>
          <p:nvPr>
            <p:ph type="ctrTitle"/>
          </p:nvPr>
        </p:nvSpPr>
        <p:spPr>
          <a:xfrm>
            <a:off x="2057403" y="1600200"/>
            <a:ext cx="6400799" cy="11430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lt1"/>
              </a:buClr>
              <a:buFont typeface="Arial"/>
              <a:buNone/>
              <a:defRPr sz="1013" b="1" i="0" u="none" strike="noStrike" cap="none">
                <a:solidFill>
                  <a:schemeClr val="lt1"/>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dirty="0"/>
          </a:p>
        </p:txBody>
      </p:sp>
      <p:sp>
        <p:nvSpPr>
          <p:cNvPr id="31" name="Shape 31"/>
          <p:cNvSpPr txBox="1">
            <a:spLocks noGrp="1"/>
          </p:cNvSpPr>
          <p:nvPr>
            <p:ph type="subTitle" idx="1"/>
          </p:nvPr>
        </p:nvSpPr>
        <p:spPr>
          <a:xfrm>
            <a:off x="2057403" y="2743202"/>
            <a:ext cx="6400799" cy="1447799"/>
          </a:xfrm>
          <a:prstGeom prst="rect">
            <a:avLst/>
          </a:prstGeom>
          <a:noFill/>
          <a:ln>
            <a:noFill/>
          </a:ln>
        </p:spPr>
        <p:txBody>
          <a:bodyPr lIns="91425" tIns="91425" rIns="91425" bIns="91425" anchor="t" anchorCtr="0"/>
          <a:lstStyle>
            <a:lvl1pPr marL="0" marR="0" lvl="0" indent="0" algn="r" rtl="0">
              <a:lnSpc>
                <a:spcPct val="100000"/>
              </a:lnSpc>
              <a:spcBef>
                <a:spcPts val="169"/>
              </a:spcBef>
              <a:spcAft>
                <a:spcPts val="0"/>
              </a:spcAft>
              <a:buClr>
                <a:srgbClr val="C3002F"/>
              </a:buClr>
              <a:buFont typeface="Arial"/>
              <a:buNone/>
              <a:defRPr sz="844" b="1" i="0" u="none" strike="noStrike" cap="none">
                <a:solidFill>
                  <a:srgbClr val="D8D8D8"/>
                </a:solidFill>
                <a:latin typeface="Arial"/>
                <a:ea typeface="Arial"/>
                <a:cs typeface="Arial"/>
                <a:sym typeface="Arial"/>
              </a:defRPr>
            </a:lvl1pPr>
            <a:lvl2pPr marL="192881" marR="0" lvl="1"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2pPr>
            <a:lvl3pPr marL="385763" marR="0" lvl="2"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3pPr>
            <a:lvl4pPr marL="578644" marR="0" lvl="3"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4pPr>
            <a:lvl5pPr marL="771525" marR="0" lvl="4"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5pPr>
            <a:lvl6pPr marL="964406" marR="0" lvl="5"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6pPr>
            <a:lvl7pPr marL="1157288" marR="0" lvl="6"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7pPr>
            <a:lvl8pPr marL="1350169" marR="0" lvl="7"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8pPr>
            <a:lvl9pPr marL="1543050" marR="0" lvl="8"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9pPr>
          </a:lstStyle>
          <a:p>
            <a:r>
              <a:rPr lang="en-US"/>
              <a:t>Click to edit Master subtitle style</a:t>
            </a:r>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4" y="4318001"/>
            <a:ext cx="2569464" cy="1831848"/>
          </a:xfrm>
          <a:prstGeom prst="rect">
            <a:avLst/>
          </a:prstGeom>
        </p:spPr>
      </p:pic>
    </p:spTree>
    <p:extLst>
      <p:ext uri="{BB962C8B-B14F-4D97-AF65-F5344CB8AC3E}">
        <p14:creationId xmlns:p14="http://schemas.microsoft.com/office/powerpoint/2010/main" val="299291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ue Content Slide">
    <p:spTree>
      <p:nvGrpSpPr>
        <p:cNvPr id="1" name="Shape 23"/>
        <p:cNvGrpSpPr/>
        <p:nvPr/>
      </p:nvGrpSpPr>
      <p:grpSpPr>
        <a:xfrm>
          <a:off x="0" y="0"/>
          <a:ext cx="0" cy="0"/>
          <a:chOff x="0" y="0"/>
          <a:chExt cx="0" cy="0"/>
        </a:xfrm>
      </p:grpSpPr>
      <p:sp>
        <p:nvSpPr>
          <p:cNvPr id="7" name="Rectangle 6"/>
          <p:cNvSpPr/>
          <p:nvPr userDrawn="1"/>
        </p:nvSpPr>
        <p:spPr>
          <a:xfrm>
            <a:off x="236014" y="221385"/>
            <a:ext cx="8676980" cy="6410425"/>
          </a:xfrm>
          <a:prstGeom prst="rect">
            <a:avLst/>
          </a:prstGeom>
          <a:solidFill>
            <a:srgbClr val="6CA3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25" name="Shape 25"/>
          <p:cNvSpPr txBox="1">
            <a:spLocks noGrp="1"/>
          </p:cNvSpPr>
          <p:nvPr>
            <p:ph type="title"/>
          </p:nvPr>
        </p:nvSpPr>
        <p:spPr>
          <a:xfrm>
            <a:off x="1752603" y="274637"/>
            <a:ext cx="69341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FFFF"/>
              </a:buClr>
              <a:buFont typeface="Arial"/>
              <a:buNone/>
              <a:defRPr sz="1013" b="1" i="0" u="none" strike="noStrike" cap="none">
                <a:solidFill>
                  <a:srgbClr val="FFFFFF"/>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a:p>
        </p:txBody>
      </p:sp>
      <p:sp>
        <p:nvSpPr>
          <p:cNvPr id="26" name="Shape 26"/>
          <p:cNvSpPr txBox="1">
            <a:spLocks noGrp="1"/>
          </p:cNvSpPr>
          <p:nvPr>
            <p:ph type="body" idx="1"/>
          </p:nvPr>
        </p:nvSpPr>
        <p:spPr>
          <a:xfrm>
            <a:off x="1752603" y="1600206"/>
            <a:ext cx="6934199" cy="4525963"/>
          </a:xfrm>
          <a:prstGeom prst="rect">
            <a:avLst/>
          </a:prstGeom>
          <a:noFill/>
          <a:ln>
            <a:noFill/>
          </a:ln>
        </p:spPr>
        <p:txBody>
          <a:bodyPr lIns="91425" tIns="91425" rIns="91425" bIns="91425" anchor="t" anchorCtr="0"/>
          <a:lstStyle>
            <a:lvl1pPr marL="144661" marR="0" lvl="0" indent="-48221"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1pPr>
            <a:lvl2pPr marL="313433" marR="0" lvl="1" indent="-24110"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2pPr>
            <a:lvl3pPr marL="482204" marR="0" lvl="2" indent="0"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3pPr>
            <a:lvl4pPr marL="675085" marR="0" lvl="3" indent="0"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4pPr>
            <a:lvl5pPr marL="867966" marR="0" lvl="4" indent="0" algn="l" rtl="0">
              <a:lnSpc>
                <a:spcPct val="100000"/>
              </a:lnSpc>
              <a:spcBef>
                <a:spcPts val="152"/>
              </a:spcBef>
              <a:spcAft>
                <a:spcPts val="0"/>
              </a:spcAft>
              <a:buClr>
                <a:schemeClr val="dk1"/>
              </a:buClr>
              <a:buSzPct val="100000"/>
              <a:buFont typeface="Arial"/>
              <a:buChar char="»"/>
              <a:defRPr sz="760" b="0" i="0" u="none" strike="noStrike" cap="none">
                <a:solidFill>
                  <a:srgbClr val="FFFFFF"/>
                </a:solidFill>
                <a:latin typeface="Arial"/>
                <a:ea typeface="Arial"/>
                <a:cs typeface="Arial"/>
                <a:sym typeface="Arial"/>
              </a:defRPr>
            </a:lvl5pPr>
            <a:lvl6pPr marL="1060847" marR="0" lvl="5"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6pPr>
            <a:lvl7pPr marL="1253729" marR="0" lvl="6"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7pPr>
            <a:lvl8pPr marL="1446610" marR="0" lvl="7"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8pPr>
            <a:lvl9pPr marL="1639491" marR="0" lvl="8"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7" name="Shape 27"/>
          <p:cNvSpPr txBox="1">
            <a:spLocks noGrp="1"/>
          </p:cNvSpPr>
          <p:nvPr>
            <p:ph type="sldNum" idx="12"/>
          </p:nvPr>
        </p:nvSpPr>
        <p:spPr>
          <a:xfrm>
            <a:off x="7924800" y="6172206"/>
            <a:ext cx="762000" cy="365125"/>
          </a:xfrm>
          <a:prstGeom prst="rect">
            <a:avLst/>
          </a:prstGeom>
          <a:noFill/>
          <a:ln>
            <a:noFill/>
          </a:ln>
        </p:spPr>
        <p:txBody>
          <a:bodyPr lIns="91425" tIns="45700" rIns="91425" bIns="45700" anchor="ctr" anchorCtr="0">
            <a:noAutofit/>
          </a:bodyPr>
          <a:lstStyle/>
          <a:p>
            <a:pPr algn="r">
              <a:buClr>
                <a:schemeClr val="lt1"/>
              </a:buClr>
              <a:buSzPct val="25000"/>
            </a:pPr>
            <a:fld id="{00000000-1234-1234-1234-123412341234}" type="slidenum">
              <a:rPr lang="en-US" sz="506" smtClean="0">
                <a:solidFill>
                  <a:schemeClr val="lt1"/>
                </a:solidFill>
                <a:latin typeface="Calibri"/>
                <a:ea typeface="Calibri"/>
                <a:cs typeface="Calibri"/>
                <a:sym typeface="Calibri"/>
              </a:rPr>
              <a:pPr algn="r">
                <a:buClr>
                  <a:schemeClr val="lt1"/>
                </a:buClr>
                <a:buSzPct val="25000"/>
              </a:pPr>
              <a:t>‹#›</a:t>
            </a:fld>
            <a:endParaRPr lang="en-US" sz="506">
              <a:solidFill>
                <a:schemeClr val="lt1"/>
              </a:solidFill>
              <a:latin typeface="Calibri"/>
              <a:ea typeface="Calibri"/>
              <a:cs typeface="Calibri"/>
              <a:sym typeface="Calibri"/>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5" y="4319167"/>
            <a:ext cx="1364742" cy="1831848"/>
          </a:xfrm>
          <a:prstGeom prst="rect">
            <a:avLst/>
          </a:prstGeom>
        </p:spPr>
      </p:pic>
    </p:spTree>
    <p:extLst>
      <p:ext uri="{BB962C8B-B14F-4D97-AF65-F5344CB8AC3E}">
        <p14:creationId xmlns:p14="http://schemas.microsoft.com/office/powerpoint/2010/main" val="387123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236014" y="221385"/>
            <a:ext cx="8676980" cy="64104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4" name="Shape 30"/>
          <p:cNvSpPr txBox="1">
            <a:spLocks noGrp="1"/>
          </p:cNvSpPr>
          <p:nvPr>
            <p:ph type="ctrTitle"/>
          </p:nvPr>
        </p:nvSpPr>
        <p:spPr>
          <a:xfrm>
            <a:off x="2057403" y="1600200"/>
            <a:ext cx="6400799" cy="11430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lt1"/>
              </a:buClr>
              <a:buFont typeface="Arial"/>
              <a:buNone/>
              <a:defRPr sz="1013" b="1" i="0" u="none" strike="noStrike" cap="none">
                <a:solidFill>
                  <a:schemeClr val="tx1"/>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dirty="0"/>
          </a:p>
        </p:txBody>
      </p:sp>
      <p:sp>
        <p:nvSpPr>
          <p:cNvPr id="5" name="Shape 31"/>
          <p:cNvSpPr txBox="1">
            <a:spLocks noGrp="1"/>
          </p:cNvSpPr>
          <p:nvPr>
            <p:ph type="subTitle" idx="1"/>
          </p:nvPr>
        </p:nvSpPr>
        <p:spPr>
          <a:xfrm>
            <a:off x="2057403" y="2743202"/>
            <a:ext cx="6400799" cy="1447799"/>
          </a:xfrm>
          <a:prstGeom prst="rect">
            <a:avLst/>
          </a:prstGeom>
          <a:noFill/>
          <a:ln>
            <a:noFill/>
          </a:ln>
        </p:spPr>
        <p:txBody>
          <a:bodyPr lIns="91425" tIns="91425" rIns="91425" bIns="91425" anchor="t" anchorCtr="0"/>
          <a:lstStyle>
            <a:lvl1pPr marL="0" marR="0" lvl="0" indent="0" algn="r" rtl="0">
              <a:lnSpc>
                <a:spcPct val="100000"/>
              </a:lnSpc>
              <a:spcBef>
                <a:spcPts val="169"/>
              </a:spcBef>
              <a:spcAft>
                <a:spcPts val="0"/>
              </a:spcAft>
              <a:buClr>
                <a:srgbClr val="C3002F"/>
              </a:buClr>
              <a:buFont typeface="Arial"/>
              <a:buNone/>
              <a:defRPr sz="844" b="1" i="0" u="none" strike="noStrike" cap="none">
                <a:solidFill>
                  <a:schemeClr val="tx1">
                    <a:lumMod val="65000"/>
                    <a:lumOff val="35000"/>
                  </a:schemeClr>
                </a:solidFill>
                <a:latin typeface="Arial"/>
                <a:ea typeface="Arial"/>
                <a:cs typeface="Arial"/>
                <a:sym typeface="Arial"/>
              </a:defRPr>
            </a:lvl1pPr>
            <a:lvl2pPr marL="192881" marR="0" lvl="1"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2pPr>
            <a:lvl3pPr marL="385763" marR="0" lvl="2"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3pPr>
            <a:lvl4pPr marL="578644" marR="0" lvl="3"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4pPr>
            <a:lvl5pPr marL="771525" marR="0" lvl="4" indent="0" algn="ctr" rtl="0">
              <a:lnSpc>
                <a:spcPct val="100000"/>
              </a:lnSpc>
              <a:spcBef>
                <a:spcPts val="152"/>
              </a:spcBef>
              <a:spcAft>
                <a:spcPts val="0"/>
              </a:spcAft>
              <a:buClr>
                <a:srgbClr val="C3002F"/>
              </a:buClr>
              <a:buFont typeface="Arial"/>
              <a:buNone/>
              <a:defRPr sz="760" b="0" i="0" u="none" strike="noStrike" cap="none">
                <a:solidFill>
                  <a:srgbClr val="888888"/>
                </a:solidFill>
                <a:latin typeface="Arial"/>
                <a:ea typeface="Arial"/>
                <a:cs typeface="Arial"/>
                <a:sym typeface="Arial"/>
              </a:defRPr>
            </a:lvl5pPr>
            <a:lvl6pPr marL="964406" marR="0" lvl="5"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6pPr>
            <a:lvl7pPr marL="1157288" marR="0" lvl="6"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7pPr>
            <a:lvl8pPr marL="1350169" marR="0" lvl="7"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8pPr>
            <a:lvl9pPr marL="1543050" marR="0" lvl="8" indent="0" algn="ctr" rtl="0">
              <a:lnSpc>
                <a:spcPct val="100000"/>
              </a:lnSpc>
              <a:spcBef>
                <a:spcPts val="169"/>
              </a:spcBef>
              <a:spcAft>
                <a:spcPts val="0"/>
              </a:spcAft>
              <a:buClr>
                <a:srgbClr val="888888"/>
              </a:buClr>
              <a:buFont typeface="Arial"/>
              <a:buNone/>
              <a:defRPr sz="844" b="0" i="0" u="none" strike="noStrike" cap="none">
                <a:solidFill>
                  <a:srgbClr val="888888"/>
                </a:solidFill>
                <a:latin typeface="Calibri"/>
                <a:ea typeface="Calibri"/>
                <a:cs typeface="Calibri"/>
                <a:sym typeface="Calibri"/>
              </a:defRPr>
            </a:lvl9pPr>
          </a:lstStyle>
          <a:p>
            <a:r>
              <a:rPr lang="en-US"/>
              <a:t>Click to edit Master subtitle style</a:t>
            </a:r>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4" y="4318001"/>
            <a:ext cx="2569464" cy="1831848"/>
          </a:xfrm>
          <a:prstGeom prst="rect">
            <a:avLst/>
          </a:prstGeom>
        </p:spPr>
      </p:pic>
    </p:spTree>
    <p:extLst>
      <p:ext uri="{BB962C8B-B14F-4D97-AF65-F5344CB8AC3E}">
        <p14:creationId xmlns:p14="http://schemas.microsoft.com/office/powerpoint/2010/main" val="412485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8DCAF4C-37BA-FB45-9693-B9A72CDD4A3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50881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236014" y="221385"/>
            <a:ext cx="8676980" cy="64104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788"/>
          </a:p>
        </p:txBody>
      </p:sp>
      <p:sp>
        <p:nvSpPr>
          <p:cNvPr id="4" name="Shape 16"/>
          <p:cNvSpPr txBox="1">
            <a:spLocks noGrp="1"/>
          </p:cNvSpPr>
          <p:nvPr>
            <p:ph type="title"/>
          </p:nvPr>
        </p:nvSpPr>
        <p:spPr>
          <a:xfrm>
            <a:off x="1752603" y="274637"/>
            <a:ext cx="6934199" cy="11430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1013" b="1" i="0" u="none" strike="noStrike" cap="none">
                <a:solidFill>
                  <a:schemeClr val="dk1"/>
                </a:solidFill>
                <a:latin typeface="Arial"/>
                <a:ea typeface="Arial"/>
                <a:cs typeface="Arial"/>
                <a:sym typeface="Arial"/>
              </a:defRPr>
            </a:lvl1pPr>
            <a:lvl2pPr lvl="1" indent="0">
              <a:spcBef>
                <a:spcPts val="0"/>
              </a:spcBef>
              <a:buFont typeface="Arial"/>
              <a:buNone/>
              <a:defRPr sz="760"/>
            </a:lvl2pPr>
            <a:lvl3pPr lvl="2" indent="0">
              <a:spcBef>
                <a:spcPts val="0"/>
              </a:spcBef>
              <a:buFont typeface="Arial"/>
              <a:buNone/>
              <a:defRPr sz="760"/>
            </a:lvl3pPr>
            <a:lvl4pPr lvl="3" indent="0">
              <a:spcBef>
                <a:spcPts val="0"/>
              </a:spcBef>
              <a:buFont typeface="Arial"/>
              <a:buNone/>
              <a:defRPr sz="760"/>
            </a:lvl4pPr>
            <a:lvl5pPr lvl="4" indent="0">
              <a:spcBef>
                <a:spcPts val="0"/>
              </a:spcBef>
              <a:buFont typeface="Arial"/>
              <a:buNone/>
              <a:defRPr sz="760"/>
            </a:lvl5pPr>
            <a:lvl6pPr lvl="5" indent="0">
              <a:spcBef>
                <a:spcPts val="0"/>
              </a:spcBef>
              <a:buFont typeface="Arial"/>
              <a:buNone/>
              <a:defRPr sz="760"/>
            </a:lvl6pPr>
            <a:lvl7pPr lvl="6" indent="0">
              <a:spcBef>
                <a:spcPts val="0"/>
              </a:spcBef>
              <a:buFont typeface="Arial"/>
              <a:buNone/>
              <a:defRPr sz="760"/>
            </a:lvl7pPr>
            <a:lvl8pPr lvl="7" indent="0">
              <a:spcBef>
                <a:spcPts val="0"/>
              </a:spcBef>
              <a:buFont typeface="Arial"/>
              <a:buNone/>
              <a:defRPr sz="760"/>
            </a:lvl8pPr>
            <a:lvl9pPr lvl="8" indent="0">
              <a:spcBef>
                <a:spcPts val="0"/>
              </a:spcBef>
              <a:buFont typeface="Arial"/>
              <a:buNone/>
              <a:defRPr sz="760"/>
            </a:lvl9pPr>
          </a:lstStyle>
          <a:p>
            <a:r>
              <a:rPr lang="en-US"/>
              <a:t>Click to edit Master title style</a:t>
            </a:r>
            <a:endParaRPr dirty="0"/>
          </a:p>
        </p:txBody>
      </p:sp>
      <p:sp>
        <p:nvSpPr>
          <p:cNvPr id="5" name="Shape 17"/>
          <p:cNvSpPr txBox="1">
            <a:spLocks noGrp="1"/>
          </p:cNvSpPr>
          <p:nvPr>
            <p:ph type="body" idx="1"/>
          </p:nvPr>
        </p:nvSpPr>
        <p:spPr>
          <a:xfrm>
            <a:off x="1752603" y="1600206"/>
            <a:ext cx="6934199" cy="4525963"/>
          </a:xfrm>
          <a:prstGeom prst="rect">
            <a:avLst/>
          </a:prstGeom>
          <a:noFill/>
          <a:ln>
            <a:noFill/>
          </a:ln>
        </p:spPr>
        <p:txBody>
          <a:bodyPr lIns="91425" tIns="91425" rIns="91425" bIns="91425" anchor="t" anchorCtr="0"/>
          <a:lstStyle>
            <a:lvl1pPr marL="144661" marR="0" lvl="0" indent="-48221"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1pPr>
            <a:lvl2pPr marL="313433" marR="0" lvl="1" indent="-2411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2pPr>
            <a:lvl3pPr marL="482204" marR="0" lvl="2"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3pPr>
            <a:lvl4pPr marL="675085" marR="0" lvl="3"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4pPr>
            <a:lvl5pPr marL="867966" marR="0" lvl="4" indent="0" algn="l" rtl="0">
              <a:lnSpc>
                <a:spcPct val="100000"/>
              </a:lnSpc>
              <a:spcBef>
                <a:spcPts val="152"/>
              </a:spcBef>
              <a:spcAft>
                <a:spcPts val="0"/>
              </a:spcAft>
              <a:buClr>
                <a:schemeClr val="dk1"/>
              </a:buClr>
              <a:buSzPct val="100000"/>
              <a:buFont typeface="Arial"/>
              <a:buChar char="»"/>
              <a:defRPr sz="760" b="0" i="0" u="none" strike="noStrike" cap="none">
                <a:solidFill>
                  <a:srgbClr val="595959"/>
                </a:solidFill>
                <a:latin typeface="Arial"/>
                <a:ea typeface="Arial"/>
                <a:cs typeface="Arial"/>
                <a:sym typeface="Arial"/>
              </a:defRPr>
            </a:lvl5pPr>
            <a:lvl6pPr marL="1060847" marR="0" lvl="5"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6pPr>
            <a:lvl7pPr marL="1253729" marR="0" lvl="6"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7pPr>
            <a:lvl8pPr marL="1446610" marR="0" lvl="7"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8pPr>
            <a:lvl9pPr marL="1639491" marR="0" lvl="8" indent="10716" algn="l" rtl="0">
              <a:lnSpc>
                <a:spcPct val="100000"/>
              </a:lnSpc>
              <a:spcBef>
                <a:spcPts val="169"/>
              </a:spcBef>
              <a:spcAft>
                <a:spcPts val="0"/>
              </a:spcAft>
              <a:buClr>
                <a:schemeClr val="dk1"/>
              </a:buClr>
              <a:buSzPct val="100000"/>
              <a:buFont typeface="Arial"/>
              <a:buChar char="•"/>
              <a:defRPr sz="844"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18"/>
          <p:cNvSpPr txBox="1">
            <a:spLocks noGrp="1"/>
          </p:cNvSpPr>
          <p:nvPr>
            <p:ph type="sldNum" idx="12"/>
          </p:nvPr>
        </p:nvSpPr>
        <p:spPr>
          <a:xfrm>
            <a:off x="7924800" y="6172206"/>
            <a:ext cx="762000" cy="365125"/>
          </a:xfrm>
          <a:prstGeom prst="rect">
            <a:avLst/>
          </a:prstGeom>
          <a:noFill/>
          <a:ln>
            <a:noFill/>
          </a:ln>
        </p:spPr>
        <p:txBody>
          <a:bodyPr lIns="91425" tIns="45700" rIns="91425" bIns="45700" anchor="ctr" anchorCtr="0">
            <a:noAutofit/>
          </a:bodyPr>
          <a:lstStyle/>
          <a:p>
            <a:pPr algn="r">
              <a:buClr>
                <a:srgbClr val="888888"/>
              </a:buClr>
              <a:buSzPct val="25000"/>
            </a:pPr>
            <a:fld id="{00000000-1234-1234-1234-123412341234}" type="slidenum">
              <a:rPr lang="en-US" sz="506" smtClean="0">
                <a:solidFill>
                  <a:srgbClr val="888888"/>
                </a:solidFill>
                <a:latin typeface="Calibri"/>
                <a:ea typeface="Calibri"/>
                <a:cs typeface="Calibri"/>
                <a:sym typeface="Calibri"/>
              </a:rPr>
              <a:pPr algn="r">
                <a:buClr>
                  <a:srgbClr val="888888"/>
                </a:buClr>
                <a:buSzPct val="25000"/>
              </a:pPr>
              <a:t>‹#›</a:t>
            </a:fld>
            <a:endParaRPr lang="en-US" sz="506">
              <a:solidFill>
                <a:srgbClr val="888888"/>
              </a:solidFill>
              <a:latin typeface="Calibri"/>
              <a:ea typeface="Calibri"/>
              <a:cs typeface="Calibri"/>
              <a:sym typeface="Calibri"/>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15" y="4319167"/>
            <a:ext cx="1364742" cy="1831848"/>
          </a:xfrm>
          <a:prstGeom prst="rect">
            <a:avLst/>
          </a:prstGeom>
        </p:spPr>
      </p:pic>
    </p:spTree>
    <p:extLst>
      <p:ext uri="{BB962C8B-B14F-4D97-AF65-F5344CB8AC3E}">
        <p14:creationId xmlns:p14="http://schemas.microsoft.com/office/powerpoint/2010/main" val="36616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C8DCAF4C-37BA-FB45-9693-B9A72CDD4A3A}"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2294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C8DCAF4C-37BA-FB45-9693-B9A72CDD4A3A}"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53509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C8DCAF4C-37BA-FB45-9693-B9A72CDD4A3A}" type="datetimeFigureOut">
              <a:rPr lang="en-US" smtClean="0"/>
              <a:t>10/27/2020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11967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C8DCAF4C-37BA-FB45-9693-B9A72CDD4A3A}" type="datetimeFigureOut">
              <a:rPr lang="en-US" smtClean="0"/>
              <a:t>10/27/2020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16573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CAF4C-37BA-FB45-9693-B9A72CDD4A3A}" type="datetimeFigureOut">
              <a:rPr lang="en-US" smtClean="0"/>
              <a:t>10/27/2020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204986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C8DCAF4C-37BA-FB45-9693-B9A72CDD4A3A}"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1703618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C8DCAF4C-37BA-FB45-9693-B9A72CDD4A3A}"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C209A-A92B-364B-A1A1-B449CC3574CF}" type="slidenum">
              <a:rPr lang="en-US" smtClean="0"/>
              <a:t>‹#›</a:t>
            </a:fld>
            <a:endParaRPr lang="en-US"/>
          </a:p>
        </p:txBody>
      </p:sp>
    </p:spTree>
    <p:extLst>
      <p:ext uri="{BB962C8B-B14F-4D97-AF65-F5344CB8AC3E}">
        <p14:creationId xmlns:p14="http://schemas.microsoft.com/office/powerpoint/2010/main" val="238275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CAF4C-37BA-FB45-9693-B9A72CDD4A3A}" type="datetimeFigureOut">
              <a:rPr lang="en-US" smtClean="0"/>
              <a:t>10/27/2020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C209A-A92B-364B-A1A1-B449CC3574CF}" type="slidenum">
              <a:rPr lang="en-US" smtClean="0"/>
              <a:t>‹#›</a:t>
            </a:fld>
            <a:endParaRPr lang="en-US"/>
          </a:p>
        </p:txBody>
      </p:sp>
    </p:spTree>
    <p:extLst>
      <p:ext uri="{BB962C8B-B14F-4D97-AF65-F5344CB8AC3E}">
        <p14:creationId xmlns:p14="http://schemas.microsoft.com/office/powerpoint/2010/main" val="3508000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412200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smith@uoguelph.ca" TargetMode="External"/><Relationship Id="rId2" Type="http://schemas.openxmlformats.org/officeDocument/2006/relationships/hyperlink" Target="https://www.uoguelph.ca/arts/sofam/ma-arthistory" TargetMode="Externa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3" Type="http://schemas.openxmlformats.org/officeDocument/2006/relationships/image" Target="../media/image33.jpg"/><Relationship Id="rId7" Type="http://schemas.openxmlformats.org/officeDocument/2006/relationships/image" Target="../media/image37.jpg"/><Relationship Id="rId12"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hyperlink" Target="https://atrium.lib.uoguelph.ca/xmlui/handle/10214/8103" TargetMode="External"/><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nserc-crsng.gc.ca/Students-Etudiants/PG-CS/CGSM-BESCM_eng.asp#_Program_of_Study" TargetMode="External"/><Relationship Id="rId2" Type="http://schemas.openxmlformats.org/officeDocument/2006/relationships/hyperlink" Target="http://www.nserc-crsng.gc.ca/Students-Etudiants/PG-CS/CGSM-BESCM_eng.asp#eligibilit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jsmith@uoguelph.ca" TargetMode="External"/><Relationship Id="rId2" Type="http://schemas.openxmlformats.org/officeDocument/2006/relationships/hyperlink" Target="https://www.uoguelph.ca/arts/sofam/ma-arthistory"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EAE7C6D-B33F-6145-9636-59D07A1E0E40}"/>
              </a:ext>
            </a:extLst>
          </p:cNvPr>
          <p:cNvSpPr txBox="1">
            <a:spLocks/>
          </p:cNvSpPr>
          <p:nvPr/>
        </p:nvSpPr>
        <p:spPr>
          <a:xfrm>
            <a:off x="1211461" y="1831494"/>
            <a:ext cx="6721079" cy="1234670"/>
          </a:xfrm>
          <a:prstGeom prst="rect">
            <a:avLst/>
          </a:prstGeom>
          <a:noFill/>
          <a:ln>
            <a:noFill/>
          </a:ln>
        </p:spPr>
        <p:txBody>
          <a:bodyPr lIns="68569" tIns="68569" rIns="68569" bIns="68569" anchor="b"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rgbClr val="FFFFFF"/>
              </a:buClr>
              <a:buFont typeface="Arial"/>
              <a:buNone/>
              <a:defRPr sz="1350" b="1" i="0" u="none" strike="noStrike" cap="none">
                <a:solidFill>
                  <a:srgbClr val="FFFFFF"/>
                </a:solidFill>
                <a:latin typeface="Arial"/>
                <a:ea typeface="Arial"/>
                <a:cs typeface="Arial"/>
                <a:sym typeface="Arial"/>
              </a:defRPr>
            </a:lvl1pPr>
            <a:lvl2pPr lvl="1" indent="0">
              <a:spcBef>
                <a:spcPts val="0"/>
              </a:spcBef>
              <a:buFont typeface="Arial"/>
              <a:buNone/>
              <a:defRPr sz="1013"/>
            </a:lvl2pPr>
            <a:lvl3pPr lvl="2" indent="0">
              <a:spcBef>
                <a:spcPts val="0"/>
              </a:spcBef>
              <a:buFont typeface="Arial"/>
              <a:buNone/>
              <a:defRPr sz="1013"/>
            </a:lvl3pPr>
            <a:lvl4pPr lvl="3" indent="0">
              <a:spcBef>
                <a:spcPts val="0"/>
              </a:spcBef>
              <a:buFont typeface="Arial"/>
              <a:buNone/>
              <a:defRPr sz="1013"/>
            </a:lvl4pPr>
            <a:lvl5pPr lvl="4" indent="0">
              <a:spcBef>
                <a:spcPts val="0"/>
              </a:spcBef>
              <a:buFont typeface="Arial"/>
              <a:buNone/>
              <a:defRPr sz="1013"/>
            </a:lvl5pPr>
            <a:lvl6pPr lvl="5" indent="0">
              <a:spcBef>
                <a:spcPts val="0"/>
              </a:spcBef>
              <a:buFont typeface="Arial"/>
              <a:buNone/>
              <a:defRPr sz="1013"/>
            </a:lvl6pPr>
            <a:lvl7pPr lvl="6" indent="0">
              <a:spcBef>
                <a:spcPts val="0"/>
              </a:spcBef>
              <a:buFont typeface="Arial"/>
              <a:buNone/>
              <a:defRPr sz="1013"/>
            </a:lvl7pPr>
            <a:lvl8pPr lvl="7" indent="0">
              <a:spcBef>
                <a:spcPts val="0"/>
              </a:spcBef>
              <a:buFont typeface="Arial"/>
              <a:buNone/>
              <a:defRPr sz="1013"/>
            </a:lvl8pPr>
            <a:lvl9pPr lvl="8" indent="0">
              <a:spcBef>
                <a:spcPts val="0"/>
              </a:spcBef>
              <a:buFont typeface="Arial"/>
              <a:buNone/>
              <a:defRPr sz="1013"/>
            </a:lvl9pPr>
          </a:lstStyle>
          <a:p>
            <a:pPr algn="ctr" defTabSz="685800"/>
            <a:r>
              <a:rPr lang="en-US" sz="4950"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rPr>
              <a:t>Art History and Visual Culture</a:t>
            </a:r>
            <a:br>
              <a:rPr lang="en-US" sz="4500"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rPr>
            </a:br>
            <a:r>
              <a:rPr lang="en-CA" sz="2400"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rPr>
              <a:t>College of Arts</a:t>
            </a:r>
            <a:endParaRPr lang="en-US" sz="4500"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AE4EE33B-37E5-F649-AA06-58648B78E365}"/>
              </a:ext>
            </a:extLst>
          </p:cNvPr>
          <p:cNvSpPr txBox="1"/>
          <p:nvPr/>
        </p:nvSpPr>
        <p:spPr>
          <a:xfrm>
            <a:off x="1947131" y="4695845"/>
            <a:ext cx="5764132" cy="338554"/>
          </a:xfrm>
          <a:prstGeom prst="rect">
            <a:avLst/>
          </a:prstGeom>
          <a:noFill/>
        </p:spPr>
        <p:txBody>
          <a:bodyPr wrap="square" rtlCol="0">
            <a:spAutoFit/>
          </a:bodyPr>
          <a:lstStyle/>
          <a:p>
            <a:pPr defTabSz="685800"/>
            <a:r>
              <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Website: </a:t>
            </a:r>
            <a:r>
              <a:rPr lang="en-CA" sz="1600" dirty="0">
                <a:hlinkClick r:id="rId2"/>
              </a:rPr>
              <a:t>https://www.uoguelph.ca/arts/sofam/ma-arthistory</a:t>
            </a:r>
            <a:endPar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8" name="TextBox 7">
            <a:extLst>
              <a:ext uri="{FF2B5EF4-FFF2-40B4-BE49-F238E27FC236}">
                <a16:creationId xmlns:a16="http://schemas.microsoft.com/office/drawing/2014/main" id="{76C2E134-4C07-DB48-BC99-CFE8E89FCF2F}"/>
              </a:ext>
            </a:extLst>
          </p:cNvPr>
          <p:cNvSpPr txBox="1"/>
          <p:nvPr/>
        </p:nvSpPr>
        <p:spPr>
          <a:xfrm>
            <a:off x="1816926" y="3241601"/>
            <a:ext cx="6851286" cy="1708160"/>
          </a:xfrm>
          <a:prstGeom prst="rect">
            <a:avLst/>
          </a:prstGeom>
          <a:noFill/>
        </p:spPr>
        <p:txBody>
          <a:bodyPr wrap="square" rtlCol="0">
            <a:spAutoFit/>
          </a:bodyPr>
          <a:lstStyle/>
          <a:p>
            <a:pPr defTabSz="685800"/>
            <a:r>
              <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Presenters:</a:t>
            </a:r>
          </a:p>
          <a:p>
            <a:pPr defTabSz="685800"/>
            <a:endPar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defTabSz="685800"/>
            <a:r>
              <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Dominic Marner – Graduate Program Coordinator, </a:t>
            </a:r>
            <a:r>
              <a:rPr lang="en-US" sz="1500" b="1" u="sng"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dmarner@</a:t>
            </a:r>
            <a:r>
              <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hlinkClick r:id="rId3">
                  <a:extLst>
                    <a:ext uri="{A12FA001-AC4F-418D-AE19-62706E023703}">
                      <ahyp:hlinkClr xmlns:ahyp="http://schemas.microsoft.com/office/drawing/2018/hyperlinkcolor" val="tx"/>
                    </a:ext>
                  </a:extLst>
                </a:hlinkClick>
              </a:rPr>
              <a:t>uoguelph.ca</a:t>
            </a:r>
            <a:endPar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defTabSz="685800"/>
            <a:r>
              <a:rPr lang="en-US" sz="1500" b="1" kern="0" dirty="0" err="1">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Loryssa</a:t>
            </a:r>
            <a:r>
              <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 </a:t>
            </a:r>
            <a:r>
              <a:rPr lang="en-US" sz="1500" b="1" kern="0" dirty="0" err="1">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Quattrociocchi</a:t>
            </a:r>
            <a:r>
              <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 – Alumnus</a:t>
            </a:r>
          </a:p>
          <a:p>
            <a:pPr defTabSz="685800"/>
            <a:r>
              <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rPr>
              <a:t>Barb Merrill – Producer/Moderator</a:t>
            </a:r>
          </a:p>
          <a:p>
            <a:pPr defTabSz="685800"/>
            <a:endPar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defTabSz="685800"/>
            <a:endParaRPr lang="en-US" sz="1500" b="1" kern="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9" name="TextBox 8">
            <a:extLst>
              <a:ext uri="{FF2B5EF4-FFF2-40B4-BE49-F238E27FC236}">
                <a16:creationId xmlns:a16="http://schemas.microsoft.com/office/drawing/2014/main" id="{FA96ADB6-3857-1A48-913D-E2AB2BA53749}"/>
              </a:ext>
            </a:extLst>
          </p:cNvPr>
          <p:cNvSpPr txBox="1"/>
          <p:nvPr/>
        </p:nvSpPr>
        <p:spPr>
          <a:xfrm>
            <a:off x="281762" y="295297"/>
            <a:ext cx="4290238" cy="323165"/>
          </a:xfrm>
          <a:prstGeom prst="rect">
            <a:avLst/>
          </a:prstGeom>
          <a:noFill/>
        </p:spPr>
        <p:txBody>
          <a:bodyPr wrap="square" rtlCol="0">
            <a:spAutoFit/>
          </a:bodyPr>
          <a:lstStyle/>
          <a:p>
            <a:pPr defTabSz="685800"/>
            <a:r>
              <a:rPr lang="en-US" sz="1500" i="1" kern="0" dirty="0">
                <a:solidFill>
                  <a:srgbClr val="000000"/>
                </a:solidFill>
                <a:latin typeface="Bembo" panose="02020502050201020203" pitchFamily="18" charset="0"/>
                <a:ea typeface="Helvetica Neue" panose="02000503000000020004" pitchFamily="2" charset="0"/>
                <a:cs typeface="Helvetica Neue" panose="02000503000000020004" pitchFamily="2" charset="0"/>
                <a:sym typeface="Arial"/>
              </a:rPr>
              <a:t>U of G Virtual Graduate Preview Week 2020</a:t>
            </a:r>
          </a:p>
        </p:txBody>
      </p:sp>
    </p:spTree>
    <p:extLst>
      <p:ext uri="{BB962C8B-B14F-4D97-AF65-F5344CB8AC3E}">
        <p14:creationId xmlns:p14="http://schemas.microsoft.com/office/powerpoint/2010/main" val="45413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8B11F9-68C5-43F4-9117-FB32EF89D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58210" y="1368646"/>
            <a:ext cx="4488631" cy="1895815"/>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6000" kern="1200" dirty="0">
                <a:solidFill>
                  <a:schemeClr val="tx1"/>
                </a:solidFill>
                <a:latin typeface="+mj-lt"/>
                <a:ea typeface="+mj-ea"/>
                <a:cs typeface="+mj-cs"/>
              </a:rPr>
              <a:t>MA.AHVC</a:t>
            </a:r>
          </a:p>
          <a:p>
            <a:pPr algn="r" defTabSz="914400">
              <a:lnSpc>
                <a:spcPct val="90000"/>
              </a:lnSpc>
              <a:spcBef>
                <a:spcPct val="0"/>
              </a:spcBef>
              <a:spcAft>
                <a:spcPts val="600"/>
              </a:spcAft>
            </a:pPr>
            <a:r>
              <a:rPr lang="en-US" sz="6000" dirty="0">
                <a:latin typeface="+mj-lt"/>
                <a:ea typeface="+mj-ea"/>
                <a:cs typeface="+mj-cs"/>
              </a:rPr>
              <a:t>Events</a:t>
            </a:r>
            <a:endParaRPr lang="en-US" sz="6000" kern="1200" dirty="0">
              <a:solidFill>
                <a:schemeClr val="tx1"/>
              </a:solidFill>
              <a:latin typeface="+mj-lt"/>
              <a:ea typeface="+mj-ea"/>
              <a:cs typeface="+mj-cs"/>
            </a:endParaRPr>
          </a:p>
        </p:txBody>
      </p:sp>
      <p:pic>
        <p:nvPicPr>
          <p:cNvPr id="3" name="Picture 2"/>
          <p:cNvPicPr>
            <a:picLocks noChangeAspect="1"/>
          </p:cNvPicPr>
          <p:nvPr/>
        </p:nvPicPr>
        <p:blipFill rotWithShape="1">
          <a:blip r:embed="rId2"/>
          <a:srcRect l="6528" r="15336"/>
          <a:stretch/>
        </p:blipFill>
        <p:spPr>
          <a:xfrm>
            <a:off x="1585623" y="371436"/>
            <a:ext cx="2125928" cy="2482727"/>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5" name="Picture 4"/>
          <p:cNvPicPr>
            <a:picLocks noChangeAspect="1"/>
          </p:cNvPicPr>
          <p:nvPr/>
        </p:nvPicPr>
        <p:blipFill rotWithShape="1">
          <a:blip r:embed="rId3"/>
          <a:srcRect l="8575" r="9206"/>
          <a:stretch/>
        </p:blipFill>
        <p:spPr>
          <a:xfrm>
            <a:off x="868291" y="2954419"/>
            <a:ext cx="5155844" cy="3903582"/>
          </a:xfrm>
          <a:custGeom>
            <a:avLst/>
            <a:gdLst/>
            <a:ahLst/>
            <a:cxnLst/>
            <a:rect l="l" t="t" r="r" b="b"/>
            <a:pathLst>
              <a:path w="6874459" h="3903582">
                <a:moveTo>
                  <a:pt x="209892" y="3722466"/>
                </a:moveTo>
                <a:lnTo>
                  <a:pt x="226467" y="3751176"/>
                </a:lnTo>
                <a:cubicBezTo>
                  <a:pt x="243276" y="3780289"/>
                  <a:pt x="261205" y="3811341"/>
                  <a:pt x="280329" y="3844465"/>
                </a:cubicBezTo>
                <a:lnTo>
                  <a:pt x="314461" y="3903582"/>
                </a:lnTo>
                <a:lnTo>
                  <a:pt x="308088" y="3903582"/>
                </a:lnTo>
                <a:close/>
                <a:moveTo>
                  <a:pt x="1972276" y="83"/>
                </a:moveTo>
                <a:cubicBezTo>
                  <a:pt x="1972276" y="83"/>
                  <a:pt x="1972276" y="83"/>
                  <a:pt x="4889531" y="7396"/>
                </a:cubicBezTo>
                <a:cubicBezTo>
                  <a:pt x="5075389" y="2170"/>
                  <a:pt x="5250964" y="104959"/>
                  <a:pt x="5342525" y="263545"/>
                </a:cubicBezTo>
                <a:cubicBezTo>
                  <a:pt x="5342525" y="263545"/>
                  <a:pt x="5342525" y="263545"/>
                  <a:pt x="6804327" y="2795463"/>
                </a:cubicBezTo>
                <a:cubicBezTo>
                  <a:pt x="6899045" y="2959518"/>
                  <a:pt x="6897117" y="3157497"/>
                  <a:pt x="6802819" y="3321310"/>
                </a:cubicBezTo>
                <a:cubicBezTo>
                  <a:pt x="6802819" y="3321310"/>
                  <a:pt x="6802819" y="3321310"/>
                  <a:pt x="6498164" y="3849761"/>
                </a:cubicBezTo>
                <a:lnTo>
                  <a:pt x="6467137" y="3903582"/>
                </a:lnTo>
                <a:lnTo>
                  <a:pt x="412141" y="3903582"/>
                </a:lnTo>
                <a:lnTo>
                  <a:pt x="325868" y="3754155"/>
                </a:lnTo>
                <a:cubicBezTo>
                  <a:pt x="245570" y="3615073"/>
                  <a:pt x="159917" y="3466719"/>
                  <a:pt x="68554" y="3308473"/>
                </a:cubicBezTo>
                <a:cubicBezTo>
                  <a:pt x="-23006" y="3149886"/>
                  <a:pt x="-24236" y="2946439"/>
                  <a:pt x="73219" y="2788094"/>
                </a:cubicBezTo>
                <a:cubicBezTo>
                  <a:pt x="73219" y="2788094"/>
                  <a:pt x="73219" y="2788094"/>
                  <a:pt x="1525513" y="258022"/>
                </a:cubicBezTo>
                <a:cubicBezTo>
                  <a:pt x="1614363" y="97353"/>
                  <a:pt x="1788710" y="-3305"/>
                  <a:pt x="1972276" y="83"/>
                </a:cubicBezTo>
                <a:close/>
              </a:path>
            </a:pathLst>
          </a:custGeom>
        </p:spPr>
      </p:pic>
      <p:pic>
        <p:nvPicPr>
          <p:cNvPr id="2" name="Picture 1"/>
          <p:cNvPicPr>
            <a:picLocks noChangeAspect="1"/>
          </p:cNvPicPr>
          <p:nvPr/>
        </p:nvPicPr>
        <p:blipFill rotWithShape="1">
          <a:blip r:embed="rId4"/>
          <a:srcRect r="-6" b="2772"/>
          <a:stretch/>
        </p:blipFill>
        <p:spPr>
          <a:xfrm>
            <a:off x="289182" y="1937478"/>
            <a:ext cx="1700737" cy="1986175"/>
          </a:xfrm>
          <a:custGeom>
            <a:avLst/>
            <a:gdLst/>
            <a:ahLst/>
            <a:cxnLst/>
            <a:rect l="l" t="t" r="r" b="b"/>
            <a:pathLst>
              <a:path w="2267650" h="1986175">
                <a:moveTo>
                  <a:pt x="646966" y="0"/>
                </a:moveTo>
                <a:cubicBezTo>
                  <a:pt x="1622862" y="0"/>
                  <a:pt x="1622862" y="0"/>
                  <a:pt x="1622862" y="0"/>
                </a:cubicBezTo>
                <a:cubicBezTo>
                  <a:pt x="1672237" y="0"/>
                  <a:pt x="1736136" y="34443"/>
                  <a:pt x="1762276" y="77496"/>
                </a:cubicBezTo>
                <a:cubicBezTo>
                  <a:pt x="2250223" y="912722"/>
                  <a:pt x="2250223" y="912722"/>
                  <a:pt x="2250223" y="912722"/>
                </a:cubicBezTo>
                <a:cubicBezTo>
                  <a:pt x="2273459" y="958645"/>
                  <a:pt x="2273459" y="1027530"/>
                  <a:pt x="2250223" y="1073454"/>
                </a:cubicBezTo>
                <a:cubicBezTo>
                  <a:pt x="1762276" y="1908680"/>
                  <a:pt x="1762276" y="1908680"/>
                  <a:pt x="1762276" y="1908680"/>
                </a:cubicBezTo>
                <a:cubicBezTo>
                  <a:pt x="1736136" y="1951733"/>
                  <a:pt x="1672237" y="1986175"/>
                  <a:pt x="1622862" y="1986175"/>
                </a:cubicBezTo>
                <a:lnTo>
                  <a:pt x="646966" y="1986175"/>
                </a:lnTo>
                <a:cubicBezTo>
                  <a:pt x="594686" y="1986175"/>
                  <a:pt x="530789" y="1951733"/>
                  <a:pt x="507553" y="1908680"/>
                </a:cubicBezTo>
                <a:cubicBezTo>
                  <a:pt x="19605" y="1073454"/>
                  <a:pt x="19605" y="1073454"/>
                  <a:pt x="19605" y="1073454"/>
                </a:cubicBezTo>
                <a:cubicBezTo>
                  <a:pt x="-6535" y="1027530"/>
                  <a:pt x="-6535" y="958645"/>
                  <a:pt x="19605" y="912722"/>
                </a:cubicBezTo>
                <a:cubicBezTo>
                  <a:pt x="507553" y="77496"/>
                  <a:pt x="507553" y="77496"/>
                  <a:pt x="507553" y="77496"/>
                </a:cubicBezTo>
                <a:cubicBezTo>
                  <a:pt x="530789" y="34443"/>
                  <a:pt x="594686" y="0"/>
                  <a:pt x="646966" y="0"/>
                </a:cubicBezTo>
                <a:close/>
              </a:path>
            </a:pathLst>
          </a:custGeom>
        </p:spPr>
      </p:pic>
    </p:spTree>
    <p:extLst>
      <p:ext uri="{BB962C8B-B14F-4D97-AF65-F5344CB8AC3E}">
        <p14:creationId xmlns:p14="http://schemas.microsoft.com/office/powerpoint/2010/main" val="854540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hoto, room, building, decorated&#10;&#10;Description automatically generated">
            <a:extLst>
              <a:ext uri="{FF2B5EF4-FFF2-40B4-BE49-F238E27FC236}">
                <a16:creationId xmlns:a16="http://schemas.microsoft.com/office/drawing/2014/main" id="{94F82EC6-29BA-4CA6-B77D-0FD82624AB4C}"/>
              </a:ext>
            </a:extLst>
          </p:cNvPr>
          <p:cNvPicPr>
            <a:picLocks noChangeAspect="1"/>
          </p:cNvPicPr>
          <p:nvPr/>
        </p:nvPicPr>
        <p:blipFill rotWithShape="1">
          <a:blip r:embed="rId2"/>
          <a:srcRect t="19475" b="24275"/>
          <a:stretch/>
        </p:blipFill>
        <p:spPr>
          <a:xfrm>
            <a:off x="20" y="10"/>
            <a:ext cx="9143980" cy="6857990"/>
          </a:xfrm>
          <a:prstGeom prst="rect">
            <a:avLst/>
          </a:prstGeom>
        </p:spPr>
      </p:pic>
      <p:sp>
        <p:nvSpPr>
          <p:cNvPr id="21" name="Freeform: Shape 20">
            <a:extLst>
              <a:ext uri="{FF2B5EF4-FFF2-40B4-BE49-F238E27FC236}">
                <a16:creationId xmlns:a16="http://schemas.microsoft.com/office/drawing/2014/main" id="{FD367FDA-2141-45CD-BBF9-48670C11D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985" y="1073777"/>
            <a:ext cx="4464304" cy="4412648"/>
          </a:xfrm>
          <a:custGeom>
            <a:avLst/>
            <a:gdLst>
              <a:gd name="connsiteX0" fmla="*/ 5087889 w 5952405"/>
              <a:gd name="connsiteY0" fmla="*/ 880798 h 4412648"/>
              <a:gd name="connsiteX1" fmla="*/ 5602872 w 5952405"/>
              <a:gd name="connsiteY1" fmla="*/ 880798 h 4412648"/>
              <a:gd name="connsiteX2" fmla="*/ 5682956 w 5952405"/>
              <a:gd name="connsiteY2" fmla="*/ 927340 h 4412648"/>
              <a:gd name="connsiteX3" fmla="*/ 5939892 w 5952405"/>
              <a:gd name="connsiteY3" fmla="*/ 1371716 h 4412648"/>
              <a:gd name="connsiteX4" fmla="*/ 5939892 w 5952405"/>
              <a:gd name="connsiteY4" fmla="*/ 1462586 h 4412648"/>
              <a:gd name="connsiteX5" fmla="*/ 5682956 w 5952405"/>
              <a:gd name="connsiteY5" fmla="*/ 1906962 h 4412648"/>
              <a:gd name="connsiteX6" fmla="*/ 5602872 w 5952405"/>
              <a:gd name="connsiteY6" fmla="*/ 1953505 h 4412648"/>
              <a:gd name="connsiteX7" fmla="*/ 5087889 w 5952405"/>
              <a:gd name="connsiteY7" fmla="*/ 1953505 h 4412648"/>
              <a:gd name="connsiteX8" fmla="*/ 5008916 w 5952405"/>
              <a:gd name="connsiteY8" fmla="*/ 1906962 h 4412648"/>
              <a:gd name="connsiteX9" fmla="*/ 4750868 w 5952405"/>
              <a:gd name="connsiteY9" fmla="*/ 1462586 h 4412648"/>
              <a:gd name="connsiteX10" fmla="*/ 4750868 w 5952405"/>
              <a:gd name="connsiteY10" fmla="*/ 1371716 h 4412648"/>
              <a:gd name="connsiteX11" fmla="*/ 5008916 w 5952405"/>
              <a:gd name="connsiteY11" fmla="*/ 927340 h 4412648"/>
              <a:gd name="connsiteX12" fmla="*/ 5087889 w 5952405"/>
              <a:gd name="connsiteY12" fmla="*/ 880798 h 4412648"/>
              <a:gd name="connsiteX13" fmla="*/ 1437823 w 5952405"/>
              <a:gd name="connsiteY13" fmla="*/ 0 h 4412648"/>
              <a:gd name="connsiteX14" fmla="*/ 3556238 w 5952405"/>
              <a:gd name="connsiteY14" fmla="*/ 0 h 4412648"/>
              <a:gd name="connsiteX15" fmla="*/ 3885668 w 5952405"/>
              <a:gd name="connsiteY15" fmla="*/ 191458 h 4412648"/>
              <a:gd name="connsiteX16" fmla="*/ 4942588 w 5952405"/>
              <a:gd name="connsiteY16" fmla="*/ 2019425 h 4412648"/>
              <a:gd name="connsiteX17" fmla="*/ 4942588 w 5952405"/>
              <a:gd name="connsiteY17" fmla="*/ 2393224 h 4412648"/>
              <a:gd name="connsiteX18" fmla="*/ 4550147 w 5952405"/>
              <a:gd name="connsiteY18" fmla="*/ 3071961 h 4412648"/>
              <a:gd name="connsiteX19" fmla="*/ 4549818 w 5952405"/>
              <a:gd name="connsiteY19" fmla="*/ 3072530 h 4412648"/>
              <a:gd name="connsiteX20" fmla="*/ 4539741 w 5952405"/>
              <a:gd name="connsiteY20" fmla="*/ 3072530 h 4412648"/>
              <a:gd name="connsiteX21" fmla="*/ 3588169 w 5952405"/>
              <a:gd name="connsiteY21" fmla="*/ 3072530 h 4412648"/>
              <a:gd name="connsiteX22" fmla="*/ 3432811 w 5952405"/>
              <a:gd name="connsiteY22" fmla="*/ 3158889 h 4412648"/>
              <a:gd name="connsiteX23" fmla="*/ 2889055 w 5952405"/>
              <a:gd name="connsiteY23" fmla="*/ 4089642 h 4412648"/>
              <a:gd name="connsiteX24" fmla="*/ 2889055 w 5952405"/>
              <a:gd name="connsiteY24" fmla="*/ 4268756 h 4412648"/>
              <a:gd name="connsiteX25" fmla="*/ 2957025 w 5952405"/>
              <a:gd name="connsiteY25" fmla="*/ 4385100 h 4412648"/>
              <a:gd name="connsiteX26" fmla="*/ 2973119 w 5952405"/>
              <a:gd name="connsiteY26" fmla="*/ 4412648 h 4412648"/>
              <a:gd name="connsiteX27" fmla="*/ 2913734 w 5952405"/>
              <a:gd name="connsiteY27" fmla="*/ 4412648 h 4412648"/>
              <a:gd name="connsiteX28" fmla="*/ 1437823 w 5952405"/>
              <a:gd name="connsiteY28" fmla="*/ 4412648 h 4412648"/>
              <a:gd name="connsiteX29" fmla="*/ 1112968 w 5952405"/>
              <a:gd name="connsiteY29" fmla="*/ 4221190 h 4412648"/>
              <a:gd name="connsiteX30" fmla="*/ 51474 w 5952405"/>
              <a:gd name="connsiteY30" fmla="*/ 2393224 h 4412648"/>
              <a:gd name="connsiteX31" fmla="*/ 51474 w 5952405"/>
              <a:gd name="connsiteY31" fmla="*/ 2019425 h 4412648"/>
              <a:gd name="connsiteX32" fmla="*/ 1112968 w 5952405"/>
              <a:gd name="connsiteY32" fmla="*/ 191458 h 4412648"/>
              <a:gd name="connsiteX33" fmla="*/ 1437823 w 5952405"/>
              <a:gd name="connsiteY33" fmla="*/ 0 h 44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52405" h="4412648">
                <a:moveTo>
                  <a:pt x="5087889" y="880798"/>
                </a:moveTo>
                <a:cubicBezTo>
                  <a:pt x="5087889" y="880798"/>
                  <a:pt x="5087889" y="880798"/>
                  <a:pt x="5602872" y="880798"/>
                </a:cubicBezTo>
                <a:cubicBezTo>
                  <a:pt x="5636241" y="880798"/>
                  <a:pt x="5666272" y="898528"/>
                  <a:pt x="5682956" y="927340"/>
                </a:cubicBezTo>
                <a:cubicBezTo>
                  <a:pt x="5682956" y="927340"/>
                  <a:pt x="5682956" y="927340"/>
                  <a:pt x="5939892" y="1371716"/>
                </a:cubicBezTo>
                <a:cubicBezTo>
                  <a:pt x="5956576" y="1399421"/>
                  <a:pt x="5956576" y="1434882"/>
                  <a:pt x="5939892" y="1462586"/>
                </a:cubicBezTo>
                <a:cubicBezTo>
                  <a:pt x="5939892" y="1462586"/>
                  <a:pt x="5939892" y="1462586"/>
                  <a:pt x="5682956" y="1906962"/>
                </a:cubicBezTo>
                <a:cubicBezTo>
                  <a:pt x="5666272" y="1935775"/>
                  <a:pt x="5636241" y="1953505"/>
                  <a:pt x="5602872" y="1953505"/>
                </a:cubicBezTo>
                <a:cubicBezTo>
                  <a:pt x="5602872" y="1953505"/>
                  <a:pt x="5602872" y="1953505"/>
                  <a:pt x="5087889" y="1953505"/>
                </a:cubicBezTo>
                <a:cubicBezTo>
                  <a:pt x="5055632" y="1953505"/>
                  <a:pt x="5024489" y="1935775"/>
                  <a:pt x="5008916" y="1906962"/>
                </a:cubicBezTo>
                <a:cubicBezTo>
                  <a:pt x="5008916" y="1906962"/>
                  <a:pt x="5008916" y="1906962"/>
                  <a:pt x="4750868" y="1462586"/>
                </a:cubicBezTo>
                <a:cubicBezTo>
                  <a:pt x="4734184" y="1434882"/>
                  <a:pt x="4734184" y="1399421"/>
                  <a:pt x="4750868" y="1371716"/>
                </a:cubicBezTo>
                <a:cubicBezTo>
                  <a:pt x="4750868" y="1371716"/>
                  <a:pt x="4750868" y="1371716"/>
                  <a:pt x="5008916" y="927340"/>
                </a:cubicBezTo>
                <a:cubicBezTo>
                  <a:pt x="5024489" y="898528"/>
                  <a:pt x="5055632" y="880798"/>
                  <a:pt x="5087889" y="880798"/>
                </a:cubicBezTo>
                <a:close/>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5011220" y="2133388"/>
                  <a:pt x="5011220" y="2279261"/>
                  <a:pt x="4942588" y="2393224"/>
                </a:cubicBezTo>
                <a:cubicBezTo>
                  <a:pt x="4942588" y="2393224"/>
                  <a:pt x="4942588" y="2393224"/>
                  <a:pt x="4550147" y="3071961"/>
                </a:cubicBezTo>
                <a:lnTo>
                  <a:pt x="4549818" y="3072530"/>
                </a:lnTo>
                <a:lnTo>
                  <a:pt x="4539741" y="3072530"/>
                </a:lnTo>
                <a:cubicBezTo>
                  <a:pt x="4403802" y="3072530"/>
                  <a:pt x="4131924" y="3072530"/>
                  <a:pt x="3588169" y="3072530"/>
                </a:cubicBezTo>
                <a:cubicBezTo>
                  <a:pt x="3529910" y="3072530"/>
                  <a:pt x="3458704" y="3110912"/>
                  <a:pt x="3432811" y="3158889"/>
                </a:cubicBezTo>
                <a:cubicBezTo>
                  <a:pt x="3432811" y="3158889"/>
                  <a:pt x="3432811" y="3158889"/>
                  <a:pt x="2889055" y="4089642"/>
                </a:cubicBezTo>
                <a:cubicBezTo>
                  <a:pt x="2859925" y="4140817"/>
                  <a:pt x="2859925" y="4217580"/>
                  <a:pt x="2889055" y="4268756"/>
                </a:cubicBezTo>
                <a:cubicBezTo>
                  <a:pt x="2889055" y="4268756"/>
                  <a:pt x="2889055" y="4268756"/>
                  <a:pt x="2957025" y="4385100"/>
                </a:cubicBezTo>
                <a:lnTo>
                  <a:pt x="2973119" y="4412648"/>
                </a:lnTo>
                <a:lnTo>
                  <a:pt x="2913734" y="4412648"/>
                </a:lnTo>
                <a:cubicBezTo>
                  <a:pt x="2599952" y="4412648"/>
                  <a:pt x="2132928"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extBox 1"/>
          <p:cNvSpPr txBox="1"/>
          <p:nvPr/>
        </p:nvSpPr>
        <p:spPr>
          <a:xfrm>
            <a:off x="971550" y="1874520"/>
            <a:ext cx="3028950" cy="179222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800" kern="1200" dirty="0">
                <a:solidFill>
                  <a:schemeClr val="bg1"/>
                </a:solidFill>
                <a:latin typeface="+mj-lt"/>
                <a:ea typeface="+mj-ea"/>
                <a:cs typeface="+mj-cs"/>
              </a:rPr>
              <a:t>MA.AHVC</a:t>
            </a:r>
          </a:p>
          <a:p>
            <a:pPr defTabSz="914400">
              <a:lnSpc>
                <a:spcPct val="90000"/>
              </a:lnSpc>
              <a:spcBef>
                <a:spcPct val="0"/>
              </a:spcBef>
              <a:spcAft>
                <a:spcPts val="600"/>
              </a:spcAft>
            </a:pPr>
            <a:r>
              <a:rPr lang="en-US" sz="3800" dirty="0">
                <a:solidFill>
                  <a:schemeClr val="bg1"/>
                </a:solidFill>
                <a:latin typeface="+mj-lt"/>
                <a:ea typeface="+mj-ea"/>
                <a:cs typeface="+mj-cs"/>
              </a:rPr>
              <a:t>Opportunities</a:t>
            </a:r>
            <a:endParaRPr lang="en-US" sz="3800" kern="1200" dirty="0">
              <a:solidFill>
                <a:schemeClr val="bg1"/>
              </a:solidFill>
              <a:latin typeface="+mj-lt"/>
              <a:ea typeface="+mj-ea"/>
              <a:cs typeface="+mj-cs"/>
            </a:endParaRPr>
          </a:p>
        </p:txBody>
      </p:sp>
      <p:sp>
        <p:nvSpPr>
          <p:cNvPr id="23" name="Freeform: Shape 22">
            <a:extLst>
              <a:ext uri="{FF2B5EF4-FFF2-40B4-BE49-F238E27FC236}">
                <a16:creationId xmlns:a16="http://schemas.microsoft.com/office/drawing/2014/main" id="{89E7A3B0-8177-473E-B1D0-59D0661DC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25390" y="4146804"/>
            <a:ext cx="1895255" cy="221333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2976028D-9DAE-49B6-A1AE-25AA38A58520}"/>
              </a:ext>
            </a:extLst>
          </p:cNvPr>
          <p:cNvPicPr>
            <a:picLocks noChangeAspect="1"/>
          </p:cNvPicPr>
          <p:nvPr/>
        </p:nvPicPr>
        <p:blipFill rotWithShape="1">
          <a:blip r:embed="rId3"/>
          <a:srcRect t="4529" r="8" b="8"/>
          <a:stretch/>
        </p:blipFill>
        <p:spPr>
          <a:xfrm>
            <a:off x="2711115" y="4246417"/>
            <a:ext cx="1723806" cy="201311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Tree>
    <p:extLst>
      <p:ext uri="{BB962C8B-B14F-4D97-AF65-F5344CB8AC3E}">
        <p14:creationId xmlns:p14="http://schemas.microsoft.com/office/powerpoint/2010/main" val="4251894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002" y="460919"/>
            <a:ext cx="6544048" cy="769441"/>
          </a:xfrm>
          <a:prstGeom prst="rect">
            <a:avLst/>
          </a:prstGeom>
          <a:noFill/>
        </p:spPr>
        <p:txBody>
          <a:bodyPr wrap="square" rtlCol="0">
            <a:spAutoFit/>
          </a:bodyPr>
          <a:lstStyle/>
          <a:p>
            <a:pPr algn="ctr"/>
            <a:r>
              <a:rPr lang="en-CA" sz="4400" dirty="0">
                <a:solidFill>
                  <a:schemeClr val="bg1"/>
                </a:solidFill>
              </a:rPr>
              <a:t>Opportunities</a:t>
            </a:r>
          </a:p>
        </p:txBody>
      </p:sp>
      <p:pic>
        <p:nvPicPr>
          <p:cNvPr id="6" name="Picture 5" descr="A close up of a piece of paper&#10;&#10;Description automatically generated">
            <a:extLst>
              <a:ext uri="{FF2B5EF4-FFF2-40B4-BE49-F238E27FC236}">
                <a16:creationId xmlns:a16="http://schemas.microsoft.com/office/drawing/2014/main" id="{7DE06ACD-EF7F-4B97-91C4-E7CB17B737B6}"/>
              </a:ext>
            </a:extLst>
          </p:cNvPr>
          <p:cNvPicPr>
            <a:picLocks noChangeAspect="1"/>
          </p:cNvPicPr>
          <p:nvPr/>
        </p:nvPicPr>
        <p:blipFill>
          <a:blip r:embed="rId2"/>
          <a:stretch>
            <a:fillRect/>
          </a:stretch>
        </p:blipFill>
        <p:spPr>
          <a:xfrm>
            <a:off x="-4" y="1714500"/>
            <a:ext cx="9144000" cy="5143500"/>
          </a:xfrm>
          <a:prstGeom prst="rect">
            <a:avLst/>
          </a:prstGeom>
        </p:spPr>
      </p:pic>
      <p:sp>
        <p:nvSpPr>
          <p:cNvPr id="2" name="Rectangle 1"/>
          <p:cNvSpPr/>
          <p:nvPr/>
        </p:nvSpPr>
        <p:spPr>
          <a:xfrm>
            <a:off x="4093172" y="1386047"/>
            <a:ext cx="4572000" cy="1200329"/>
          </a:xfrm>
          <a:prstGeom prst="rect">
            <a:avLst/>
          </a:prstGeom>
        </p:spPr>
        <p:txBody>
          <a:bodyPr>
            <a:spAutoFit/>
          </a:bodyPr>
          <a:lstStyle/>
          <a:p>
            <a:pPr lvl="0"/>
            <a:r>
              <a:rPr lang="en-CA" b="1" dirty="0"/>
              <a:t>Curatorial Projects</a:t>
            </a:r>
          </a:p>
          <a:p>
            <a:pPr lvl="0"/>
            <a:r>
              <a:rPr lang="en-CA" b="1" dirty="0"/>
              <a:t>Deep Research</a:t>
            </a:r>
          </a:p>
          <a:p>
            <a:pPr lvl="0"/>
            <a:r>
              <a:rPr lang="en-CA" b="1" dirty="0"/>
              <a:t>Collections’ Management</a:t>
            </a:r>
          </a:p>
          <a:p>
            <a:pPr lvl="0"/>
            <a:r>
              <a:rPr lang="en-CA" b="1" dirty="0"/>
              <a:t>Principles and Practices</a:t>
            </a:r>
          </a:p>
        </p:txBody>
      </p:sp>
    </p:spTree>
    <p:extLst>
      <p:ext uri="{BB962C8B-B14F-4D97-AF65-F5344CB8AC3E}">
        <p14:creationId xmlns:p14="http://schemas.microsoft.com/office/powerpoint/2010/main" val="2207148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019A729-AA3E-47C3-8997-2BCA2055ED17}"/>
              </a:ext>
            </a:extLst>
          </p:cNvPr>
          <p:cNvSpPr/>
          <p:nvPr/>
        </p:nvSpPr>
        <p:spPr>
          <a:xfrm>
            <a:off x="3766365" y="3812954"/>
            <a:ext cx="4848966" cy="151601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200" kern="1200" dirty="0">
                <a:solidFill>
                  <a:srgbClr val="FFFFFF"/>
                </a:solidFill>
                <a:latin typeface="+mj-lt"/>
                <a:ea typeface="+mj-ea"/>
                <a:cs typeface="+mj-cs"/>
              </a:rPr>
              <a:t>MA.AHVC</a:t>
            </a:r>
          </a:p>
          <a:p>
            <a:pPr defTabSz="914400">
              <a:lnSpc>
                <a:spcPct val="90000"/>
              </a:lnSpc>
              <a:spcBef>
                <a:spcPct val="0"/>
              </a:spcBef>
              <a:spcAft>
                <a:spcPts val="600"/>
              </a:spcAft>
            </a:pPr>
            <a:r>
              <a:rPr lang="en-US" sz="4200" kern="1200" dirty="0">
                <a:solidFill>
                  <a:srgbClr val="FFFFFF"/>
                </a:solidFill>
                <a:latin typeface="+mj-lt"/>
                <a:ea typeface="+mj-ea"/>
                <a:cs typeface="+mj-cs"/>
              </a:rPr>
              <a:t>Opport</a:t>
            </a:r>
            <a:r>
              <a:rPr lang="en-US" sz="4200" dirty="0">
                <a:solidFill>
                  <a:srgbClr val="FFFFFF"/>
                </a:solidFill>
                <a:latin typeface="+mj-lt"/>
                <a:ea typeface="+mj-ea"/>
                <a:cs typeface="+mj-cs"/>
              </a:rPr>
              <a:t>unities</a:t>
            </a:r>
            <a:endParaRPr lang="en-US" sz="4200" kern="1200" dirty="0">
              <a:solidFill>
                <a:srgbClr val="FFFFFF"/>
              </a:solidFill>
              <a:latin typeface="+mj-lt"/>
              <a:ea typeface="+mj-ea"/>
              <a:cs typeface="+mj-cs"/>
            </a:endParaRPr>
          </a:p>
        </p:txBody>
      </p:sp>
      <p:cxnSp>
        <p:nvCxnSpPr>
          <p:cNvPr id="16" name="Straight Connector 15">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C0F1E2E8-5FB0-4A2C-8252-62C3BFCAE6F0}"/>
              </a:ext>
            </a:extLst>
          </p:cNvPr>
          <p:cNvPicPr>
            <a:picLocks noChangeAspect="1"/>
          </p:cNvPicPr>
          <p:nvPr/>
        </p:nvPicPr>
        <p:blipFill rotWithShape="1">
          <a:blip r:embed="rId2"/>
          <a:srcRect l="3338" r="19115" b="-2"/>
          <a:stretch/>
        </p:blipFill>
        <p:spPr>
          <a:xfrm>
            <a:off x="238226" y="321733"/>
            <a:ext cx="3120339" cy="6214534"/>
          </a:xfrm>
          <a:prstGeom prst="rect">
            <a:avLst/>
          </a:prstGeom>
        </p:spPr>
      </p:pic>
      <p:pic>
        <p:nvPicPr>
          <p:cNvPr id="6" name="Picture 5">
            <a:extLst>
              <a:ext uri="{FF2B5EF4-FFF2-40B4-BE49-F238E27FC236}">
                <a16:creationId xmlns:a16="http://schemas.microsoft.com/office/drawing/2014/main" id="{24C6E160-2679-4101-B2DC-9E9B22682BB9}"/>
              </a:ext>
            </a:extLst>
          </p:cNvPr>
          <p:cNvPicPr>
            <a:picLocks noChangeAspect="1"/>
          </p:cNvPicPr>
          <p:nvPr/>
        </p:nvPicPr>
        <p:blipFill rotWithShape="1">
          <a:blip r:embed="rId3">
            <a:extLst>
              <a:ext uri="{28A0092B-C50C-407E-A947-70E740481C1C}">
                <a14:useLocalDpi xmlns:a14="http://schemas.microsoft.com/office/drawing/2010/main" val="0"/>
              </a:ext>
            </a:extLst>
          </a:blip>
          <a:srcRect b="17970"/>
          <a:stretch/>
        </p:blipFill>
        <p:spPr>
          <a:xfrm>
            <a:off x="3490722" y="299363"/>
            <a:ext cx="5412813" cy="3008188"/>
          </a:xfrm>
          <a:prstGeom prst="rect">
            <a:avLst/>
          </a:prstGeom>
        </p:spPr>
      </p:pic>
    </p:spTree>
    <p:extLst>
      <p:ext uri="{BB962C8B-B14F-4D97-AF65-F5344CB8AC3E}">
        <p14:creationId xmlns:p14="http://schemas.microsoft.com/office/powerpoint/2010/main" val="222502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a:alphaModFix/>
            <a:extLst>
              <a:ext uri="{28A0092B-C50C-407E-A947-70E740481C1C}">
                <a14:useLocalDpi xmlns:a14="http://schemas.microsoft.com/office/drawing/2010/main" val="0"/>
              </a:ext>
            </a:extLst>
          </a:blip>
          <a:srcRect t="14022" r="3" b="361"/>
          <a:stretch/>
        </p:blipFill>
        <p:spPr>
          <a:xfrm>
            <a:off x="3410952" y="-5"/>
            <a:ext cx="5733047" cy="3681406"/>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 b="18218"/>
          <a:stretch/>
        </p:blipFill>
        <p:spPr>
          <a:xfrm>
            <a:off x="3410953" y="3681409"/>
            <a:ext cx="5733047" cy="3176595"/>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8650" y="1115219"/>
            <a:ext cx="4046934"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kern="1200" dirty="0">
                <a:solidFill>
                  <a:schemeClr val="bg1"/>
                </a:solidFill>
                <a:latin typeface="+mj-lt"/>
                <a:ea typeface="+mj-ea"/>
                <a:cs typeface="+mj-cs"/>
              </a:rPr>
              <a:t>MA.AHVC</a:t>
            </a:r>
          </a:p>
          <a:p>
            <a:pPr defTabSz="914400">
              <a:lnSpc>
                <a:spcPct val="90000"/>
              </a:lnSpc>
              <a:spcBef>
                <a:spcPct val="0"/>
              </a:spcBef>
              <a:spcAft>
                <a:spcPts val="600"/>
              </a:spcAft>
            </a:pPr>
            <a:r>
              <a:rPr lang="en-US" sz="4400" dirty="0">
                <a:solidFill>
                  <a:schemeClr val="bg1"/>
                </a:solidFill>
                <a:latin typeface="+mj-lt"/>
                <a:ea typeface="+mj-ea"/>
                <a:cs typeface="+mj-cs"/>
              </a:rPr>
              <a:t>Opportunities</a:t>
            </a:r>
            <a:endParaRPr lang="en-US" sz="4400" kern="1200" dirty="0">
              <a:solidFill>
                <a:schemeClr val="bg1"/>
              </a:solidFill>
              <a:latin typeface="+mj-lt"/>
              <a:ea typeface="+mj-ea"/>
              <a:cs typeface="+mj-cs"/>
            </a:endParaRP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3681408"/>
            <a:ext cx="85153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302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7373" y="655128"/>
            <a:ext cx="3460439" cy="149961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700" dirty="0">
                <a:latin typeface="+mj-lt"/>
                <a:ea typeface="+mj-ea"/>
                <a:cs typeface="+mj-cs"/>
              </a:rPr>
              <a:t>MA.AHVC</a:t>
            </a:r>
          </a:p>
          <a:p>
            <a:pPr defTabSz="914400">
              <a:lnSpc>
                <a:spcPct val="90000"/>
              </a:lnSpc>
              <a:spcBef>
                <a:spcPct val="0"/>
              </a:spcBef>
              <a:spcAft>
                <a:spcPts val="600"/>
              </a:spcAft>
            </a:pPr>
            <a:r>
              <a:rPr lang="en-US" sz="3700" dirty="0">
                <a:latin typeface="+mj-lt"/>
                <a:ea typeface="+mj-ea"/>
                <a:cs typeface="+mj-cs"/>
              </a:rPr>
              <a:t>Opportunities</a:t>
            </a:r>
          </a:p>
        </p:txBody>
      </p:sp>
      <p:sp>
        <p:nvSpPr>
          <p:cNvPr id="12"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5"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rotWithShape="1">
          <a:blip r:embed="rId2"/>
          <a:srcRect l="6260" t="14692" r="35630" b="17211"/>
          <a:stretch/>
        </p:blipFill>
        <p:spPr>
          <a:xfrm>
            <a:off x="4859877" y="257167"/>
            <a:ext cx="4190207" cy="2762073"/>
          </a:xfrm>
          <a:prstGeom prst="rect">
            <a:avLst/>
          </a:prstGeom>
        </p:spPr>
      </p:pic>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753088" y="3315854"/>
            <a:ext cx="3807835" cy="3455611"/>
          </a:xfrm>
          <a:prstGeom prst="rect">
            <a:avLst/>
          </a:prstGeom>
        </p:spPr>
      </p:pic>
      <p:pic>
        <p:nvPicPr>
          <p:cNvPr id="5" name="Picture 4"/>
          <p:cNvPicPr>
            <a:picLocks noChangeAspect="1"/>
          </p:cNvPicPr>
          <p:nvPr/>
        </p:nvPicPr>
        <p:blipFill rotWithShape="1">
          <a:blip r:embed="rId4"/>
          <a:srcRect l="30595" t="21036" r="31749" b="17771"/>
          <a:stretch/>
        </p:blipFill>
        <p:spPr>
          <a:xfrm>
            <a:off x="5064795" y="3315854"/>
            <a:ext cx="3780372" cy="3455611"/>
          </a:xfrm>
          <a:prstGeom prst="rect">
            <a:avLst/>
          </a:prstGeom>
        </p:spPr>
      </p:pic>
    </p:spTree>
    <p:extLst>
      <p:ext uri="{BB962C8B-B14F-4D97-AF65-F5344CB8AC3E}">
        <p14:creationId xmlns:p14="http://schemas.microsoft.com/office/powerpoint/2010/main" val="3958155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7543" y="78876"/>
            <a:ext cx="5240484" cy="769441"/>
          </a:xfrm>
          <a:prstGeom prst="rect">
            <a:avLst/>
          </a:prstGeom>
          <a:noFill/>
        </p:spPr>
        <p:txBody>
          <a:bodyPr wrap="square" rtlCol="0">
            <a:spAutoFit/>
          </a:bodyPr>
          <a:lstStyle/>
          <a:p>
            <a:pPr algn="ctr"/>
            <a:r>
              <a:rPr lang="en-CA" sz="4400" dirty="0">
                <a:solidFill>
                  <a:schemeClr val="bg1"/>
                </a:solidFill>
              </a:rPr>
              <a:t>Community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14" y="1104900"/>
            <a:ext cx="1905000" cy="1905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104900"/>
            <a:ext cx="1905000" cy="1905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100" y="1104900"/>
            <a:ext cx="1905000" cy="1905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100" y="1104900"/>
            <a:ext cx="1905000" cy="1905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043" y="3000376"/>
            <a:ext cx="1905000" cy="19050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957" y="3009900"/>
            <a:ext cx="1905000" cy="190500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0100" y="3009900"/>
            <a:ext cx="1905000" cy="1905000"/>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5100" y="3009900"/>
            <a:ext cx="1905000" cy="190500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2871" y="4919662"/>
            <a:ext cx="1905000" cy="190500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7871" y="4914900"/>
            <a:ext cx="1905000" cy="1905000"/>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21819" y="4914900"/>
            <a:ext cx="1905000" cy="19050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15100" y="4953000"/>
            <a:ext cx="1905000" cy="1905000"/>
          </a:xfrm>
          <a:prstGeom prst="rect">
            <a:avLst/>
          </a:prstGeom>
        </p:spPr>
      </p:pic>
    </p:spTree>
    <p:extLst>
      <p:ext uri="{BB962C8B-B14F-4D97-AF65-F5344CB8AC3E}">
        <p14:creationId xmlns:p14="http://schemas.microsoft.com/office/powerpoint/2010/main" val="717147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766365" y="3812954"/>
            <a:ext cx="4848966" cy="151601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200" kern="1200" dirty="0">
                <a:solidFill>
                  <a:srgbClr val="FFFFFF"/>
                </a:solidFill>
                <a:latin typeface="+mj-lt"/>
                <a:ea typeface="+mj-ea"/>
                <a:cs typeface="+mj-cs"/>
              </a:rPr>
              <a:t>MA.AHVC</a:t>
            </a:r>
          </a:p>
          <a:p>
            <a:pPr defTabSz="914400">
              <a:lnSpc>
                <a:spcPct val="90000"/>
              </a:lnSpc>
              <a:spcBef>
                <a:spcPct val="0"/>
              </a:spcBef>
              <a:spcAft>
                <a:spcPts val="600"/>
              </a:spcAft>
            </a:pPr>
            <a:r>
              <a:rPr lang="en-US" sz="4200" dirty="0">
                <a:solidFill>
                  <a:srgbClr val="FFFFFF"/>
                </a:solidFill>
                <a:latin typeface="+mj-lt"/>
                <a:ea typeface="+mj-ea"/>
                <a:cs typeface="+mj-cs"/>
              </a:rPr>
              <a:t>Community</a:t>
            </a:r>
            <a:endParaRPr lang="en-US" sz="4200" kern="1200" dirty="0">
              <a:solidFill>
                <a:srgbClr val="FFFFFF"/>
              </a:solidFill>
              <a:latin typeface="+mj-lt"/>
              <a:ea typeface="+mj-ea"/>
              <a:cs typeface="+mj-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691"/>
          <a:stretch/>
        </p:blipFill>
        <p:spPr>
          <a:xfrm>
            <a:off x="238226" y="299363"/>
            <a:ext cx="3120339" cy="3049204"/>
          </a:xfrm>
          <a:prstGeom prst="rect">
            <a:avLst/>
          </a:prstGeom>
        </p:spPr>
      </p:pic>
      <p:pic>
        <p:nvPicPr>
          <p:cNvPr id="4098" name="Picture 2" descr="https://scontent.xx.fbcdn.net/v/t1.0-0/s526x395/14355164_591890274331675_1158477194145111647_n.jpg?oh=2cddb3a87c751d8f6776c63b69ac88dd&amp;oe=58CC9625"/>
          <p:cNvPicPr>
            <a:picLocks noChangeAspect="1" noChangeArrowheads="1"/>
          </p:cNvPicPr>
          <p:nvPr/>
        </p:nvPicPr>
        <p:blipFill rotWithShape="1">
          <a:blip r:embed="rId3">
            <a:extLst>
              <a:ext uri="{28A0092B-C50C-407E-A947-70E740481C1C}">
                <a14:useLocalDpi xmlns:a14="http://schemas.microsoft.com/office/drawing/2010/main" val="0"/>
              </a:ext>
            </a:extLst>
          </a:blip>
          <a:srcRect r="-1" b="57068"/>
          <a:stretch/>
        </p:blipFill>
        <p:spPr bwMode="auto">
          <a:xfrm>
            <a:off x="3490722" y="299363"/>
            <a:ext cx="5412813"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100" name="Picture 4" descr="https://scontent.xx.fbcdn.net/v/t1.0-0/s480x480/14064088_582181761969193_7339655907622352497_n.jpg?oh=27caecc60bbe95e029370fdc8261b60f&amp;oe=58D4A18D"/>
          <p:cNvPicPr>
            <a:picLocks noChangeAspect="1" noChangeArrowheads="1"/>
          </p:cNvPicPr>
          <p:nvPr/>
        </p:nvPicPr>
        <p:blipFill rotWithShape="1">
          <a:blip r:embed="rId4">
            <a:extLst>
              <a:ext uri="{28A0092B-C50C-407E-A947-70E740481C1C}">
                <a14:useLocalDpi xmlns:a14="http://schemas.microsoft.com/office/drawing/2010/main" val="0"/>
              </a:ext>
            </a:extLst>
          </a:blip>
          <a:srcRect l="20212" r="2468" b="-4"/>
          <a:stretch/>
        </p:blipFill>
        <p:spPr bwMode="auto">
          <a:xfrm>
            <a:off x="238226" y="3509433"/>
            <a:ext cx="3120339"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575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547389AD-1120-4332-9633-3CD83E146A81" descr="547389AD-1120-4332-9633-3CD83E146A81"/>
          <p:cNvPicPr>
            <a:picLocks noChangeAspect="1" noChangeArrowheads="1"/>
          </p:cNvPicPr>
          <p:nvPr/>
        </p:nvPicPr>
        <p:blipFill rotWithShape="1">
          <a:blip r:embed="rId2">
            <a:extLst>
              <a:ext uri="{28A0092B-C50C-407E-A947-70E740481C1C}">
                <a14:useLocalDpi xmlns:a14="http://schemas.microsoft.com/office/drawing/2010/main" val="0"/>
              </a:ext>
            </a:extLst>
          </a:blip>
          <a:srcRect l="667" r="663" b="-4"/>
          <a:stretch/>
        </p:blipFill>
        <p:spPr bwMode="auto">
          <a:xfrm>
            <a:off x="20" y="10"/>
            <a:ext cx="4571980"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408" b="18592"/>
          <a:stretch/>
        </p:blipFill>
        <p:spPr>
          <a:xfrm>
            <a:off x="4572000" y="10"/>
            <a:ext cx="4572000" cy="342899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3429000"/>
            <a:ext cx="4571980" cy="34290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423" r="1242" b="-1"/>
          <a:stretch/>
        </p:blipFill>
        <p:spPr>
          <a:xfrm>
            <a:off x="4572000" y="3429000"/>
            <a:ext cx="4572000" cy="3429000"/>
          </a:xfrm>
          <a:prstGeom prst="rect">
            <a:avLst/>
          </a:prstGeom>
        </p:spPr>
      </p:pic>
      <p:sp>
        <p:nvSpPr>
          <p:cNvPr id="71" name="Rectangle 7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15143" y="2761554"/>
            <a:ext cx="2713713" cy="1345720"/>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2400" kern="1200" dirty="0">
                <a:solidFill>
                  <a:srgbClr val="080808"/>
                </a:solidFill>
                <a:latin typeface="+mj-lt"/>
                <a:ea typeface="+mj-ea"/>
                <a:cs typeface="+mj-cs"/>
              </a:rPr>
              <a:t>MA.AHVC</a:t>
            </a:r>
          </a:p>
          <a:p>
            <a:pPr algn="ctr" defTabSz="914400">
              <a:lnSpc>
                <a:spcPct val="90000"/>
              </a:lnSpc>
              <a:spcBef>
                <a:spcPct val="0"/>
              </a:spcBef>
              <a:spcAft>
                <a:spcPts val="600"/>
              </a:spcAft>
            </a:pPr>
            <a:r>
              <a:rPr lang="en-US" sz="2400" dirty="0">
                <a:solidFill>
                  <a:srgbClr val="080808"/>
                </a:solidFill>
                <a:latin typeface="+mj-lt"/>
                <a:ea typeface="+mj-ea"/>
                <a:cs typeface="+mj-cs"/>
              </a:rPr>
              <a:t>Community</a:t>
            </a:r>
            <a:endParaRPr lang="en-US" sz="2400" kern="1200" dirty="0">
              <a:solidFill>
                <a:srgbClr val="080808"/>
              </a:solidFill>
              <a:latin typeface="+mj-lt"/>
              <a:ea typeface="+mj-ea"/>
              <a:cs typeface="+mj-cs"/>
            </a:endParaRPr>
          </a:p>
        </p:txBody>
      </p:sp>
      <p:sp>
        <p:nvSpPr>
          <p:cNvPr id="73" name="Frame 7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0401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52601" y="4741948"/>
            <a:ext cx="5122140" cy="862031"/>
          </a:xfrm>
          <a:prstGeom prst="rect">
            <a:avLst/>
          </a:prstGeom>
        </p:spPr>
        <p:txBody>
          <a:bodyPr vert="horz" lIns="91440" tIns="45720" rIns="91440" bIns="45720" rtlCol="0" anchor="b">
            <a:normAutofit fontScale="85000" lnSpcReduction="20000"/>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MA.AHVC</a:t>
            </a:r>
          </a:p>
          <a:p>
            <a:pPr defTabSz="914400">
              <a:lnSpc>
                <a:spcPct val="90000"/>
              </a:lnSpc>
              <a:spcBef>
                <a:spcPct val="0"/>
              </a:spcBef>
              <a:spcAft>
                <a:spcPts val="600"/>
              </a:spcAft>
            </a:pPr>
            <a:r>
              <a:rPr lang="en-US" sz="3500" dirty="0">
                <a:solidFill>
                  <a:srgbClr val="FFFFFF"/>
                </a:solidFill>
                <a:latin typeface="+mj-lt"/>
                <a:ea typeface="+mj-ea"/>
                <a:cs typeface="+mj-cs"/>
              </a:rPr>
              <a:t>Community</a:t>
            </a:r>
            <a:endParaRPr lang="en-US" sz="3500" kern="1200" dirty="0">
              <a:solidFill>
                <a:srgbClr val="FFFFFF"/>
              </a:solidFill>
              <a:latin typeface="+mj-lt"/>
              <a:ea typeface="+mj-ea"/>
              <a:cs typeface="+mj-cs"/>
            </a:endParaRPr>
          </a:p>
        </p:txBody>
      </p:sp>
      <p:pic>
        <p:nvPicPr>
          <p:cNvPr id="15366" name="Picture 6" descr="https://scontent.xx.fbcdn.net/v/t1.0-0/p526x296/13139276_10153426326200933_3743750086665674549_n.jpg?oh=4e01c17e7197d10e908874372798e16b&amp;oe=58897406"/>
          <p:cNvPicPr>
            <a:picLocks noChangeAspect="1" noChangeArrowheads="1"/>
          </p:cNvPicPr>
          <p:nvPr/>
        </p:nvPicPr>
        <p:blipFill rotWithShape="1">
          <a:blip r:embed="rId2">
            <a:extLst>
              <a:ext uri="{28A0092B-C50C-407E-A947-70E740481C1C}">
                <a14:useLocalDpi xmlns:a14="http://schemas.microsoft.com/office/drawing/2010/main" val="0"/>
              </a:ext>
            </a:extLst>
          </a:blip>
          <a:srcRect t="5879" r="-6" b="-6"/>
          <a:stretch/>
        </p:blipFill>
        <p:spPr bwMode="auto">
          <a:xfrm>
            <a:off x="238227" y="321734"/>
            <a:ext cx="2848177" cy="20105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r="35297" b="1"/>
          <a:stretch/>
        </p:blipFill>
        <p:spPr>
          <a:xfrm>
            <a:off x="3151911" y="321732"/>
            <a:ext cx="2845104" cy="4111323"/>
          </a:xfrm>
          <a:prstGeom prst="rect">
            <a:avLst/>
          </a:prstGeom>
        </p:spPr>
      </p:pic>
      <p:pic>
        <p:nvPicPr>
          <p:cNvPr id="15370" name="Picture 10" descr="https://scontent.xx.fbcdn.net/v/t1.0-9/13087761_10153414565825933_7040398228182045154_n.jpg?oh=81420b6cf93d926232680c1ec254a1ff&amp;oe=58BC1F07"/>
          <p:cNvPicPr>
            <a:picLocks noChangeAspect="1" noChangeArrowheads="1"/>
          </p:cNvPicPr>
          <p:nvPr/>
        </p:nvPicPr>
        <p:blipFill rotWithShape="1">
          <a:blip r:embed="rId4">
            <a:extLst>
              <a:ext uri="{28A0092B-C50C-407E-A947-70E740481C1C}">
                <a14:useLocalDpi xmlns:a14="http://schemas.microsoft.com/office/drawing/2010/main" val="0"/>
              </a:ext>
            </a:extLst>
          </a:blip>
          <a:srcRect t="17908" b="29154"/>
          <a:stretch/>
        </p:blipFill>
        <p:spPr bwMode="auto">
          <a:xfrm>
            <a:off x="6064632" y="321733"/>
            <a:ext cx="2848488" cy="201055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scontent.xx.fbcdn.net/v/t1.0-9/14639728_10153864811135933_6004019961848762788_n.jpg?oh=ba841329b9e2d68d3011e365dec83701&amp;oe=58C727E7"/>
          <p:cNvPicPr>
            <a:picLocks noChangeAspect="1" noChangeArrowheads="1"/>
          </p:cNvPicPr>
          <p:nvPr/>
        </p:nvPicPr>
        <p:blipFill rotWithShape="1">
          <a:blip r:embed="rId5">
            <a:extLst>
              <a:ext uri="{28A0092B-C50C-407E-A947-70E740481C1C}">
                <a14:useLocalDpi xmlns:a14="http://schemas.microsoft.com/office/drawing/2010/main" val="0"/>
              </a:ext>
            </a:extLst>
          </a:blip>
          <a:srcRect t="17538" r="1" b="29395"/>
          <a:stretch/>
        </p:blipFill>
        <p:spPr bwMode="auto">
          <a:xfrm>
            <a:off x="238225" y="2422097"/>
            <a:ext cx="2846070" cy="201380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scontent.xx.fbcdn.net/v/t1.0-9/11220119_10153414565535933_6444669948860749959_n.jpg?oh=abd57cd9d3a4b37cd87cce1328be64c5&amp;oe=58CE81BD"/>
          <p:cNvPicPr>
            <a:picLocks noChangeAspect="1" noChangeArrowheads="1"/>
          </p:cNvPicPr>
          <p:nvPr/>
        </p:nvPicPr>
        <p:blipFill rotWithShape="1">
          <a:blip r:embed="rId6">
            <a:extLst>
              <a:ext uri="{28A0092B-C50C-407E-A947-70E740481C1C}">
                <a14:useLocalDpi xmlns:a14="http://schemas.microsoft.com/office/drawing/2010/main" val="0"/>
              </a:ext>
            </a:extLst>
          </a:blip>
          <a:srcRect r="-3" b="6336"/>
          <a:stretch/>
        </p:blipFill>
        <p:spPr bwMode="auto">
          <a:xfrm>
            <a:off x="6062214" y="2431705"/>
            <a:ext cx="2848487" cy="200094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scontent.xx.fbcdn.net/v/t1.0-9/14517654_597775783743124_6618887893636034536_n.jpg?oh=00e46903ad2e6026949fbeb494137fe9&amp;oe=58C54783"/>
          <p:cNvPicPr>
            <a:picLocks noChangeAspect="1" noChangeArrowheads="1"/>
          </p:cNvPicPr>
          <p:nvPr/>
        </p:nvPicPr>
        <p:blipFill rotWithShape="1">
          <a:blip r:embed="rId7">
            <a:extLst>
              <a:ext uri="{28A0092B-C50C-407E-A947-70E740481C1C}">
                <a14:useLocalDpi xmlns:a14="http://schemas.microsoft.com/office/drawing/2010/main" val="0"/>
              </a:ext>
            </a:extLst>
          </a:blip>
          <a:srcRect t="5809" r="-2" b="-2"/>
          <a:stretch/>
        </p:blipFill>
        <p:spPr bwMode="auto">
          <a:xfrm>
            <a:off x="238225" y="4525716"/>
            <a:ext cx="2846070" cy="2010551"/>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68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03504" y="338328"/>
            <a:ext cx="2907792" cy="224942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700">
                <a:latin typeface="+mj-lt"/>
                <a:ea typeface="+mj-ea"/>
                <a:cs typeface="+mj-cs"/>
              </a:rPr>
              <a:t>MA.AHVC</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4127"/>
          <a:stretch/>
        </p:blipFill>
        <p:spPr>
          <a:xfrm>
            <a:off x="4859284" y="651907"/>
            <a:ext cx="3882637" cy="23056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35" y="3779960"/>
            <a:ext cx="4276585" cy="1898803"/>
          </a:xfrm>
          <a:prstGeom prst="rect">
            <a:avLst/>
          </a:prstGeom>
        </p:spPr>
      </p:pic>
    </p:spTree>
    <p:extLst>
      <p:ext uri="{BB962C8B-B14F-4D97-AF65-F5344CB8AC3E}">
        <p14:creationId xmlns:p14="http://schemas.microsoft.com/office/powerpoint/2010/main" val="55479453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452601" y="4741948"/>
            <a:ext cx="5122140" cy="862031"/>
          </a:xfrm>
          <a:prstGeom prst="rect">
            <a:avLst/>
          </a:prstGeom>
        </p:spPr>
        <p:txBody>
          <a:bodyPr vert="horz" lIns="91440" tIns="45720" rIns="91440" bIns="45720" rtlCol="0" anchor="b">
            <a:normAutofit fontScale="85000" lnSpcReduction="20000"/>
          </a:bodyPr>
          <a:lstStyle/>
          <a:p>
            <a:pPr defTabSz="914400">
              <a:lnSpc>
                <a:spcPct val="90000"/>
              </a:lnSpc>
              <a:spcBef>
                <a:spcPct val="0"/>
              </a:spcBef>
              <a:spcAft>
                <a:spcPts val="600"/>
              </a:spcAft>
            </a:pPr>
            <a:r>
              <a:rPr lang="en-US" sz="3500" kern="1200" dirty="0">
                <a:solidFill>
                  <a:srgbClr val="FFFFFF"/>
                </a:solidFill>
                <a:latin typeface="+mj-lt"/>
                <a:ea typeface="+mj-ea"/>
                <a:cs typeface="+mj-cs"/>
              </a:rPr>
              <a:t>MA.AHVC</a:t>
            </a:r>
          </a:p>
          <a:p>
            <a:pPr defTabSz="914400">
              <a:lnSpc>
                <a:spcPct val="90000"/>
              </a:lnSpc>
              <a:spcBef>
                <a:spcPct val="0"/>
              </a:spcBef>
              <a:spcAft>
                <a:spcPts val="600"/>
              </a:spcAft>
            </a:pPr>
            <a:r>
              <a:rPr lang="en-US" sz="3500" dirty="0">
                <a:solidFill>
                  <a:srgbClr val="FFFFFF"/>
                </a:solidFill>
                <a:latin typeface="+mj-lt"/>
                <a:ea typeface="+mj-ea"/>
                <a:cs typeface="+mj-cs"/>
              </a:rPr>
              <a:t>Community</a:t>
            </a:r>
            <a:endParaRPr lang="en-US" sz="3500" kern="1200" dirty="0">
              <a:solidFill>
                <a:srgbClr val="FFFFFF"/>
              </a:solidFill>
              <a:latin typeface="+mj-lt"/>
              <a:ea typeface="+mj-ea"/>
              <a:cs typeface="+mj-cs"/>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1" b="29410"/>
          <a:stretch/>
        </p:blipFill>
        <p:spPr>
          <a:xfrm>
            <a:off x="238227" y="321734"/>
            <a:ext cx="2848177" cy="2010551"/>
          </a:xfrm>
          <a:prstGeom prst="rect">
            <a:avLst/>
          </a:prstGeom>
        </p:spPr>
      </p:pic>
      <p:pic>
        <p:nvPicPr>
          <p:cNvPr id="9" name="Picture 8"/>
          <p:cNvPicPr>
            <a:picLocks noChangeAspect="1"/>
          </p:cNvPicPr>
          <p:nvPr/>
        </p:nvPicPr>
        <p:blipFill rotWithShape="1">
          <a:blip r:embed="rId3"/>
          <a:srcRect l="31491" r="-1" b="-1"/>
          <a:stretch/>
        </p:blipFill>
        <p:spPr>
          <a:xfrm>
            <a:off x="3151911" y="321732"/>
            <a:ext cx="2845104" cy="411132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3" b="29415"/>
          <a:stretch/>
        </p:blipFill>
        <p:spPr>
          <a:xfrm>
            <a:off x="6064632" y="321733"/>
            <a:ext cx="2848488" cy="2010552"/>
          </a:xfrm>
          <a:prstGeom prst="rect">
            <a:avLst/>
          </a:prstGeom>
        </p:spPr>
      </p:pic>
      <p:pic>
        <p:nvPicPr>
          <p:cNvPr id="4" name="Picture 3"/>
          <p:cNvPicPr>
            <a:picLocks noChangeAspect="1"/>
          </p:cNvPicPr>
          <p:nvPr/>
        </p:nvPicPr>
        <p:blipFill rotWithShape="1">
          <a:blip r:embed="rId5"/>
          <a:srcRect t="24936" r="1" b="28187"/>
          <a:stretch/>
        </p:blipFill>
        <p:spPr>
          <a:xfrm>
            <a:off x="238225" y="2422097"/>
            <a:ext cx="2846070" cy="2013804"/>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28" r="-3" b="29624"/>
          <a:stretch/>
        </p:blipFill>
        <p:spPr>
          <a:xfrm>
            <a:off x="6062214" y="2431705"/>
            <a:ext cx="2848487" cy="2000947"/>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856" r="1" b="28855"/>
          <a:stretch/>
        </p:blipFill>
        <p:spPr>
          <a:xfrm>
            <a:off x="238225" y="4525716"/>
            <a:ext cx="2846070" cy="2010551"/>
          </a:xfrm>
          <a:prstGeom prst="rect">
            <a:avLst/>
          </a:prstGeom>
        </p:spPr>
      </p:pic>
      <p:cxnSp>
        <p:nvCxnSpPr>
          <p:cNvPr id="16" name="Straight Connector 1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044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188" y="-123825"/>
            <a:ext cx="7715623" cy="1200329"/>
          </a:xfrm>
          <a:prstGeom prst="rect">
            <a:avLst/>
          </a:prstGeom>
          <a:noFill/>
        </p:spPr>
        <p:txBody>
          <a:bodyPr wrap="square" rtlCol="0">
            <a:spAutoFit/>
          </a:bodyPr>
          <a:lstStyle/>
          <a:p>
            <a:r>
              <a:rPr lang="en-CA" sz="7200" dirty="0">
                <a:solidFill>
                  <a:schemeClr val="bg1"/>
                </a:solidFill>
              </a:rPr>
              <a:t>MA.AHVC: Alumni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3" y="1076504"/>
            <a:ext cx="2333998" cy="23339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336" y="1076504"/>
            <a:ext cx="3111997" cy="233399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10717"/>
          <a:stretch/>
        </p:blipFill>
        <p:spPr>
          <a:xfrm>
            <a:off x="2400301" y="3417249"/>
            <a:ext cx="3125789" cy="23339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6" y="3417249"/>
            <a:ext cx="2333999" cy="2333999"/>
          </a:xfrm>
          <a:prstGeom prst="rect">
            <a:avLst/>
          </a:prstGeom>
        </p:spPr>
      </p:pic>
      <p:sp>
        <p:nvSpPr>
          <p:cNvPr id="8" name="Rectangle 7"/>
          <p:cNvSpPr/>
          <p:nvPr/>
        </p:nvSpPr>
        <p:spPr>
          <a:xfrm>
            <a:off x="0" y="5806711"/>
            <a:ext cx="8562975" cy="1077218"/>
          </a:xfrm>
          <a:prstGeom prst="rect">
            <a:avLst/>
          </a:prstGeom>
        </p:spPr>
        <p:txBody>
          <a:bodyPr wrap="square">
            <a:spAutoFit/>
          </a:bodyPr>
          <a:lstStyle/>
          <a:p>
            <a:r>
              <a:rPr lang="en-CA" sz="1600" dirty="0"/>
              <a:t>Peter Flannery: Curatorial and Collections Intern at the Canadian Clay and Glass Gallery in Waterloo; Caroline  Hickey: Registrar and Head of Collections/Woodstock Art Gallery; </a:t>
            </a:r>
            <a:r>
              <a:rPr lang="en-CA" sz="1600" dirty="0" err="1"/>
              <a:t>Breena</a:t>
            </a:r>
            <a:r>
              <a:rPr lang="en-CA" sz="1600" dirty="0"/>
              <a:t> Langevin, Director of Chase Gallery, Montreal; Emily Cadger, PhD UBC; Sarah Carter, PhD McGill; Alexandra </a:t>
            </a:r>
            <a:r>
              <a:rPr lang="en-CA" sz="1600" dirty="0" err="1"/>
              <a:t>Hartstone</a:t>
            </a:r>
            <a:r>
              <a:rPr lang="en-CA" sz="1600" dirty="0"/>
              <a:t>, Curatorial Assistant, The Robert McLaughlin Gallery.</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4368" y="1082227"/>
            <a:ext cx="3492413" cy="2328275"/>
          </a:xfrm>
          <a:prstGeom prst="rect">
            <a:avLst/>
          </a:prstGeom>
        </p:spPr>
      </p:pic>
      <p:pic>
        <p:nvPicPr>
          <p:cNvPr id="10" name="Picture 9"/>
          <p:cNvPicPr>
            <a:picLocks noChangeAspect="1"/>
          </p:cNvPicPr>
          <p:nvPr/>
        </p:nvPicPr>
        <p:blipFill rotWithShape="1">
          <a:blip r:embed="rId7"/>
          <a:srcRect l="4941" t="57778" r="51514" b="5833"/>
          <a:stretch/>
        </p:blipFill>
        <p:spPr>
          <a:xfrm>
            <a:off x="5555141" y="3397150"/>
            <a:ext cx="3492413" cy="2446557"/>
          </a:xfrm>
          <a:prstGeom prst="rect">
            <a:avLst/>
          </a:prstGeom>
        </p:spPr>
      </p:pic>
    </p:spTree>
    <p:extLst>
      <p:ext uri="{BB962C8B-B14F-4D97-AF65-F5344CB8AC3E}">
        <p14:creationId xmlns:p14="http://schemas.microsoft.com/office/powerpoint/2010/main" val="3355745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930EBA3-4D2E-42E8-B828-834555328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Loryssa Quattrociocchi on Etsy">
            <a:extLst>
              <a:ext uri="{FF2B5EF4-FFF2-40B4-BE49-F238E27FC236}">
                <a16:creationId xmlns:a16="http://schemas.microsoft.com/office/drawing/2014/main" id="{0722BCAF-7549-4679-A261-51E844D69B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4401" y="463581"/>
            <a:ext cx="4387788" cy="4387788"/>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a:noFill/>
          <a:extLst>
            <a:ext uri="{909E8E84-426E-40DD-AFC4-6F175D3DCCD1}">
              <a14:hiddenFill xmlns:a14="http://schemas.microsoft.com/office/drawing/2010/main">
                <a:solidFill>
                  <a:srgbClr val="FFFFFF"/>
                </a:solidFill>
              </a14:hiddenFill>
            </a:ext>
          </a:extLst>
        </p:spPr>
      </p:pic>
      <p:sp>
        <p:nvSpPr>
          <p:cNvPr id="73" name="Arc 72">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4377" y="775849"/>
            <a:ext cx="2240924"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B65072D-946B-4204-A037-E0DE17ABD7B5}"/>
              </a:ext>
            </a:extLst>
          </p:cNvPr>
          <p:cNvSpPr txBox="1"/>
          <p:nvPr/>
        </p:nvSpPr>
        <p:spPr>
          <a:xfrm>
            <a:off x="4813299" y="797321"/>
            <a:ext cx="3848098" cy="2750419"/>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endParaRPr lang="en-US" sz="4200" kern="1200" dirty="0">
              <a:solidFill>
                <a:schemeClr val="tx1"/>
              </a:solidFill>
              <a:latin typeface="+mj-lt"/>
              <a:ea typeface="+mj-ea"/>
              <a:cs typeface="+mj-cs"/>
            </a:endParaRPr>
          </a:p>
          <a:p>
            <a:pPr algn="ctr" defTabSz="914400">
              <a:lnSpc>
                <a:spcPct val="90000"/>
              </a:lnSpc>
              <a:spcBef>
                <a:spcPct val="0"/>
              </a:spcBef>
              <a:spcAft>
                <a:spcPts val="600"/>
              </a:spcAft>
            </a:pPr>
            <a:r>
              <a:rPr lang="en-US" sz="4200" kern="1200" dirty="0">
                <a:solidFill>
                  <a:schemeClr val="tx1"/>
                </a:solidFill>
                <a:latin typeface="+mj-lt"/>
                <a:ea typeface="+mj-ea"/>
                <a:cs typeface="+mj-cs"/>
              </a:rPr>
              <a:t>Alumnus:</a:t>
            </a:r>
          </a:p>
          <a:p>
            <a:pPr algn="ctr" defTabSz="914400">
              <a:lnSpc>
                <a:spcPct val="90000"/>
              </a:lnSpc>
              <a:spcBef>
                <a:spcPct val="0"/>
              </a:spcBef>
              <a:spcAft>
                <a:spcPts val="600"/>
              </a:spcAft>
            </a:pPr>
            <a:r>
              <a:rPr lang="en-US" sz="4200" kern="1200" dirty="0" err="1">
                <a:solidFill>
                  <a:schemeClr val="tx1"/>
                </a:solidFill>
                <a:latin typeface="+mj-lt"/>
                <a:ea typeface="+mj-ea"/>
                <a:cs typeface="+mj-cs"/>
              </a:rPr>
              <a:t>Loryssa</a:t>
            </a:r>
            <a:r>
              <a:rPr lang="en-US" sz="4200" kern="1200" dirty="0">
                <a:solidFill>
                  <a:schemeClr val="tx1"/>
                </a:solidFill>
                <a:latin typeface="+mj-lt"/>
                <a:ea typeface="+mj-ea"/>
                <a:cs typeface="+mj-cs"/>
              </a:rPr>
              <a:t> </a:t>
            </a:r>
            <a:r>
              <a:rPr lang="en-US" sz="4200" kern="1200" dirty="0" err="1">
                <a:solidFill>
                  <a:schemeClr val="tx1"/>
                </a:solidFill>
                <a:latin typeface="+mj-lt"/>
                <a:ea typeface="+mj-ea"/>
                <a:cs typeface="+mj-cs"/>
              </a:rPr>
              <a:t>Quattrociocchi</a:t>
            </a:r>
            <a:endParaRPr lang="en-US" sz="4200" kern="1200" dirty="0">
              <a:solidFill>
                <a:schemeClr val="tx1"/>
              </a:solidFill>
              <a:latin typeface="+mj-lt"/>
              <a:ea typeface="+mj-ea"/>
              <a:cs typeface="+mj-cs"/>
            </a:endParaRPr>
          </a:p>
        </p:txBody>
      </p:sp>
      <p:sp>
        <p:nvSpPr>
          <p:cNvPr id="75" name="Oval 74">
            <a:extLst>
              <a:ext uri="{FF2B5EF4-FFF2-40B4-BE49-F238E27FC236}">
                <a16:creationId xmlns:a16="http://schemas.microsoft.com/office/drawing/2014/main" id="{528AA953-F4F9-4DC5-97C7-491F4AF93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2809" y="5607717"/>
            <a:ext cx="385081" cy="4995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F2B77E3-C84D-4053-8C0B-B75FA62E449B}"/>
              </a:ext>
            </a:extLst>
          </p:cNvPr>
          <p:cNvSpPr/>
          <p:nvPr/>
        </p:nvSpPr>
        <p:spPr>
          <a:xfrm>
            <a:off x="539523" y="5435820"/>
            <a:ext cx="7243763" cy="646331"/>
          </a:xfrm>
          <a:prstGeom prst="rect">
            <a:avLst/>
          </a:prstGeom>
        </p:spPr>
        <p:txBody>
          <a:bodyPr wrap="square">
            <a:spAutoFit/>
          </a:bodyPr>
          <a:lstStyle/>
          <a:p>
            <a:r>
              <a:rPr lang="en-US" dirty="0">
                <a:latin typeface="Arial" panose="020B0604020202020204" pitchFamily="34" charset="0"/>
                <a:hlinkClick r:id="rId3">
                  <a:extLst>
                    <a:ext uri="{A12FA001-AC4F-418D-AE19-62706E023703}">
                      <ahyp:hlinkClr xmlns:ahyp="http://schemas.microsoft.com/office/drawing/2018/hyperlinkcolor" val="tx"/>
                    </a:ext>
                  </a:extLst>
                </a:hlinkClick>
              </a:rPr>
              <a:t>The Ecclesiological Gothic Revival in Southwestern Ontario: Three Churches By Gordon W. Lloyd (1832-1905)</a:t>
            </a:r>
            <a:r>
              <a:rPr lang="en-US" dirty="0">
                <a:latin typeface="Arial" panose="020B0604020202020204" pitchFamily="34" charset="0"/>
              </a:rPr>
              <a:t> </a:t>
            </a:r>
            <a:endParaRPr lang="en-CA" dirty="0"/>
          </a:p>
        </p:txBody>
      </p:sp>
      <p:sp>
        <p:nvSpPr>
          <p:cNvPr id="3" name="Rectangle 2">
            <a:extLst>
              <a:ext uri="{FF2B5EF4-FFF2-40B4-BE49-F238E27FC236}">
                <a16:creationId xmlns:a16="http://schemas.microsoft.com/office/drawing/2014/main" id="{265967D3-1493-41A3-AD01-D2ED4A606D8B}"/>
              </a:ext>
            </a:extLst>
          </p:cNvPr>
          <p:cNvSpPr/>
          <p:nvPr/>
        </p:nvSpPr>
        <p:spPr>
          <a:xfrm>
            <a:off x="4906401" y="4190670"/>
            <a:ext cx="4572000" cy="646331"/>
          </a:xfrm>
          <a:prstGeom prst="rect">
            <a:avLst/>
          </a:prstGeom>
        </p:spPr>
        <p:txBody>
          <a:bodyPr>
            <a:spAutoFit/>
          </a:bodyPr>
          <a:lstStyle/>
          <a:p>
            <a:r>
              <a:rPr lang="en-US" dirty="0">
                <a:solidFill>
                  <a:srgbClr val="201F1E"/>
                </a:solidFill>
                <a:latin typeface="Segoe UI" panose="020B0502040204020203" pitchFamily="34" charset="0"/>
              </a:rPr>
              <a:t>City of Toronto – </a:t>
            </a:r>
          </a:p>
          <a:p>
            <a:r>
              <a:rPr lang="en-US" dirty="0">
                <a:solidFill>
                  <a:srgbClr val="201F1E"/>
                </a:solidFill>
                <a:latin typeface="Segoe UI" panose="020B0502040204020203" pitchFamily="34" charset="0"/>
              </a:rPr>
              <a:t>Assistant Heritage Planner</a:t>
            </a:r>
            <a:endParaRPr lang="en-CA" dirty="0"/>
          </a:p>
        </p:txBody>
      </p:sp>
    </p:spTree>
    <p:extLst>
      <p:ext uri="{BB962C8B-B14F-4D97-AF65-F5344CB8AC3E}">
        <p14:creationId xmlns:p14="http://schemas.microsoft.com/office/powerpoint/2010/main" val="2169653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1318022"/>
            <a:ext cx="8251372" cy="4893647"/>
          </a:xfrm>
          <a:prstGeom prst="rect">
            <a:avLst/>
          </a:prstGeom>
        </p:spPr>
        <p:txBody>
          <a:bodyPr wrap="square">
            <a:spAutoFit/>
          </a:bodyPr>
          <a:lstStyle/>
          <a:p>
            <a:pPr algn="ctr"/>
            <a:r>
              <a:rPr lang="en-US" sz="2400" dirty="0"/>
              <a:t>ADMISSION REQUIREMENTS</a:t>
            </a:r>
          </a:p>
          <a:p>
            <a:r>
              <a:rPr lang="en-CA" dirty="0">
                <a:solidFill>
                  <a:schemeClr val="bg1"/>
                </a:solidFill>
              </a:rPr>
              <a:t>Admission to the MA program in Art History and Visual Culture may be granted on the recommendation of the School of Fine Art and Music to:</a:t>
            </a:r>
          </a:p>
          <a:p>
            <a:endParaRPr lang="en-US" dirty="0">
              <a:solidFill>
                <a:schemeClr val="bg1"/>
              </a:solidFill>
            </a:endParaRPr>
          </a:p>
          <a:p>
            <a:pPr marL="285750" lvl="0" indent="-285750" fontAlgn="t">
              <a:buFont typeface="Arial" panose="020B0604020202020204" pitchFamily="34" charset="0"/>
              <a:buChar char="•"/>
            </a:pPr>
            <a:r>
              <a:rPr lang="en-CA" dirty="0">
                <a:solidFill>
                  <a:schemeClr val="bg1"/>
                </a:solidFill>
              </a:rPr>
              <a:t>The holder of a BA degree (honours equivalent), or an honours BA (or its equivalent in art history) with a minimum of a </a:t>
            </a:r>
            <a:r>
              <a:rPr lang="en-CA" dirty="0">
                <a:solidFill>
                  <a:srgbClr val="FFFF00"/>
                </a:solidFill>
              </a:rPr>
              <a:t>75% average</a:t>
            </a:r>
            <a:r>
              <a:rPr lang="en-CA" dirty="0">
                <a:solidFill>
                  <a:schemeClr val="bg1"/>
                </a:solidFill>
              </a:rPr>
              <a:t>; or in exceptional cases, the holder of a degree in another field who has completed a minimum of six one-semester courses in art history; </a:t>
            </a:r>
          </a:p>
          <a:p>
            <a:pPr marL="285750" lvl="0" indent="-285750" fontAlgn="t">
              <a:buFont typeface="Arial" panose="020B0604020202020204" pitchFamily="34" charset="0"/>
              <a:buChar char="•"/>
            </a:pPr>
            <a:endParaRPr lang="en-CA" dirty="0">
              <a:solidFill>
                <a:schemeClr val="bg1"/>
              </a:solidFill>
            </a:endParaRPr>
          </a:p>
          <a:p>
            <a:pPr marL="285750" lvl="0" indent="-285750" fontAlgn="t">
              <a:buFont typeface="Arial" panose="020B0604020202020204" pitchFamily="34" charset="0"/>
              <a:buChar char="•"/>
            </a:pPr>
            <a:r>
              <a:rPr lang="en-CA" dirty="0">
                <a:solidFill>
                  <a:schemeClr val="bg1"/>
                </a:solidFill>
              </a:rPr>
              <a:t>or a student who has satisfied the requirements for transfer from the provisional-student category.</a:t>
            </a:r>
            <a:endParaRPr lang="en-US" dirty="0">
              <a:solidFill>
                <a:schemeClr val="bg1"/>
              </a:solidFill>
            </a:endParaRPr>
          </a:p>
          <a:p>
            <a:endParaRPr lang="en-CA" dirty="0">
              <a:solidFill>
                <a:schemeClr val="bg1"/>
              </a:solidFill>
            </a:endParaRPr>
          </a:p>
          <a:p>
            <a:pPr marL="285750" indent="-285750">
              <a:buFont typeface="Arial" panose="020B0604020202020204" pitchFamily="34" charset="0"/>
              <a:buChar char="•"/>
            </a:pPr>
            <a:r>
              <a:rPr lang="en-CA" dirty="0">
                <a:solidFill>
                  <a:schemeClr val="bg1"/>
                </a:solidFill>
              </a:rPr>
              <a:t>It is highly recommended that applicants complete at least eight semesters of courses in art history, cultural studies, or related areas prior to applying. Serious interest in, and substantial familiarity with, historical and contemporary issues in Art History and Visual Culture is expected.</a:t>
            </a:r>
            <a:endParaRPr lang="en-US" dirty="0">
              <a:solidFill>
                <a:schemeClr val="bg1"/>
              </a:solidFill>
            </a:endParaRPr>
          </a:p>
          <a:p>
            <a:endParaRPr lang="en-US" dirty="0">
              <a:solidFill>
                <a:schemeClr val="bg1"/>
              </a:solidFill>
            </a:endParaRPr>
          </a:p>
        </p:txBody>
      </p:sp>
      <p:sp>
        <p:nvSpPr>
          <p:cNvPr id="3" name="TextBox 2"/>
          <p:cNvSpPr txBox="1"/>
          <p:nvPr/>
        </p:nvSpPr>
        <p:spPr>
          <a:xfrm>
            <a:off x="714002" y="76199"/>
            <a:ext cx="5240484" cy="1200329"/>
          </a:xfrm>
          <a:prstGeom prst="rect">
            <a:avLst/>
          </a:prstGeom>
          <a:noFill/>
        </p:spPr>
        <p:txBody>
          <a:bodyPr wrap="square" rtlCol="0">
            <a:spAutoFit/>
          </a:bodyPr>
          <a:lstStyle/>
          <a:p>
            <a:r>
              <a:rPr lang="en-CA" sz="7200" dirty="0">
                <a:solidFill>
                  <a:schemeClr val="bg1"/>
                </a:solidFill>
              </a:rPr>
              <a:t>MA.AHVC</a:t>
            </a:r>
          </a:p>
        </p:txBody>
      </p:sp>
    </p:spTree>
    <p:extLst>
      <p:ext uri="{BB962C8B-B14F-4D97-AF65-F5344CB8AC3E}">
        <p14:creationId xmlns:p14="http://schemas.microsoft.com/office/powerpoint/2010/main" val="4017772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415" y="1739959"/>
            <a:ext cx="8223169" cy="4832092"/>
          </a:xfrm>
          <a:prstGeom prst="rect">
            <a:avLst/>
          </a:prstGeom>
        </p:spPr>
        <p:txBody>
          <a:bodyPr wrap="square">
            <a:spAutoFit/>
          </a:bodyPr>
          <a:lstStyle/>
          <a:p>
            <a:r>
              <a:rPr lang="en-CA" sz="2000" b="1" dirty="0"/>
              <a:t>Application Supplementary Support Materials</a:t>
            </a:r>
          </a:p>
          <a:p>
            <a:endParaRPr lang="en-CA" dirty="0">
              <a:solidFill>
                <a:schemeClr val="bg1"/>
              </a:solidFill>
            </a:endParaRPr>
          </a:p>
          <a:p>
            <a:r>
              <a:rPr lang="en-CA" dirty="0">
                <a:solidFill>
                  <a:schemeClr val="bg1"/>
                </a:solidFill>
              </a:rPr>
              <a:t>Each applicant must submit the following:</a:t>
            </a:r>
          </a:p>
          <a:p>
            <a:endParaRPr lang="en-CA" dirty="0">
              <a:solidFill>
                <a:schemeClr val="bg1"/>
              </a:solidFill>
            </a:endParaRPr>
          </a:p>
          <a:p>
            <a:pPr marL="285750" indent="-285750">
              <a:buFont typeface="Arial" panose="020B0604020202020204" pitchFamily="34" charset="0"/>
              <a:buChar char="•"/>
            </a:pPr>
            <a:r>
              <a:rPr lang="en-CA" dirty="0">
                <a:solidFill>
                  <a:schemeClr val="bg1"/>
                </a:solidFill>
              </a:rPr>
              <a:t>A single-page statement that outlines the applicant's career objectives and reasons for wishing to study in the University of Guelph's Master of Arts program in Art History and Visual Culture.</a:t>
            </a:r>
          </a:p>
          <a:p>
            <a:endParaRPr lang="en-CA" dirty="0">
              <a:solidFill>
                <a:schemeClr val="bg1"/>
              </a:solidFill>
            </a:endParaRPr>
          </a:p>
          <a:p>
            <a:pPr marL="285750" indent="-285750">
              <a:buFont typeface="Arial" panose="020B0604020202020204" pitchFamily="34" charset="0"/>
              <a:buChar char="•"/>
            </a:pPr>
            <a:r>
              <a:rPr lang="en-CA" dirty="0">
                <a:solidFill>
                  <a:schemeClr val="bg1"/>
                </a:solidFill>
              </a:rPr>
              <a:t>Letters of reference from two professors. The applicant must have taken a significant proportion of course work from at least one of the professors. An acceptable alternative to one such letter may be from the department Chair on behalf of the department in which the applicant has studied, or from a professional in the field who is familiar with the applicant's abilities. </a:t>
            </a:r>
          </a:p>
          <a:p>
            <a:pPr marL="285750" indent="-285750">
              <a:buFont typeface="Arial" panose="020B0604020202020204" pitchFamily="34" charset="0"/>
              <a:buChar char="•"/>
            </a:pPr>
            <a:endParaRPr lang="en-CA" dirty="0">
              <a:solidFill>
                <a:schemeClr val="bg1"/>
              </a:solidFill>
            </a:endParaRPr>
          </a:p>
          <a:p>
            <a:pPr marL="285750" indent="-285750">
              <a:buFont typeface="Arial" panose="020B0604020202020204" pitchFamily="34" charset="0"/>
              <a:buChar char="•"/>
            </a:pPr>
            <a:r>
              <a:rPr lang="en-CA" dirty="0">
                <a:solidFill>
                  <a:schemeClr val="bg1"/>
                </a:solidFill>
              </a:rPr>
              <a:t>Un-Official University Transcripts</a:t>
            </a:r>
          </a:p>
          <a:p>
            <a:pPr marL="285750" indent="-285750">
              <a:buFont typeface="Arial" panose="020B0604020202020204" pitchFamily="34" charset="0"/>
              <a:buChar char="•"/>
            </a:pPr>
            <a:endParaRPr lang="en-CA" dirty="0">
              <a:solidFill>
                <a:schemeClr val="bg1"/>
              </a:solidFill>
            </a:endParaRPr>
          </a:p>
          <a:p>
            <a:pPr marL="285750" indent="-285750">
              <a:buFont typeface="Arial" panose="020B0604020202020204" pitchFamily="34" charset="0"/>
              <a:buChar char="•"/>
            </a:pPr>
            <a:r>
              <a:rPr lang="en-CA" dirty="0">
                <a:solidFill>
                  <a:schemeClr val="bg1"/>
                </a:solidFill>
              </a:rPr>
              <a:t>Writing Sample</a:t>
            </a:r>
          </a:p>
        </p:txBody>
      </p:sp>
      <p:sp>
        <p:nvSpPr>
          <p:cNvPr id="3" name="TextBox 2"/>
          <p:cNvSpPr txBox="1"/>
          <p:nvPr/>
        </p:nvSpPr>
        <p:spPr>
          <a:xfrm>
            <a:off x="714002" y="76199"/>
            <a:ext cx="5240484" cy="1200329"/>
          </a:xfrm>
          <a:prstGeom prst="rect">
            <a:avLst/>
          </a:prstGeom>
          <a:noFill/>
        </p:spPr>
        <p:txBody>
          <a:bodyPr wrap="square" rtlCol="0">
            <a:spAutoFit/>
          </a:bodyPr>
          <a:lstStyle/>
          <a:p>
            <a:r>
              <a:rPr lang="en-CA" sz="7200" dirty="0">
                <a:solidFill>
                  <a:schemeClr val="bg1"/>
                </a:solidFill>
              </a:rPr>
              <a:t>MA.AHVC</a:t>
            </a:r>
          </a:p>
        </p:txBody>
      </p:sp>
      <p:pic>
        <p:nvPicPr>
          <p:cNvPr id="12290" name="Picture 2" descr="https://external.xx.fbcdn.net/safe_image.php?d=AQAPj93MMXuKy1Mu&amp;w=300&amp;h=300&amp;url=https%3A%2F%2Fwww.uoguelph.ca%2Fsofam%2Fsites%2Fuoguelph.ca.sofam%2Ffiles%2FVenice%2520Field%2520School%2520Class%2520-%2520Pre-departure%2521.jpg&amp;cfs=1&amp;sx=0&amp;sy=274&amp;sw=470&amp;sh=4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533" y="187836"/>
            <a:ext cx="2759113" cy="275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88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09550" y="723664"/>
            <a:ext cx="8477249" cy="566252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CA" dirty="0">
              <a:solidFill>
                <a:schemeClr val="bg1"/>
              </a:solidFill>
            </a:endParaRPr>
          </a:p>
          <a:p>
            <a:pPr marL="0" indent="0">
              <a:buFont typeface="Arial"/>
              <a:buNone/>
            </a:pPr>
            <a:r>
              <a:rPr lang="en-CA" dirty="0"/>
              <a:t>FUNDING</a:t>
            </a:r>
          </a:p>
          <a:p>
            <a:pPr marL="0" indent="0">
              <a:buNone/>
            </a:pPr>
            <a:r>
              <a:rPr lang="en-CA" sz="1600" dirty="0">
                <a:solidFill>
                  <a:schemeClr val="bg1"/>
                </a:solidFill>
              </a:rPr>
              <a:t>If you accept an offer for a place in the MA.AHVC, we will recommend to the Office of Graduate Studies to provide a commitment of financial assistance. Provided your progress in the MA program remains satisfactory, this is what you will receive over your two-year program:</a:t>
            </a:r>
          </a:p>
          <a:p>
            <a:pPr marL="0" indent="0">
              <a:buNone/>
            </a:pPr>
            <a:r>
              <a:rPr lang="en-CA" sz="1600" dirty="0">
                <a:solidFill>
                  <a:srgbClr val="FFFF00"/>
                </a:solidFill>
              </a:rPr>
              <a:t>Sample offer THESIS-STREAM (5 Semester Program):</a:t>
            </a:r>
          </a:p>
          <a:p>
            <a:r>
              <a:rPr lang="en-CA" sz="1600" dirty="0">
                <a:solidFill>
                  <a:schemeClr val="bg1"/>
                </a:solidFill>
              </a:rPr>
              <a:t>2 Graduate Teaching Assistantship (GTA) and 1 Graduate Service Assistantship (GSA). The most recent salary for these positions is </a:t>
            </a:r>
            <a:r>
              <a:rPr lang="en-CA" sz="1600" dirty="0">
                <a:solidFill>
                  <a:srgbClr val="FFFF00"/>
                </a:solidFill>
              </a:rPr>
              <a:t>$5,925 </a:t>
            </a:r>
            <a:r>
              <a:rPr lang="en-CA" sz="1600" dirty="0">
                <a:solidFill>
                  <a:schemeClr val="bg1"/>
                </a:solidFill>
              </a:rPr>
              <a:t>per GTA/GSA, making the total GTA amount $</a:t>
            </a:r>
            <a:r>
              <a:rPr lang="en-CA" sz="1600" dirty="0">
                <a:solidFill>
                  <a:srgbClr val="FFFF00"/>
                </a:solidFill>
              </a:rPr>
              <a:t>17,775</a:t>
            </a:r>
            <a:r>
              <a:rPr lang="en-CA" sz="1600" dirty="0">
                <a:solidFill>
                  <a:schemeClr val="bg1"/>
                </a:solidFill>
              </a:rPr>
              <a:t> </a:t>
            </a:r>
          </a:p>
          <a:p>
            <a:r>
              <a:rPr lang="en-CA" sz="1600" dirty="0">
                <a:solidFill>
                  <a:schemeClr val="bg1"/>
                </a:solidFill>
              </a:rPr>
              <a:t>A University Graduate Scholarship, in the amount of </a:t>
            </a:r>
            <a:r>
              <a:rPr lang="en-CA" sz="1600" dirty="0">
                <a:solidFill>
                  <a:srgbClr val="FFFF00"/>
                </a:solidFill>
              </a:rPr>
              <a:t>$7,200</a:t>
            </a:r>
            <a:r>
              <a:rPr lang="en-CA" sz="1600" dirty="0">
                <a:solidFill>
                  <a:schemeClr val="bg1"/>
                </a:solidFill>
              </a:rPr>
              <a:t>, which will be paid in equal installments for each of the semesters you are registered.</a:t>
            </a:r>
          </a:p>
          <a:p>
            <a:r>
              <a:rPr lang="en-CA" sz="1600" dirty="0">
                <a:solidFill>
                  <a:schemeClr val="bg1"/>
                </a:solidFill>
              </a:rPr>
              <a:t>The total funding will amount to </a:t>
            </a:r>
            <a:r>
              <a:rPr lang="en-CA" sz="1600" dirty="0">
                <a:solidFill>
                  <a:srgbClr val="FFFF00"/>
                </a:solidFill>
              </a:rPr>
              <a:t>$24,975</a:t>
            </a:r>
          </a:p>
          <a:p>
            <a:endParaRPr lang="en-CA" sz="1600" dirty="0">
              <a:solidFill>
                <a:srgbClr val="FFFF00"/>
              </a:solidFill>
            </a:endParaRPr>
          </a:p>
          <a:p>
            <a:pPr marL="0" indent="0">
              <a:buNone/>
            </a:pPr>
            <a:r>
              <a:rPr lang="en-CA" sz="1600" dirty="0">
                <a:solidFill>
                  <a:srgbClr val="FFFF00"/>
                </a:solidFill>
              </a:rPr>
              <a:t>Sample offer MRP-STREAM (3 Semester Program):</a:t>
            </a:r>
          </a:p>
          <a:p>
            <a:r>
              <a:rPr lang="en-CA" sz="1600" dirty="0">
                <a:solidFill>
                  <a:schemeClr val="bg1"/>
                </a:solidFill>
              </a:rPr>
              <a:t>1 Graduate Teaching Assistantship (GTA) and 1 Graduate Service Assistantship (GSA). The most recent salary for these positions is </a:t>
            </a:r>
            <a:r>
              <a:rPr lang="en-CA" sz="1600" dirty="0">
                <a:solidFill>
                  <a:srgbClr val="FFFF00"/>
                </a:solidFill>
              </a:rPr>
              <a:t>$5,925 </a:t>
            </a:r>
            <a:r>
              <a:rPr lang="en-CA" sz="1600" dirty="0">
                <a:solidFill>
                  <a:schemeClr val="bg1"/>
                </a:solidFill>
              </a:rPr>
              <a:t>per GTA/GSA, making the total GTA amount $</a:t>
            </a:r>
            <a:r>
              <a:rPr lang="en-CA" sz="1600" dirty="0">
                <a:solidFill>
                  <a:srgbClr val="FFFF00"/>
                </a:solidFill>
              </a:rPr>
              <a:t>11,850</a:t>
            </a:r>
            <a:endParaRPr lang="en-CA" sz="1600" dirty="0">
              <a:solidFill>
                <a:schemeClr val="bg1"/>
              </a:solidFill>
            </a:endParaRPr>
          </a:p>
          <a:p>
            <a:r>
              <a:rPr lang="en-CA" sz="1600" dirty="0">
                <a:solidFill>
                  <a:schemeClr val="bg1"/>
                </a:solidFill>
              </a:rPr>
              <a:t>A University Graduate Scholarship, in the amount of </a:t>
            </a:r>
            <a:r>
              <a:rPr lang="en-CA" sz="1600" dirty="0">
                <a:solidFill>
                  <a:srgbClr val="FFFF00"/>
                </a:solidFill>
              </a:rPr>
              <a:t>$5,400</a:t>
            </a:r>
            <a:r>
              <a:rPr lang="en-CA" sz="1600" dirty="0">
                <a:solidFill>
                  <a:schemeClr val="bg1"/>
                </a:solidFill>
              </a:rPr>
              <a:t>, which will be paid in equal installments for each of the semesters you are registered.</a:t>
            </a:r>
          </a:p>
          <a:p>
            <a:r>
              <a:rPr lang="en-CA" sz="1600" dirty="0">
                <a:solidFill>
                  <a:schemeClr val="bg1"/>
                </a:solidFill>
              </a:rPr>
              <a:t>The total funding will amount to </a:t>
            </a:r>
            <a:r>
              <a:rPr lang="en-CA" sz="1600" dirty="0">
                <a:solidFill>
                  <a:srgbClr val="FFFF00"/>
                </a:solidFill>
              </a:rPr>
              <a:t>$17,250</a:t>
            </a:r>
          </a:p>
        </p:txBody>
      </p:sp>
      <p:sp>
        <p:nvSpPr>
          <p:cNvPr id="3" name="TextBox 2"/>
          <p:cNvSpPr txBox="1"/>
          <p:nvPr/>
        </p:nvSpPr>
        <p:spPr>
          <a:xfrm>
            <a:off x="714002" y="76199"/>
            <a:ext cx="5240484" cy="1200329"/>
          </a:xfrm>
          <a:prstGeom prst="rect">
            <a:avLst/>
          </a:prstGeom>
          <a:noFill/>
        </p:spPr>
        <p:txBody>
          <a:bodyPr wrap="square" rtlCol="0">
            <a:spAutoFit/>
          </a:bodyPr>
          <a:lstStyle/>
          <a:p>
            <a:r>
              <a:rPr lang="en-CA" sz="7200" dirty="0">
                <a:solidFill>
                  <a:schemeClr val="bg1"/>
                </a:solidFill>
              </a:rPr>
              <a:t>MA.AHVC</a:t>
            </a:r>
          </a:p>
        </p:txBody>
      </p:sp>
      <p:pic>
        <p:nvPicPr>
          <p:cNvPr id="14340" name="Picture 4" descr="Image result for gillray money"/>
          <p:cNvPicPr>
            <a:picLocks noChangeAspect="1" noChangeArrowheads="1"/>
          </p:cNvPicPr>
          <p:nvPr/>
        </p:nvPicPr>
        <p:blipFill rotWithShape="1">
          <a:blip r:embed="rId2">
            <a:extLst>
              <a:ext uri="{28A0092B-C50C-407E-A947-70E740481C1C}">
                <a14:useLocalDpi xmlns:a14="http://schemas.microsoft.com/office/drawing/2010/main" val="0"/>
              </a:ext>
            </a:extLst>
          </a:blip>
          <a:srcRect l="12106" t="8288" r="30412" b="45183"/>
          <a:stretch/>
        </p:blipFill>
        <p:spPr bwMode="auto">
          <a:xfrm>
            <a:off x="6368143" y="0"/>
            <a:ext cx="2775857" cy="174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036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lnSpc>
                <a:spcPct val="90000"/>
              </a:lnSpc>
              <a:buNone/>
            </a:pPr>
            <a:r>
              <a:rPr lang="en-CA" sz="2500"/>
              <a:t>FUNDING</a:t>
            </a:r>
          </a:p>
          <a:p>
            <a:pPr marL="0" indent="0">
              <a:lnSpc>
                <a:spcPct val="90000"/>
              </a:lnSpc>
              <a:buNone/>
            </a:pPr>
            <a:endParaRPr lang="en-CA" sz="2500"/>
          </a:p>
          <a:p>
            <a:pPr marL="0" indent="0">
              <a:lnSpc>
                <a:spcPct val="90000"/>
              </a:lnSpc>
              <a:buNone/>
            </a:pPr>
            <a:r>
              <a:rPr lang="en-CA" sz="2500"/>
              <a:t>Our MA students regularly receive funding from the College of Arts for research travel. They have used this money to travel to:</a:t>
            </a:r>
          </a:p>
          <a:p>
            <a:pPr marL="0" indent="0">
              <a:lnSpc>
                <a:spcPct val="90000"/>
              </a:lnSpc>
              <a:buNone/>
            </a:pPr>
            <a:endParaRPr lang="en-CA" sz="2500"/>
          </a:p>
          <a:p>
            <a:pPr marL="0" indent="0">
              <a:lnSpc>
                <a:spcPct val="90000"/>
              </a:lnSpc>
              <a:buNone/>
            </a:pPr>
            <a:r>
              <a:rPr lang="en-CA" sz="2500"/>
              <a:t>*Ireland</a:t>
            </a:r>
          </a:p>
          <a:p>
            <a:pPr marL="0" indent="0">
              <a:lnSpc>
                <a:spcPct val="90000"/>
              </a:lnSpc>
              <a:buNone/>
            </a:pPr>
            <a:r>
              <a:rPr lang="en-CA" sz="2500"/>
              <a:t>*New York</a:t>
            </a:r>
          </a:p>
          <a:p>
            <a:pPr marL="0" indent="0">
              <a:lnSpc>
                <a:spcPct val="90000"/>
              </a:lnSpc>
              <a:buNone/>
            </a:pPr>
            <a:r>
              <a:rPr lang="en-CA" sz="2500"/>
              <a:t>*Winnipeg</a:t>
            </a:r>
          </a:p>
          <a:p>
            <a:pPr marL="0" indent="0">
              <a:lnSpc>
                <a:spcPct val="90000"/>
              </a:lnSpc>
              <a:buNone/>
            </a:pPr>
            <a:r>
              <a:rPr lang="en-CA" sz="2500"/>
              <a:t>*Scotland</a:t>
            </a:r>
          </a:p>
          <a:p>
            <a:pPr marL="0" indent="0">
              <a:lnSpc>
                <a:spcPct val="90000"/>
              </a:lnSpc>
              <a:buNone/>
            </a:pPr>
            <a:endParaRPr lang="en-CA" sz="2500"/>
          </a:p>
          <a:p>
            <a:pPr marL="0" indent="0">
              <a:lnSpc>
                <a:spcPct val="90000"/>
              </a:lnSpc>
              <a:buNone/>
            </a:pPr>
            <a:r>
              <a:rPr lang="en-CA" sz="2500"/>
              <a:t>As well, they receive funding for conferences all over Canada.</a:t>
            </a:r>
          </a:p>
          <a:p>
            <a:pPr marL="0" indent="0">
              <a:lnSpc>
                <a:spcPct val="90000"/>
              </a:lnSpc>
              <a:buNone/>
            </a:pPr>
            <a:endParaRPr lang="en-CA" sz="2500"/>
          </a:p>
          <a:p>
            <a:pPr marL="0" indent="0">
              <a:lnSpc>
                <a:spcPct val="90000"/>
              </a:lnSpc>
              <a:buNone/>
            </a:pPr>
            <a:endParaRPr lang="en-CA" sz="2500"/>
          </a:p>
          <a:p>
            <a:pPr marL="0" indent="0">
              <a:lnSpc>
                <a:spcPct val="90000"/>
              </a:lnSpc>
              <a:buNone/>
            </a:pPr>
            <a:endParaRPr lang="en-US" sz="2500"/>
          </a:p>
        </p:txBody>
      </p:sp>
    </p:spTree>
    <p:extLst>
      <p:ext uri="{BB962C8B-B14F-4D97-AF65-F5344CB8AC3E}">
        <p14:creationId xmlns:p14="http://schemas.microsoft.com/office/powerpoint/2010/main" val="3359847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7" name="994AF9BD-606B-4107-BDC9-6C5A1459AEDE" descr="994AF9BD-606B-4107-BDC9-6C5A1459AEDE"/>
          <p:cNvPicPr>
            <a:picLocks noChangeAspect="1" noChangeArrowheads="1"/>
          </p:cNvPicPr>
          <p:nvPr/>
        </p:nvPicPr>
        <p:blipFill rotWithShape="1">
          <a:blip r:embed="rId2">
            <a:extLst>
              <a:ext uri="{28A0092B-C50C-407E-A947-70E740481C1C}">
                <a14:useLocalDpi xmlns:a14="http://schemas.microsoft.com/office/drawing/2010/main" val="0"/>
              </a:ext>
            </a:extLst>
          </a:blip>
          <a:srcRect t="12202" r="-2" b="-2"/>
          <a:stretch/>
        </p:blipFill>
        <p:spPr bwMode="auto">
          <a:xfrm rot="5400000">
            <a:off x="-577715" y="577715"/>
            <a:ext cx="3383279" cy="22278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6282" r="3" b="3"/>
          <a:stretch/>
        </p:blipFill>
        <p:spPr bwMode="auto">
          <a:xfrm>
            <a:off x="2304717" y="10"/>
            <a:ext cx="2227848" cy="338326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cézanne le jardin des lauves"/>
          <p:cNvPicPr>
            <a:picLocks noChangeAspect="1" noChangeArrowheads="1"/>
          </p:cNvPicPr>
          <p:nvPr/>
        </p:nvPicPr>
        <p:blipFill rotWithShape="1">
          <a:blip r:embed="rId4">
            <a:extLst>
              <a:ext uri="{28A0092B-C50C-407E-A947-70E740481C1C}">
                <a14:useLocalDpi xmlns:a14="http://schemas.microsoft.com/office/drawing/2010/main" val="0"/>
              </a:ext>
            </a:extLst>
          </a:blip>
          <a:srcRect l="29339" r="21317" b="3"/>
          <a:stretch/>
        </p:blipFill>
        <p:spPr bwMode="auto">
          <a:xfrm>
            <a:off x="4609431" y="10"/>
            <a:ext cx="222885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5255" r="25401" b="3"/>
          <a:stretch/>
        </p:blipFill>
        <p:spPr bwMode="auto">
          <a:xfrm>
            <a:off x="6915150" y="10"/>
            <a:ext cx="222885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8189" r="8452" b="2"/>
          <a:stretch/>
        </p:blipFill>
        <p:spPr>
          <a:xfrm>
            <a:off x="-763" y="3474720"/>
            <a:ext cx="4533328" cy="3383280"/>
          </a:xfrm>
          <a:prstGeom prst="rect">
            <a:avLst/>
          </a:prstGeom>
        </p:spPr>
      </p:pic>
      <p:sp>
        <p:nvSpPr>
          <p:cNvPr id="78" name="Rectangle 77">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9432" y="3474720"/>
            <a:ext cx="4534568" cy="3383281"/>
          </a:xfrm>
          <a:prstGeom prst="rect">
            <a:avLst/>
          </a:prstGeom>
          <a:solidFill>
            <a:srgbClr val="5E6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868739" y="3799272"/>
            <a:ext cx="3895311" cy="63712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800" kern="1200">
                <a:solidFill>
                  <a:srgbClr val="FFFFFF"/>
                </a:solidFill>
                <a:latin typeface="+mj-lt"/>
                <a:ea typeface="+mj-ea"/>
                <a:cs typeface="+mj-cs"/>
              </a:rPr>
              <a:t>MA.AHVC</a:t>
            </a:r>
          </a:p>
        </p:txBody>
      </p:sp>
      <p:sp>
        <p:nvSpPr>
          <p:cNvPr id="3" name="Content Placeholder 2"/>
          <p:cNvSpPr>
            <a:spLocks noGrp="1"/>
          </p:cNvSpPr>
          <p:nvPr>
            <p:ph idx="1"/>
          </p:nvPr>
        </p:nvSpPr>
        <p:spPr>
          <a:xfrm>
            <a:off x="4859736" y="4510585"/>
            <a:ext cx="4024957" cy="1758732"/>
          </a:xfrm>
        </p:spPr>
        <p:txBody>
          <a:bodyPr vert="horz" lIns="91440" tIns="45720" rIns="91440" bIns="45720" rtlCol="0">
            <a:normAutofit/>
          </a:bodyPr>
          <a:lstStyle/>
          <a:p>
            <a:pPr marL="0" indent="-228600" defTabSz="914400">
              <a:lnSpc>
                <a:spcPct val="90000"/>
              </a:lnSpc>
              <a:buFont typeface="Arial" panose="020B0604020202020204" pitchFamily="34" charset="0"/>
              <a:buChar char="•"/>
            </a:pPr>
            <a:endParaRPr lang="en-US" sz="1400" dirty="0">
              <a:solidFill>
                <a:srgbClr val="FFFFFF"/>
              </a:solidFill>
            </a:endParaRPr>
          </a:p>
          <a:p>
            <a:pPr marL="0" indent="0" defTabSz="914400">
              <a:lnSpc>
                <a:spcPct val="90000"/>
              </a:lnSpc>
              <a:buNone/>
            </a:pPr>
            <a:r>
              <a:rPr lang="en-US" sz="1400" dirty="0">
                <a:solidFill>
                  <a:srgbClr val="FFFFFF"/>
                </a:solidFill>
              </a:rPr>
              <a:t>Travel/Research Funding:</a:t>
            </a:r>
          </a:p>
          <a:p>
            <a:pPr marL="0" indent="-228600" defTabSz="914400">
              <a:lnSpc>
                <a:spcPct val="90000"/>
              </a:lnSpc>
              <a:buFont typeface="Arial" panose="020B0604020202020204" pitchFamily="34" charset="0"/>
              <a:buChar char="•"/>
            </a:pPr>
            <a:r>
              <a:rPr lang="en-US" sz="1400" dirty="0">
                <a:solidFill>
                  <a:srgbClr val="FFFFFF"/>
                </a:solidFill>
              </a:rPr>
              <a:t>*Ireland			*Hungary</a:t>
            </a:r>
          </a:p>
          <a:p>
            <a:pPr marL="0" indent="-228600" defTabSz="914400">
              <a:lnSpc>
                <a:spcPct val="90000"/>
              </a:lnSpc>
              <a:buFont typeface="Arial" panose="020B0604020202020204" pitchFamily="34" charset="0"/>
              <a:buChar char="•"/>
            </a:pPr>
            <a:r>
              <a:rPr lang="en-US" sz="1400" dirty="0">
                <a:solidFill>
                  <a:srgbClr val="FFFFFF"/>
                </a:solidFill>
              </a:rPr>
              <a:t>*New York		*France</a:t>
            </a:r>
          </a:p>
          <a:p>
            <a:pPr marL="0" indent="-228600" defTabSz="914400">
              <a:lnSpc>
                <a:spcPct val="90000"/>
              </a:lnSpc>
              <a:buFont typeface="Arial" panose="020B0604020202020204" pitchFamily="34" charset="0"/>
              <a:buChar char="•"/>
            </a:pPr>
            <a:r>
              <a:rPr lang="en-US" sz="1400" dirty="0">
                <a:solidFill>
                  <a:srgbClr val="FFFFFF"/>
                </a:solidFill>
              </a:rPr>
              <a:t>*Winnipeg		*Chicago</a:t>
            </a:r>
          </a:p>
          <a:p>
            <a:pPr marL="0" indent="-228600" defTabSz="914400">
              <a:lnSpc>
                <a:spcPct val="90000"/>
              </a:lnSpc>
              <a:buFont typeface="Arial" panose="020B0604020202020204" pitchFamily="34" charset="0"/>
              <a:buChar char="•"/>
            </a:pPr>
            <a:r>
              <a:rPr lang="en-US" sz="1400" dirty="0">
                <a:solidFill>
                  <a:srgbClr val="FFFFFF"/>
                </a:solidFill>
              </a:rPr>
              <a:t>*Scotland		*Boston</a:t>
            </a:r>
          </a:p>
          <a:p>
            <a:pPr marL="0" indent="-228600" defTabSz="914400">
              <a:lnSpc>
                <a:spcPct val="90000"/>
              </a:lnSpc>
              <a:buFont typeface="Arial" panose="020B0604020202020204" pitchFamily="34" charset="0"/>
              <a:buChar char="•"/>
            </a:pPr>
            <a:r>
              <a:rPr lang="en-US" sz="1400" dirty="0">
                <a:solidFill>
                  <a:srgbClr val="FFFFFF"/>
                </a:solidFill>
              </a:rPr>
              <a:t>*Montreal 		*New Haven</a:t>
            </a:r>
          </a:p>
          <a:p>
            <a:pPr marL="0" indent="-228600" defTabSz="914400">
              <a:lnSpc>
                <a:spcPct val="90000"/>
              </a:lnSpc>
              <a:buFont typeface="Arial" panose="020B0604020202020204" pitchFamily="34" charset="0"/>
              <a:buChar char="•"/>
            </a:pPr>
            <a:endParaRPr lang="en-US" sz="1400" dirty="0">
              <a:solidFill>
                <a:srgbClr val="FFFFFF"/>
              </a:solidFill>
            </a:endParaRPr>
          </a:p>
          <a:p>
            <a:pPr marL="0" indent="-228600" defTabSz="914400">
              <a:lnSpc>
                <a:spcPct val="90000"/>
              </a:lnSpc>
              <a:buFont typeface="Arial" panose="020B0604020202020204" pitchFamily="34" charset="0"/>
              <a:buChar char="•"/>
            </a:pPr>
            <a:endParaRPr lang="en-US" sz="1400" dirty="0">
              <a:solidFill>
                <a:srgbClr val="FFFFFF"/>
              </a:solidFill>
            </a:endParaRPr>
          </a:p>
          <a:p>
            <a:pPr marL="0" indent="-228600" defTabSz="914400">
              <a:lnSpc>
                <a:spcPct val="90000"/>
              </a:lnSpc>
              <a:buFont typeface="Arial" panose="020B0604020202020204" pitchFamily="34" charset="0"/>
              <a:buChar char="•"/>
            </a:pPr>
            <a:endParaRPr lang="en-US" sz="1400" dirty="0">
              <a:solidFill>
                <a:srgbClr val="FFFFFF"/>
              </a:solidFill>
            </a:endParaRPr>
          </a:p>
          <a:p>
            <a:pPr marL="0" indent="-228600" defTabSz="914400">
              <a:lnSpc>
                <a:spcPct val="90000"/>
              </a:lnSpc>
              <a:buFont typeface="Arial" panose="020B0604020202020204" pitchFamily="34" charset="0"/>
              <a:buChar char="•"/>
            </a:pPr>
            <a:endParaRPr lang="en-US" sz="1400" dirty="0">
              <a:solidFill>
                <a:srgbClr val="FFFFFF"/>
              </a:solidFill>
            </a:endParaRPr>
          </a:p>
        </p:txBody>
      </p:sp>
    </p:spTree>
    <p:extLst>
      <p:ext uri="{BB962C8B-B14F-4D97-AF65-F5344CB8AC3E}">
        <p14:creationId xmlns:p14="http://schemas.microsoft.com/office/powerpoint/2010/main" val="148952721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CA">
                <a:solidFill>
                  <a:srgbClr val="FFFFFF"/>
                </a:solidFill>
              </a:rPr>
              <a:t>Grants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buNone/>
            </a:pPr>
            <a:r>
              <a:rPr lang="en-CA"/>
              <a:t>As a potential graduate student, you can apply for government grants that are awarded on a competitive basis:</a:t>
            </a:r>
          </a:p>
          <a:p>
            <a:r>
              <a:rPr lang="en-CA"/>
              <a:t>OGS – Ontario Graduate Scholarship</a:t>
            </a:r>
          </a:p>
          <a:p>
            <a:r>
              <a:rPr lang="en-CA"/>
              <a:t>SSHRC – Social Sciences and Humanities Research Council</a:t>
            </a:r>
          </a:p>
        </p:txBody>
      </p:sp>
    </p:spTree>
    <p:extLst>
      <p:ext uri="{BB962C8B-B14F-4D97-AF65-F5344CB8AC3E}">
        <p14:creationId xmlns:p14="http://schemas.microsoft.com/office/powerpoint/2010/main" val="3920473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en-CA" sz="2400" b="1">
                <a:solidFill>
                  <a:srgbClr val="FFFFFF"/>
                </a:solidFill>
              </a:rPr>
              <a:t>OGS – Ontario Graduate Scholarship</a:t>
            </a:r>
            <a:br>
              <a:rPr lang="en-CA" sz="2400" b="1">
                <a:solidFill>
                  <a:srgbClr val="FFFFFF"/>
                </a:solidFill>
              </a:rPr>
            </a:br>
            <a:br>
              <a:rPr lang="en-CA" sz="2400" b="1">
                <a:solidFill>
                  <a:srgbClr val="FFFFFF"/>
                </a:solidFill>
              </a:rPr>
            </a:br>
            <a:r>
              <a:rPr lang="en-CA" sz="2400" b="1">
                <a:solidFill>
                  <a:srgbClr val="FFFFFF"/>
                </a:solidFill>
              </a:rPr>
              <a:t>https://www.uoguelph.ca/graduatestudies/current/funding/scholarships/gov-fundedawards/ogs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en-US" sz="2500"/>
              <a:t>OGS are designed to encourage excellence in graduate studies at the Master’s and Doctoral levels</a:t>
            </a:r>
          </a:p>
          <a:p>
            <a:pPr>
              <a:lnSpc>
                <a:spcPct val="90000"/>
              </a:lnSpc>
            </a:pPr>
            <a:r>
              <a:rPr lang="en-US" sz="2500"/>
              <a:t>Jointly funded by the Ontario Government and the University of Guelph</a:t>
            </a:r>
          </a:p>
          <a:p>
            <a:pPr>
              <a:lnSpc>
                <a:spcPct val="90000"/>
              </a:lnSpc>
            </a:pPr>
            <a:r>
              <a:rPr lang="en-US" sz="2500"/>
              <a:t>Maximum of $15,000 annually ($5000 each semester)</a:t>
            </a:r>
          </a:p>
          <a:p>
            <a:pPr>
              <a:lnSpc>
                <a:spcPct val="90000"/>
              </a:lnSpc>
            </a:pPr>
            <a:r>
              <a:rPr lang="en-CA" sz="2500"/>
              <a:t>If entering the first or second year of graduate studies at the time of application you must have an overall average of at least A-, or the equivalent, on the last 20 one-term/semester courses, or the equivalent, completed.</a:t>
            </a:r>
          </a:p>
          <a:p>
            <a:pPr>
              <a:lnSpc>
                <a:spcPct val="90000"/>
              </a:lnSpc>
            </a:pPr>
            <a:endParaRPr lang="en-US" sz="2500"/>
          </a:p>
        </p:txBody>
      </p:sp>
    </p:spTree>
    <p:extLst>
      <p:ext uri="{BB962C8B-B14F-4D97-AF65-F5344CB8AC3E}">
        <p14:creationId xmlns:p14="http://schemas.microsoft.com/office/powerpoint/2010/main" val="376976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p:cNvSpPr txBox="1"/>
          <p:nvPr/>
        </p:nvSpPr>
        <p:spPr>
          <a:xfrm>
            <a:off x="600824" y="1396289"/>
            <a:ext cx="3186754"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kern="1200">
                <a:solidFill>
                  <a:schemeClr val="tx1"/>
                </a:solidFill>
                <a:latin typeface="+mj-lt"/>
                <a:ea typeface="+mj-ea"/>
                <a:cs typeface="+mj-cs"/>
              </a:rPr>
              <a:t>MA.AHVC</a:t>
            </a:r>
          </a:p>
        </p:txBody>
      </p:sp>
      <p:sp>
        <p:nvSpPr>
          <p:cNvPr id="3" name="Content Placeholder 2"/>
          <p:cNvSpPr>
            <a:spLocks noGrp="1"/>
          </p:cNvSpPr>
          <p:nvPr>
            <p:ph idx="1"/>
          </p:nvPr>
        </p:nvSpPr>
        <p:spPr>
          <a:xfrm>
            <a:off x="1601401" y="2645232"/>
            <a:ext cx="3184071" cy="3181684"/>
          </a:xfrm>
        </p:spPr>
        <p:txBody>
          <a:bodyPr vert="horz" lIns="91440" tIns="45720" rIns="91440" bIns="45720" rtlCol="0" anchor="t">
            <a:normAutofit/>
          </a:bodyPr>
          <a:lstStyle/>
          <a:p>
            <a:pPr lvl="0" indent="-228600" defTabSz="914400">
              <a:lnSpc>
                <a:spcPct val="90000"/>
              </a:lnSpc>
              <a:buFont typeface="Arial" panose="020B0604020202020204" pitchFamily="34" charset="0"/>
              <a:buChar char="•"/>
            </a:pPr>
            <a:r>
              <a:rPr lang="en-US" sz="2000" dirty="0"/>
              <a:t>Faculty</a:t>
            </a:r>
          </a:p>
          <a:p>
            <a:pPr lvl="0" indent="-228600" defTabSz="914400">
              <a:lnSpc>
                <a:spcPct val="90000"/>
              </a:lnSpc>
              <a:buFont typeface="Arial" panose="020B0604020202020204" pitchFamily="34" charset="0"/>
              <a:buChar char="•"/>
            </a:pPr>
            <a:r>
              <a:rPr lang="en-US" sz="2000" dirty="0"/>
              <a:t>Programs</a:t>
            </a:r>
          </a:p>
          <a:p>
            <a:pPr lvl="0" indent="-228600" defTabSz="914400">
              <a:lnSpc>
                <a:spcPct val="90000"/>
              </a:lnSpc>
              <a:buFont typeface="Arial" panose="020B0604020202020204" pitchFamily="34" charset="0"/>
              <a:buChar char="•"/>
            </a:pPr>
            <a:r>
              <a:rPr lang="en-US" sz="2000" dirty="0"/>
              <a:t>Events</a:t>
            </a:r>
          </a:p>
          <a:p>
            <a:pPr lvl="0" indent="-228600" defTabSz="914400">
              <a:lnSpc>
                <a:spcPct val="90000"/>
              </a:lnSpc>
              <a:buFont typeface="Arial" panose="020B0604020202020204" pitchFamily="34" charset="0"/>
              <a:buChar char="•"/>
            </a:pPr>
            <a:r>
              <a:rPr lang="en-US" sz="2000" dirty="0"/>
              <a:t>Opportunities</a:t>
            </a:r>
          </a:p>
          <a:p>
            <a:pPr lvl="0" indent="-228600" defTabSz="914400">
              <a:lnSpc>
                <a:spcPct val="90000"/>
              </a:lnSpc>
              <a:buFont typeface="Arial" panose="020B0604020202020204" pitchFamily="34" charset="0"/>
              <a:buChar char="•"/>
            </a:pPr>
            <a:r>
              <a:rPr lang="en-US" sz="2000" dirty="0"/>
              <a:t>Community</a:t>
            </a:r>
          </a:p>
          <a:p>
            <a:pPr lvl="0" indent="-228600" defTabSz="914400">
              <a:lnSpc>
                <a:spcPct val="90000"/>
              </a:lnSpc>
              <a:buFont typeface="Arial" panose="020B0604020202020204" pitchFamily="34" charset="0"/>
              <a:buChar char="•"/>
            </a:pPr>
            <a:r>
              <a:rPr lang="en-US" sz="2000" dirty="0"/>
              <a:t>Alumni</a:t>
            </a:r>
          </a:p>
          <a:p>
            <a:pPr lvl="0" indent="-228600" defTabSz="914400">
              <a:lnSpc>
                <a:spcPct val="90000"/>
              </a:lnSpc>
              <a:buFont typeface="Arial" panose="020B0604020202020204" pitchFamily="34" charset="0"/>
              <a:buChar char="•"/>
            </a:pPr>
            <a:r>
              <a:rPr lang="en-US" sz="2000" dirty="0"/>
              <a:t>Admissions</a:t>
            </a:r>
          </a:p>
          <a:p>
            <a:pPr lvl="0" indent="-228600" defTabSz="914400">
              <a:lnSpc>
                <a:spcPct val="90000"/>
              </a:lnSpc>
              <a:buFont typeface="Arial" panose="020B0604020202020204" pitchFamily="34" charset="0"/>
              <a:buChar char="•"/>
            </a:pPr>
            <a:r>
              <a:rPr lang="en-US" sz="2000" dirty="0"/>
              <a:t>Funding</a:t>
            </a:r>
          </a:p>
          <a:p>
            <a:pPr lvl="0" indent="-228600" defTabSz="914400">
              <a:lnSpc>
                <a:spcPct val="90000"/>
              </a:lnSpc>
              <a:buFont typeface="Arial" panose="020B0604020202020204" pitchFamily="34" charset="0"/>
              <a:buChar char="•"/>
            </a:pPr>
            <a:r>
              <a:rPr lang="en-US" sz="2000" dirty="0"/>
              <a:t>Contact</a:t>
            </a:r>
          </a:p>
          <a:p>
            <a:pPr lvl="0" indent="-228600" defTabSz="914400">
              <a:lnSpc>
                <a:spcPct val="90000"/>
              </a:lnSpc>
              <a:buFont typeface="Arial" panose="020B0604020202020204" pitchFamily="34" charset="0"/>
              <a:buChar char="•"/>
            </a:pPr>
            <a:endParaRPr lang="en-US" sz="1600" dirty="0"/>
          </a:p>
          <a:p>
            <a:pPr indent="-228600" defTabSz="914400">
              <a:lnSpc>
                <a:spcPct val="90000"/>
              </a:lnSpc>
              <a:buFont typeface="Arial" panose="020B0604020202020204" pitchFamily="34" charset="0"/>
              <a:buChar char="•"/>
            </a:pPr>
            <a:endParaRPr lang="en-US" sz="1600" dirty="0"/>
          </a:p>
        </p:txBody>
      </p:sp>
      <p:sp>
        <p:nvSpPr>
          <p:cNvPr id="10" name="Freeform: Shape 9">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9982" y="1"/>
            <a:ext cx="4866342"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455" r="-2" b="9157"/>
          <a:stretch/>
        </p:blipFill>
        <p:spPr>
          <a:xfrm>
            <a:off x="3857208" y="3"/>
            <a:ext cx="4551888"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2" name="Freeform: Shape 11">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45491" y="2900758"/>
            <a:ext cx="3898509"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 b="474"/>
          <a:stretch/>
        </p:blipFill>
        <p:spPr>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182921855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CA" sz="3500">
                <a:solidFill>
                  <a:srgbClr val="FFFFFF"/>
                </a:solidFill>
              </a:rPr>
              <a:t>SSHRC- CGS-M Program</a:t>
            </a:r>
          </a:p>
        </p:txBody>
      </p:sp>
      <p:sp>
        <p:nvSpPr>
          <p:cNvPr id="3" name="Content Placeholder 2"/>
          <p:cNvSpPr>
            <a:spLocks noGrp="1"/>
          </p:cNvSpPr>
          <p:nvPr>
            <p:ph idx="1"/>
          </p:nvPr>
        </p:nvSpPr>
        <p:spPr>
          <a:xfrm>
            <a:off x="1025718" y="2490436"/>
            <a:ext cx="7281746" cy="3567173"/>
          </a:xfrm>
        </p:spPr>
        <p:txBody>
          <a:bodyPr anchor="ctr">
            <a:normAutofit/>
          </a:bodyPr>
          <a:lstStyle/>
          <a:p>
            <a:pPr>
              <a:lnSpc>
                <a:spcPct val="90000"/>
              </a:lnSpc>
            </a:pPr>
            <a:r>
              <a:rPr lang="en-US" sz="1600" dirty="0"/>
              <a:t>The CGS M Program provides financial support to high-</a:t>
            </a:r>
            <a:r>
              <a:rPr lang="en-US" sz="1600" dirty="0" err="1"/>
              <a:t>calibre</a:t>
            </a:r>
            <a:r>
              <a:rPr lang="en-US" sz="1600" dirty="0"/>
              <a:t> scholars who are engaged in eligible master’s or, in some cases, doctoral programs in Canada (refer to </a:t>
            </a:r>
            <a:r>
              <a:rPr lang="en-US" sz="1600" dirty="0">
                <a:hlinkClick r:id="rId2"/>
              </a:rPr>
              <a:t>Eligibility</a:t>
            </a:r>
            <a:r>
              <a:rPr lang="en-US" sz="1600" dirty="0"/>
              <a:t>). This support allows these scholars to fully concentrate on their studies in their chosen fields. </a:t>
            </a:r>
          </a:p>
          <a:p>
            <a:pPr>
              <a:lnSpc>
                <a:spcPct val="90000"/>
              </a:lnSpc>
            </a:pPr>
            <a:endParaRPr lang="en-US" sz="1600" dirty="0"/>
          </a:p>
          <a:p>
            <a:pPr>
              <a:lnSpc>
                <a:spcPct val="90000"/>
              </a:lnSpc>
            </a:pPr>
            <a:r>
              <a:rPr lang="en-US" sz="1600" dirty="0"/>
              <a:t>Eligibility: Students must be enrolled in, have applied for, or will apply for full-time admission to an </a:t>
            </a:r>
            <a:r>
              <a:rPr lang="en-US" sz="1600" dirty="0">
                <a:hlinkClick r:id="rId3"/>
              </a:rPr>
              <a:t>eligible</a:t>
            </a:r>
            <a:r>
              <a:rPr lang="en-US" sz="1600" dirty="0"/>
              <a:t> graduate program at the master’s or doctoral level at a Canadian institution with a CGS M allocation. </a:t>
            </a:r>
            <a:r>
              <a:rPr lang="en-US" sz="1600" b="1" dirty="0"/>
              <a:t>Note:</a:t>
            </a:r>
            <a:r>
              <a:rPr lang="en-US" sz="1600" dirty="0"/>
              <a:t> Applicants who are not currently enrolled in their intended graduate program must submit an application for admission by the deadline for their intended graduate program or by March 15, whichever comes first; </a:t>
            </a:r>
          </a:p>
          <a:p>
            <a:pPr>
              <a:lnSpc>
                <a:spcPct val="90000"/>
              </a:lnSpc>
            </a:pPr>
            <a:r>
              <a:rPr lang="en-US" sz="1600" dirty="0"/>
              <a:t>And must have achieved a first-class average, as determined by the host institution, in each of the last two completed years of study (full-time equivalent)</a:t>
            </a:r>
          </a:p>
          <a:p>
            <a:pPr>
              <a:lnSpc>
                <a:spcPct val="90000"/>
              </a:lnSpc>
            </a:pPr>
            <a:endParaRPr lang="en-US" sz="1600" dirty="0"/>
          </a:p>
        </p:txBody>
      </p:sp>
    </p:spTree>
    <p:extLst>
      <p:ext uri="{BB962C8B-B14F-4D97-AF65-F5344CB8AC3E}">
        <p14:creationId xmlns:p14="http://schemas.microsoft.com/office/powerpoint/2010/main" val="1952784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1154" y="982272"/>
            <a:ext cx="2541314" cy="4560970"/>
          </a:xfrm>
        </p:spPr>
        <p:txBody>
          <a:bodyPr>
            <a:normAutofit/>
          </a:bodyPr>
          <a:lstStyle/>
          <a:p>
            <a:r>
              <a:rPr lang="en-CA" sz="3500">
                <a:solidFill>
                  <a:srgbClr val="FFFFFF"/>
                </a:solidFill>
              </a:rPr>
              <a:t>SSHRC- CGS-M Program</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3916396" y="1719618"/>
            <a:ext cx="4461623" cy="4334629"/>
          </a:xfrm>
        </p:spPr>
        <p:txBody>
          <a:bodyPr anchor="ctr">
            <a:normAutofit/>
          </a:bodyPr>
          <a:lstStyle/>
          <a:p>
            <a:r>
              <a:rPr lang="en-US" sz="2100">
                <a:solidFill>
                  <a:srgbClr val="FEFFFF"/>
                </a:solidFill>
              </a:rPr>
              <a:t>Value: $17,500 for 12 months</a:t>
            </a:r>
          </a:p>
          <a:p>
            <a:endParaRPr lang="en-US" sz="2100">
              <a:solidFill>
                <a:srgbClr val="FEFFFF"/>
              </a:solidFill>
            </a:endParaRPr>
          </a:p>
          <a:p>
            <a:r>
              <a:rPr lang="en-US" sz="2100">
                <a:solidFill>
                  <a:srgbClr val="FEFFFF"/>
                </a:solidFill>
              </a:rPr>
              <a:t>Application procedures:</a:t>
            </a:r>
          </a:p>
          <a:p>
            <a:endParaRPr lang="en-US" sz="2100">
              <a:solidFill>
                <a:srgbClr val="FEFFFF"/>
              </a:solidFill>
            </a:endParaRPr>
          </a:p>
          <a:p>
            <a:r>
              <a:rPr lang="en-US" sz="2100">
                <a:solidFill>
                  <a:srgbClr val="FEFFFF"/>
                </a:solidFill>
              </a:rPr>
              <a:t>http://www.nserc-crsng.gc.ca/Students-Etudiants/PG-CS/CGSM-BESCM_eng.asp</a:t>
            </a:r>
          </a:p>
        </p:txBody>
      </p:sp>
    </p:spTree>
    <p:extLst>
      <p:ext uri="{BB962C8B-B14F-4D97-AF65-F5344CB8AC3E}">
        <p14:creationId xmlns:p14="http://schemas.microsoft.com/office/powerpoint/2010/main" val="2774505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25214" y="1204108"/>
            <a:ext cx="2002054" cy="1781175"/>
          </a:xfrm>
        </p:spPr>
        <p:txBody>
          <a:bodyPr>
            <a:normAutofit/>
          </a:bodyPr>
          <a:lstStyle/>
          <a:p>
            <a:pPr>
              <a:lnSpc>
                <a:spcPct val="90000"/>
              </a:lnSpc>
            </a:pPr>
            <a:r>
              <a:rPr lang="en-CA" sz="2800" dirty="0">
                <a:solidFill>
                  <a:srgbClr val="FFFFFF"/>
                </a:solidFill>
              </a:rPr>
              <a:t>How SSHRC applications are evaluated</a:t>
            </a:r>
          </a:p>
        </p:txBody>
      </p:sp>
      <p:sp>
        <p:nvSpPr>
          <p:cNvPr id="9" name="Content Placeholder 8">
            <a:extLst>
              <a:ext uri="{FF2B5EF4-FFF2-40B4-BE49-F238E27FC236}">
                <a16:creationId xmlns:a16="http://schemas.microsoft.com/office/drawing/2014/main" id="{B09F1BB6-8660-4EB9-91D1-DBCC27B92888}"/>
              </a:ext>
            </a:extLst>
          </p:cNvPr>
          <p:cNvSpPr>
            <a:spLocks noGrp="1"/>
          </p:cNvSpPr>
          <p:nvPr>
            <p:ph idx="1"/>
          </p:nvPr>
        </p:nvSpPr>
        <p:spPr>
          <a:xfrm>
            <a:off x="725213" y="3355130"/>
            <a:ext cx="2002055" cy="2427333"/>
          </a:xfrm>
        </p:spPr>
        <p:txBody>
          <a:bodyPr>
            <a:normAutofit/>
          </a:bodyPr>
          <a:lstStyle/>
          <a:p>
            <a:endParaRPr lang="en-US" sz="1400"/>
          </a:p>
        </p:txBody>
      </p:sp>
      <p:graphicFrame>
        <p:nvGraphicFramePr>
          <p:cNvPr id="7" name="Content Placeholder 3"/>
          <p:cNvGraphicFramePr>
            <a:graphicFrameLocks/>
          </p:cNvGraphicFramePr>
          <p:nvPr/>
        </p:nvGraphicFramePr>
        <p:xfrm>
          <a:off x="3657055" y="952500"/>
          <a:ext cx="4856835" cy="4829964"/>
        </p:xfrm>
        <a:graphic>
          <a:graphicData uri="http://schemas.openxmlformats.org/drawingml/2006/table">
            <a:tbl>
              <a:tblPr>
                <a:tableStyleId>{8EC20E35-A176-4012-BC5E-935CFFF8708E}</a:tableStyleId>
              </a:tblPr>
              <a:tblGrid>
                <a:gridCol w="2009018">
                  <a:extLst>
                    <a:ext uri="{9D8B030D-6E8A-4147-A177-3AD203B41FA5}">
                      <a16:colId xmlns:a16="http://schemas.microsoft.com/office/drawing/2014/main" val="20000"/>
                    </a:ext>
                  </a:extLst>
                </a:gridCol>
                <a:gridCol w="2847817">
                  <a:extLst>
                    <a:ext uri="{9D8B030D-6E8A-4147-A177-3AD203B41FA5}">
                      <a16:colId xmlns:a16="http://schemas.microsoft.com/office/drawing/2014/main" val="20001"/>
                    </a:ext>
                  </a:extLst>
                </a:gridCol>
              </a:tblGrid>
              <a:tr h="693446">
                <a:tc>
                  <a:txBody>
                    <a:bodyPr/>
                    <a:lstStyle/>
                    <a:p>
                      <a:r>
                        <a:rPr lang="en-CA" sz="1300" b="1"/>
                        <a:t>Academic Excellence </a:t>
                      </a:r>
                      <a:br>
                        <a:rPr lang="en-CA" sz="1300"/>
                      </a:br>
                      <a:r>
                        <a:rPr lang="en-CA" sz="1300"/>
                        <a:t>Weighting: 60%</a:t>
                      </a:r>
                      <a:br>
                        <a:rPr lang="en-CA" sz="1300"/>
                      </a:br>
                      <a:endParaRPr lang="en-CA" sz="1300"/>
                    </a:p>
                  </a:txBody>
                  <a:tcPr marL="67980" marR="67980" marT="33991" marB="33991" anchor="ctr"/>
                </a:tc>
                <a:tc>
                  <a:txBody>
                    <a:bodyPr/>
                    <a:lstStyle/>
                    <a:p>
                      <a:r>
                        <a:rPr lang="en-CA" sz="1300"/>
                        <a:t>Academic excellence—as demonstrated by academic transcripts, awards and distinctions.</a:t>
                      </a:r>
                    </a:p>
                  </a:txBody>
                  <a:tcPr marL="67980" marR="67980" marT="33991" marB="33991" anchor="ctr"/>
                </a:tc>
                <a:extLst>
                  <a:ext uri="{0D108BD9-81ED-4DB2-BD59-A6C34878D82A}">
                    <a16:rowId xmlns:a16="http://schemas.microsoft.com/office/drawing/2014/main" val="10000"/>
                  </a:ext>
                </a:extLst>
              </a:tr>
              <a:tr h="2461063">
                <a:tc>
                  <a:txBody>
                    <a:bodyPr/>
                    <a:lstStyle/>
                    <a:p>
                      <a:r>
                        <a:rPr lang="en-CA" sz="1300" b="1"/>
                        <a:t>Research Potential </a:t>
                      </a:r>
                      <a:br>
                        <a:rPr lang="en-CA" sz="1300"/>
                      </a:br>
                      <a:r>
                        <a:rPr lang="en-CA" sz="1300"/>
                        <a:t>Weighting: 30%</a:t>
                      </a:r>
                      <a:br>
                        <a:rPr lang="en-CA" sz="1300"/>
                      </a:br>
                      <a:endParaRPr lang="en-CA" sz="1300"/>
                    </a:p>
                  </a:txBody>
                  <a:tcPr marL="67980" marR="67980" marT="33991" marB="33991" anchor="ctr"/>
                </a:tc>
                <a:tc>
                  <a:txBody>
                    <a:bodyPr/>
                    <a:lstStyle/>
                    <a:p>
                      <a:r>
                        <a:rPr lang="en-CA" sz="1300"/>
                        <a:t>Quality of analytical skills, ability to think critically, ability to apply skills and knowledge, judgment, originality, initiative and autonomy, determination, and ability to complete projects within an appropriate period of time—as demonstrated in the description of the degree program and by work experience, research contributions, letters of appraisal and, if applicable, the departmental appraisal. </a:t>
                      </a:r>
                    </a:p>
                  </a:txBody>
                  <a:tcPr marL="67980" marR="67980" marT="33991" marB="33991" anchor="ctr"/>
                </a:tc>
                <a:extLst>
                  <a:ext uri="{0D108BD9-81ED-4DB2-BD59-A6C34878D82A}">
                    <a16:rowId xmlns:a16="http://schemas.microsoft.com/office/drawing/2014/main" val="10001"/>
                  </a:ext>
                </a:extLst>
              </a:tr>
              <a:tr h="1675455">
                <a:tc>
                  <a:txBody>
                    <a:bodyPr/>
                    <a:lstStyle/>
                    <a:p>
                      <a:r>
                        <a:rPr lang="en-CA" sz="1300" b="1"/>
                        <a:t>Communication Skills </a:t>
                      </a:r>
                      <a:br>
                        <a:rPr lang="en-CA" sz="1300"/>
                      </a:br>
                      <a:r>
                        <a:rPr lang="en-CA" sz="1300"/>
                        <a:t>Weighting: 10%</a:t>
                      </a:r>
                      <a:br>
                        <a:rPr lang="en-CA" sz="1300"/>
                      </a:br>
                      <a:endParaRPr lang="en-CA" sz="1300"/>
                    </a:p>
                  </a:txBody>
                  <a:tcPr marL="67980" marR="67980" marT="33991" marB="33991" anchor="ctr"/>
                </a:tc>
                <a:tc>
                  <a:txBody>
                    <a:bodyPr/>
                    <a:lstStyle/>
                    <a:p>
                      <a:r>
                        <a:rPr lang="en-CA" sz="1300"/>
                        <a:t>As demonstrated in the description of the degree program and, if relevant, by work experience, community involvement and other extracurricular activities, as well as by letters of appraisal, the quality of presentation of the application and, if applicable, the departmental appraisal.</a:t>
                      </a:r>
                    </a:p>
                  </a:txBody>
                  <a:tcPr marL="67980" marR="67980" marT="33991" marB="33991"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957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0072" y="4942494"/>
            <a:ext cx="5660571" cy="923330"/>
          </a:xfrm>
          <a:prstGeom prst="rect">
            <a:avLst/>
          </a:prstGeom>
        </p:spPr>
        <p:txBody>
          <a:bodyPr wrap="square">
            <a:spAutoFit/>
          </a:bodyPr>
          <a:lstStyle/>
          <a:p>
            <a:r>
              <a:rPr lang="en-US" dirty="0">
                <a:solidFill>
                  <a:schemeClr val="bg1"/>
                </a:solidFill>
              </a:rPr>
              <a:t>Please contact the Graduate Program Assistant</a:t>
            </a:r>
          </a:p>
          <a:p>
            <a:r>
              <a:rPr lang="en-US" dirty="0">
                <a:solidFill>
                  <a:schemeClr val="bg1"/>
                </a:solidFill>
              </a:rPr>
              <a:t>Barbara Merrill</a:t>
            </a:r>
          </a:p>
          <a:p>
            <a:r>
              <a:rPr lang="en-US" dirty="0">
                <a:solidFill>
                  <a:schemeClr val="bg1"/>
                </a:solidFill>
              </a:rPr>
              <a:t>bmerrill@uoguelph.ca</a:t>
            </a:r>
          </a:p>
        </p:txBody>
      </p:sp>
      <p:pic>
        <p:nvPicPr>
          <p:cNvPr id="16386" name="Picture 2" descr="https://www.uoguelph.ca/sofam/sites/uoguelph.ca.sofam/files/profile-images/profile%20pic_0.jpg?13414262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455" y="1265755"/>
            <a:ext cx="2380758" cy="35854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4002" y="76199"/>
            <a:ext cx="5240484" cy="1200329"/>
          </a:xfrm>
          <a:prstGeom prst="rect">
            <a:avLst/>
          </a:prstGeom>
          <a:noFill/>
        </p:spPr>
        <p:txBody>
          <a:bodyPr wrap="square" rtlCol="0">
            <a:spAutoFit/>
          </a:bodyPr>
          <a:lstStyle/>
          <a:p>
            <a:r>
              <a:rPr lang="en-CA" sz="7200" dirty="0">
                <a:solidFill>
                  <a:schemeClr val="bg1"/>
                </a:solidFill>
              </a:rPr>
              <a:t>MA.AHVC</a:t>
            </a:r>
          </a:p>
        </p:txBody>
      </p:sp>
    </p:spTree>
    <p:extLst>
      <p:ext uri="{BB962C8B-B14F-4D97-AF65-F5344CB8AC3E}">
        <p14:creationId xmlns:p14="http://schemas.microsoft.com/office/powerpoint/2010/main" val="3552201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5A479B57-312B-5C4B-9701-9C56E301E3D6}"/>
              </a:ext>
            </a:extLst>
          </p:cNvPr>
          <p:cNvSpPr txBox="1">
            <a:spLocks/>
          </p:cNvSpPr>
          <p:nvPr/>
        </p:nvSpPr>
        <p:spPr>
          <a:xfrm>
            <a:off x="1211460" y="2547346"/>
            <a:ext cx="6721079" cy="815219"/>
          </a:xfrm>
          <a:prstGeom prst="rect">
            <a:avLst/>
          </a:prstGeom>
          <a:noFill/>
          <a:ln>
            <a:noFill/>
          </a:ln>
        </p:spPr>
        <p:txBody>
          <a:bodyPr lIns="68569" tIns="68569" rIns="68569" bIns="68569" anchor="b"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rgbClr val="FFFFFF"/>
              </a:buClr>
              <a:buFont typeface="Arial"/>
              <a:buNone/>
              <a:defRPr sz="1350" b="1" i="0" u="none" strike="noStrike" cap="none">
                <a:solidFill>
                  <a:srgbClr val="FFFFFF"/>
                </a:solidFill>
                <a:latin typeface="Arial"/>
                <a:ea typeface="Arial"/>
                <a:cs typeface="Arial"/>
                <a:sym typeface="Arial"/>
              </a:defRPr>
            </a:lvl1pPr>
            <a:lvl2pPr lvl="1" indent="0">
              <a:spcBef>
                <a:spcPts val="0"/>
              </a:spcBef>
              <a:buFont typeface="Arial"/>
              <a:buNone/>
              <a:defRPr sz="1013"/>
            </a:lvl2pPr>
            <a:lvl3pPr lvl="2" indent="0">
              <a:spcBef>
                <a:spcPts val="0"/>
              </a:spcBef>
              <a:buFont typeface="Arial"/>
              <a:buNone/>
              <a:defRPr sz="1013"/>
            </a:lvl3pPr>
            <a:lvl4pPr lvl="3" indent="0">
              <a:spcBef>
                <a:spcPts val="0"/>
              </a:spcBef>
              <a:buFont typeface="Arial"/>
              <a:buNone/>
              <a:defRPr sz="1013"/>
            </a:lvl4pPr>
            <a:lvl5pPr lvl="4" indent="0">
              <a:spcBef>
                <a:spcPts val="0"/>
              </a:spcBef>
              <a:buFont typeface="Arial"/>
              <a:buNone/>
              <a:defRPr sz="1013"/>
            </a:lvl5pPr>
            <a:lvl6pPr lvl="5" indent="0">
              <a:spcBef>
                <a:spcPts val="0"/>
              </a:spcBef>
              <a:buFont typeface="Arial"/>
              <a:buNone/>
              <a:defRPr sz="1013"/>
            </a:lvl6pPr>
            <a:lvl7pPr lvl="6" indent="0">
              <a:spcBef>
                <a:spcPts val="0"/>
              </a:spcBef>
              <a:buFont typeface="Arial"/>
              <a:buNone/>
              <a:defRPr sz="1013"/>
            </a:lvl7pPr>
            <a:lvl8pPr lvl="7" indent="0">
              <a:spcBef>
                <a:spcPts val="0"/>
              </a:spcBef>
              <a:buFont typeface="Arial"/>
              <a:buNone/>
              <a:defRPr sz="1013"/>
            </a:lvl8pPr>
            <a:lvl9pPr lvl="8" indent="0">
              <a:spcBef>
                <a:spcPts val="0"/>
              </a:spcBef>
              <a:buFont typeface="Arial"/>
              <a:buNone/>
              <a:defRPr sz="1013"/>
            </a:lvl9pPr>
          </a:lstStyle>
          <a:p>
            <a:pPr algn="ctr"/>
            <a:r>
              <a:rPr lang="en-US" sz="3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Art History and Visual Culture</a:t>
            </a:r>
            <a:br>
              <a:rPr lang="en-US" sz="45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br>
            <a:r>
              <a:rPr lang="en-CA" sz="2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College of Arts</a:t>
            </a:r>
            <a:endParaRPr lang="en-US" sz="21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TextBox 20">
            <a:extLst>
              <a:ext uri="{FF2B5EF4-FFF2-40B4-BE49-F238E27FC236}">
                <a16:creationId xmlns:a16="http://schemas.microsoft.com/office/drawing/2014/main" id="{74492686-CEDA-B540-B512-F6959DFC9977}"/>
              </a:ext>
            </a:extLst>
          </p:cNvPr>
          <p:cNvSpPr txBox="1"/>
          <p:nvPr/>
        </p:nvSpPr>
        <p:spPr>
          <a:xfrm>
            <a:off x="281762" y="479122"/>
            <a:ext cx="3617729" cy="323165"/>
          </a:xfrm>
          <a:prstGeom prst="rect">
            <a:avLst/>
          </a:prstGeom>
          <a:noFill/>
        </p:spPr>
        <p:txBody>
          <a:bodyPr wrap="square" rtlCol="0">
            <a:spAutoFit/>
          </a:bodyPr>
          <a:lstStyle/>
          <a:p>
            <a:r>
              <a:rPr lang="en-US" sz="1500" i="1" dirty="0">
                <a:latin typeface="Bembo" panose="02020502050201020203" pitchFamily="18" charset="0"/>
                <a:ea typeface="Helvetica Neue" panose="02000503000000020004" pitchFamily="2" charset="0"/>
                <a:cs typeface="Helvetica Neue" panose="02000503000000020004" pitchFamily="2" charset="0"/>
              </a:rPr>
              <a:t>U of G Virtual Graduate Preview Week 2020</a:t>
            </a:r>
          </a:p>
        </p:txBody>
      </p:sp>
      <p:sp>
        <p:nvSpPr>
          <p:cNvPr id="22" name="TextBox 21">
            <a:extLst>
              <a:ext uri="{FF2B5EF4-FFF2-40B4-BE49-F238E27FC236}">
                <a16:creationId xmlns:a16="http://schemas.microsoft.com/office/drawing/2014/main" id="{B284D67C-3CFF-5A40-82C5-92556675429A}"/>
              </a:ext>
            </a:extLst>
          </p:cNvPr>
          <p:cNvSpPr txBox="1"/>
          <p:nvPr/>
        </p:nvSpPr>
        <p:spPr>
          <a:xfrm>
            <a:off x="1947131" y="4920525"/>
            <a:ext cx="5764132" cy="323165"/>
          </a:xfrm>
          <a:prstGeom prst="rect">
            <a:avLst/>
          </a:prstGeom>
          <a:noFill/>
        </p:spPr>
        <p:txBody>
          <a:bodyPr wrap="square" rtlCol="0">
            <a:spAutoFit/>
          </a:bodyPr>
          <a:lstStyle/>
          <a:p>
            <a:r>
              <a:rPr lang="en-US" sz="1500" dirty="0">
                <a:latin typeface="Helvetica Neue" panose="02000503000000020004" pitchFamily="2" charset="0"/>
                <a:ea typeface="Helvetica Neue" panose="02000503000000020004" pitchFamily="2" charset="0"/>
                <a:cs typeface="Helvetica Neue" panose="02000503000000020004" pitchFamily="2" charset="0"/>
              </a:rPr>
              <a:t>Website:</a:t>
            </a:r>
            <a:r>
              <a:rPr lang="en-CA" sz="1400" dirty="0">
                <a:hlinkClick r:id="rId2"/>
              </a:rPr>
              <a:t> https://www.uoguelph.ca/arts/sofam/ma-arthistory</a:t>
            </a:r>
            <a:r>
              <a:rPr lang="en-US" sz="1500"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3" name="TextBox 22">
            <a:extLst>
              <a:ext uri="{FF2B5EF4-FFF2-40B4-BE49-F238E27FC236}">
                <a16:creationId xmlns:a16="http://schemas.microsoft.com/office/drawing/2014/main" id="{C00EB8A8-40F3-E144-80A6-105281047B32}"/>
              </a:ext>
            </a:extLst>
          </p:cNvPr>
          <p:cNvSpPr txBox="1"/>
          <p:nvPr/>
        </p:nvSpPr>
        <p:spPr>
          <a:xfrm>
            <a:off x="1947131" y="3466280"/>
            <a:ext cx="6721079" cy="1477328"/>
          </a:xfrm>
          <a:prstGeom prst="rect">
            <a:avLst/>
          </a:prstGeom>
          <a:noFill/>
        </p:spPr>
        <p:txBody>
          <a:bodyPr wrap="square" rtlCol="0">
            <a:spAutoFit/>
          </a:bodyPr>
          <a:lstStyle/>
          <a:p>
            <a:r>
              <a:rPr lang="en-US" sz="1500" dirty="0">
                <a:latin typeface="Helvetica Neue" panose="02000503000000020004" pitchFamily="2" charset="0"/>
                <a:ea typeface="Helvetica Neue" panose="02000503000000020004" pitchFamily="2" charset="0"/>
                <a:cs typeface="Helvetica Neue" panose="02000503000000020004" pitchFamily="2" charset="0"/>
              </a:rPr>
              <a:t>Presenters:</a:t>
            </a:r>
          </a:p>
          <a:p>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r>
              <a:rPr lang="en-US" sz="1500" dirty="0">
                <a:latin typeface="Helvetica Neue" panose="02000503000000020004" pitchFamily="2" charset="0"/>
                <a:ea typeface="Helvetica Neue" panose="02000503000000020004" pitchFamily="2" charset="0"/>
                <a:cs typeface="Helvetica Neue" panose="02000503000000020004" pitchFamily="2" charset="0"/>
              </a:rPr>
              <a:t>Dominic </a:t>
            </a:r>
            <a:r>
              <a:rPr lang="en-US" sz="1500" dirty="0" err="1">
                <a:latin typeface="Helvetica Neue" panose="02000503000000020004" pitchFamily="2" charset="0"/>
                <a:ea typeface="Helvetica Neue" panose="02000503000000020004" pitchFamily="2" charset="0"/>
                <a:cs typeface="Helvetica Neue" panose="02000503000000020004" pitchFamily="2" charset="0"/>
              </a:rPr>
              <a:t>Marner</a:t>
            </a:r>
            <a:r>
              <a:rPr lang="en-US" sz="1500" dirty="0">
                <a:latin typeface="Helvetica Neue" panose="02000503000000020004" pitchFamily="2" charset="0"/>
                <a:ea typeface="Helvetica Neue" panose="02000503000000020004" pitchFamily="2" charset="0"/>
                <a:cs typeface="Helvetica Neue" panose="02000503000000020004" pitchFamily="2" charset="0"/>
              </a:rPr>
              <a:t> – Graduate Program Coordinator, </a:t>
            </a:r>
            <a:r>
              <a:rPr lang="en-US" sz="1500" u="sng" dirty="0">
                <a:latin typeface="Helvetica Neue" panose="02000503000000020004" pitchFamily="2" charset="0"/>
                <a:ea typeface="Helvetica Neue" panose="02000503000000020004" pitchFamily="2" charset="0"/>
                <a:cs typeface="Helvetica Neue" panose="02000503000000020004" pitchFamily="2" charset="0"/>
              </a:rPr>
              <a:t>dmarner</a:t>
            </a:r>
            <a:r>
              <a:rPr lang="en-US" sz="1500" dirty="0">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@uoguelph.ca</a:t>
            </a: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r>
              <a:rPr lang="en-US" sz="1500" dirty="0" err="1">
                <a:latin typeface="Helvetica Neue" panose="02000503000000020004" pitchFamily="2" charset="0"/>
                <a:ea typeface="Helvetica Neue" panose="02000503000000020004" pitchFamily="2" charset="0"/>
                <a:cs typeface="Helvetica Neue" panose="02000503000000020004" pitchFamily="2" charset="0"/>
              </a:rPr>
              <a:t>Loryssa</a:t>
            </a:r>
            <a:r>
              <a:rPr lang="en-US" sz="1500" dirty="0">
                <a:latin typeface="Helvetica Neue" panose="02000503000000020004" pitchFamily="2" charset="0"/>
                <a:ea typeface="Helvetica Neue" panose="02000503000000020004" pitchFamily="2" charset="0"/>
                <a:cs typeface="Helvetica Neue" panose="02000503000000020004" pitchFamily="2" charset="0"/>
              </a:rPr>
              <a:t> </a:t>
            </a:r>
            <a:r>
              <a:rPr lang="en-US" sz="1500">
                <a:latin typeface="Helvetica Neue" panose="02000503000000020004" pitchFamily="2" charset="0"/>
                <a:ea typeface="Helvetica Neue" panose="02000503000000020004" pitchFamily="2" charset="0"/>
                <a:cs typeface="Helvetica Neue" panose="02000503000000020004" pitchFamily="2" charset="0"/>
              </a:rPr>
              <a:t>Quattrociocchi</a:t>
            </a:r>
            <a:r>
              <a:rPr lang="en-US" sz="1500" dirty="0">
                <a:latin typeface="Helvetica Neue" panose="02000503000000020004" pitchFamily="2" charset="0"/>
                <a:ea typeface="Helvetica Neue" panose="02000503000000020004" pitchFamily="2" charset="0"/>
                <a:cs typeface="Helvetica Neue" panose="02000503000000020004" pitchFamily="2" charset="0"/>
              </a:rPr>
              <a:t> – Alumnus</a:t>
            </a:r>
          </a:p>
          <a:p>
            <a:r>
              <a:rPr lang="en-US" sz="1500" dirty="0">
                <a:latin typeface="Helvetica Neue" panose="02000503000000020004" pitchFamily="2" charset="0"/>
                <a:ea typeface="Helvetica Neue" panose="02000503000000020004" pitchFamily="2" charset="0"/>
                <a:cs typeface="Helvetica Neue" panose="02000503000000020004" pitchFamily="2" charset="0"/>
              </a:rPr>
              <a:t>Barb Merrill – Producer/Moderator</a:t>
            </a:r>
          </a:p>
          <a:p>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itle 3">
            <a:extLst>
              <a:ext uri="{FF2B5EF4-FFF2-40B4-BE49-F238E27FC236}">
                <a16:creationId xmlns:a16="http://schemas.microsoft.com/office/drawing/2014/main" id="{5A310A79-120E-2041-8ADC-7D4ABE2C6667}"/>
              </a:ext>
            </a:extLst>
          </p:cNvPr>
          <p:cNvSpPr txBox="1">
            <a:spLocks/>
          </p:cNvSpPr>
          <p:nvPr/>
        </p:nvSpPr>
        <p:spPr>
          <a:xfrm>
            <a:off x="1211460" y="1852414"/>
            <a:ext cx="6721079" cy="694933"/>
          </a:xfrm>
          <a:prstGeom prst="rect">
            <a:avLst/>
          </a:prstGeom>
          <a:noFill/>
          <a:ln>
            <a:noFill/>
          </a:ln>
        </p:spPr>
        <p:txBody>
          <a:bodyPr lIns="68569" tIns="68569" rIns="68569" bIns="68569" anchor="b"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rgbClr val="FFFFFF"/>
              </a:buClr>
              <a:buFont typeface="Arial"/>
              <a:buNone/>
              <a:defRPr sz="1350" b="1" i="0" u="none" strike="noStrike" cap="none">
                <a:solidFill>
                  <a:srgbClr val="FFFFFF"/>
                </a:solidFill>
                <a:latin typeface="Arial"/>
                <a:ea typeface="Arial"/>
                <a:cs typeface="Arial"/>
                <a:sym typeface="Arial"/>
              </a:defRPr>
            </a:lvl1pPr>
            <a:lvl2pPr lvl="1" indent="0">
              <a:spcBef>
                <a:spcPts val="0"/>
              </a:spcBef>
              <a:buFont typeface="Arial"/>
              <a:buNone/>
              <a:defRPr sz="1013"/>
            </a:lvl2pPr>
            <a:lvl3pPr lvl="2" indent="0">
              <a:spcBef>
                <a:spcPts val="0"/>
              </a:spcBef>
              <a:buFont typeface="Arial"/>
              <a:buNone/>
              <a:defRPr sz="1013"/>
            </a:lvl3pPr>
            <a:lvl4pPr lvl="3" indent="0">
              <a:spcBef>
                <a:spcPts val="0"/>
              </a:spcBef>
              <a:buFont typeface="Arial"/>
              <a:buNone/>
              <a:defRPr sz="1013"/>
            </a:lvl4pPr>
            <a:lvl5pPr lvl="4" indent="0">
              <a:spcBef>
                <a:spcPts val="0"/>
              </a:spcBef>
              <a:buFont typeface="Arial"/>
              <a:buNone/>
              <a:defRPr sz="1013"/>
            </a:lvl5pPr>
            <a:lvl6pPr lvl="5" indent="0">
              <a:spcBef>
                <a:spcPts val="0"/>
              </a:spcBef>
              <a:buFont typeface="Arial"/>
              <a:buNone/>
              <a:defRPr sz="1013"/>
            </a:lvl6pPr>
            <a:lvl7pPr lvl="6" indent="0">
              <a:spcBef>
                <a:spcPts val="0"/>
              </a:spcBef>
              <a:buFont typeface="Arial"/>
              <a:buNone/>
              <a:defRPr sz="1013"/>
            </a:lvl7pPr>
            <a:lvl8pPr lvl="7" indent="0">
              <a:spcBef>
                <a:spcPts val="0"/>
              </a:spcBef>
              <a:buFont typeface="Arial"/>
              <a:buNone/>
              <a:defRPr sz="1013"/>
            </a:lvl8pPr>
            <a:lvl9pPr lvl="8" indent="0">
              <a:spcBef>
                <a:spcPts val="0"/>
              </a:spcBef>
              <a:buFont typeface="Arial"/>
              <a:buNone/>
              <a:defRPr sz="1013"/>
            </a:lvl9pPr>
          </a:lstStyle>
          <a:p>
            <a:pPr algn="ctr"/>
            <a:r>
              <a:rPr lang="en-CA" sz="4050" dirty="0">
                <a:solidFill>
                  <a:schemeClr val="tx1"/>
                </a:solidFill>
                <a:latin typeface="Bembo" panose="02020502050201020203" pitchFamily="18" charset="0"/>
                <a:ea typeface="Helvetica Neue" panose="02000503000000020004" pitchFamily="2" charset="0"/>
                <a:cs typeface="Helvetica Neue" panose="02000503000000020004" pitchFamily="2" charset="0"/>
              </a:rPr>
              <a:t>Thank you for joining us! </a:t>
            </a:r>
            <a:endParaRPr lang="en-US" sz="4050" dirty="0">
              <a:solidFill>
                <a:schemeClr val="tx1"/>
              </a:solidFill>
              <a:latin typeface="Bembo" panose="02020502050201020203" pitchFamily="18"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73964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9375" y="185054"/>
            <a:ext cx="1078861" cy="63256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50732" y="172636"/>
            <a:ext cx="4248643" cy="6233501"/>
          </a:xfrm>
          <a:prstGeom prst="rect">
            <a:avLst/>
          </a:prstGeom>
        </p:spPr>
        <p:txBody>
          <a:bodyPr wrap="square">
            <a:spAutoFit/>
          </a:bodyPr>
          <a:lstStyle/>
          <a:p>
            <a:pPr algn="r">
              <a:lnSpc>
                <a:spcPct val="110000"/>
              </a:lnSpc>
              <a:spcBef>
                <a:spcPts val="900"/>
              </a:spcBef>
              <a:spcAft>
                <a:spcPts val="800"/>
              </a:spcAft>
            </a:pPr>
            <a:endParaRPr lang="en-CA" sz="1600" b="1" kern="100" dirty="0">
              <a:solidFill>
                <a:schemeClr val="bg1"/>
              </a:solidFill>
            </a:endParaRPr>
          </a:p>
          <a:p>
            <a:pPr algn="r">
              <a:lnSpc>
                <a:spcPct val="110000"/>
              </a:lnSpc>
              <a:spcAft>
                <a:spcPts val="0"/>
              </a:spcAft>
            </a:pPr>
            <a:r>
              <a:rPr lang="en-US" sz="1400" kern="100" dirty="0"/>
              <a:t>Amanda </a:t>
            </a:r>
            <a:r>
              <a:rPr lang="en-US" sz="1400" kern="100" dirty="0" err="1"/>
              <a:t>Boetzkes</a:t>
            </a:r>
            <a:r>
              <a:rPr lang="en-US" sz="1400" kern="100" dirty="0"/>
              <a:t>  </a:t>
            </a:r>
            <a:r>
              <a:rPr lang="en-US" sz="1400" kern="100" dirty="0">
                <a:solidFill>
                  <a:schemeClr val="bg1"/>
                </a:solidFill>
              </a:rPr>
              <a:t>(Professor) </a:t>
            </a:r>
            <a:endParaRPr lang="en-CA" sz="1400" kern="100" dirty="0">
              <a:solidFill>
                <a:schemeClr val="bg1"/>
              </a:solidFill>
            </a:endParaRPr>
          </a:p>
          <a:p>
            <a:pPr algn="r">
              <a:lnSpc>
                <a:spcPct val="110000"/>
              </a:lnSpc>
              <a:spcAft>
                <a:spcPts val="0"/>
              </a:spcAft>
            </a:pPr>
            <a:r>
              <a:rPr lang="en-US" sz="1400" kern="100" dirty="0">
                <a:solidFill>
                  <a:schemeClr val="bg1"/>
                </a:solidFill>
              </a:rPr>
              <a:t>is a specialist in modern and contemporary art history and researches the intersection between the biological sciences and contemporary art, theory, and criticism.</a:t>
            </a:r>
          </a:p>
          <a:p>
            <a:pPr algn="r">
              <a:lnSpc>
                <a:spcPct val="50000"/>
              </a:lnSpc>
              <a:spcAft>
                <a:spcPts val="0"/>
              </a:spcAft>
            </a:pPr>
            <a:endParaRPr lang="en-CA" sz="1400" kern="100" dirty="0">
              <a:solidFill>
                <a:schemeClr val="bg1"/>
              </a:solidFill>
            </a:endParaRPr>
          </a:p>
          <a:p>
            <a:pPr algn="r">
              <a:lnSpc>
                <a:spcPct val="50000"/>
              </a:lnSpc>
              <a:spcAft>
                <a:spcPts val="0"/>
              </a:spcAft>
            </a:pPr>
            <a:r>
              <a:rPr lang="en-US" sz="1400" kern="100" dirty="0">
                <a:solidFill>
                  <a:schemeClr val="bg1"/>
                </a:solidFill>
              </a:rPr>
              <a:t> </a:t>
            </a:r>
            <a:endParaRPr lang="en-CA" sz="1400" kern="100" dirty="0">
              <a:solidFill>
                <a:schemeClr val="bg1"/>
              </a:solidFill>
            </a:endParaRPr>
          </a:p>
          <a:p>
            <a:pPr algn="r">
              <a:lnSpc>
                <a:spcPct val="110000"/>
              </a:lnSpc>
              <a:spcAft>
                <a:spcPts val="0"/>
              </a:spcAft>
            </a:pPr>
            <a:r>
              <a:rPr lang="en-US" sz="1400" kern="100" dirty="0"/>
              <a:t>Susan J. Douglas </a:t>
            </a:r>
            <a:r>
              <a:rPr lang="en-US" sz="1400" kern="100" dirty="0">
                <a:solidFill>
                  <a:schemeClr val="bg1"/>
                </a:solidFill>
              </a:rPr>
              <a:t>(Assistant Professor) </a:t>
            </a:r>
          </a:p>
          <a:p>
            <a:pPr algn="r">
              <a:lnSpc>
                <a:spcPct val="110000"/>
              </a:lnSpc>
              <a:spcAft>
                <a:spcPts val="0"/>
              </a:spcAft>
            </a:pPr>
            <a:r>
              <a:rPr lang="en-US" sz="1400" kern="100" dirty="0">
                <a:solidFill>
                  <a:schemeClr val="bg1"/>
                </a:solidFill>
              </a:rPr>
              <a:t>specializes in Latin American Art as well as contemporary visual </a:t>
            </a:r>
          </a:p>
          <a:p>
            <a:pPr algn="r">
              <a:lnSpc>
                <a:spcPct val="110000"/>
              </a:lnSpc>
              <a:spcAft>
                <a:spcPts val="0"/>
              </a:spcAft>
            </a:pPr>
            <a:r>
              <a:rPr lang="en-US" sz="1400" kern="100" dirty="0">
                <a:solidFill>
                  <a:schemeClr val="bg1"/>
                </a:solidFill>
              </a:rPr>
              <a:t>culture and communication.</a:t>
            </a:r>
            <a:endParaRPr lang="en-CA" sz="1400" kern="100" dirty="0">
              <a:solidFill>
                <a:schemeClr val="bg1"/>
              </a:solidFill>
            </a:endParaRPr>
          </a:p>
          <a:p>
            <a:pPr algn="r">
              <a:lnSpc>
                <a:spcPct val="50000"/>
              </a:lnSpc>
              <a:spcAft>
                <a:spcPts val="600"/>
              </a:spcAft>
            </a:pPr>
            <a:endParaRPr lang="en-US" sz="1400" kern="100" dirty="0">
              <a:solidFill>
                <a:schemeClr val="bg1"/>
              </a:solidFill>
            </a:endParaRPr>
          </a:p>
          <a:p>
            <a:pPr algn="r">
              <a:lnSpc>
                <a:spcPct val="110000"/>
              </a:lnSpc>
              <a:spcAft>
                <a:spcPts val="0"/>
              </a:spcAft>
            </a:pPr>
            <a:r>
              <a:rPr lang="en-US" sz="1400" kern="100" dirty="0"/>
              <a:t>Sally Hickson</a:t>
            </a:r>
            <a:r>
              <a:rPr lang="en-US" sz="1400" kern="100" dirty="0">
                <a:solidFill>
                  <a:schemeClr val="bg1"/>
                </a:solidFill>
              </a:rPr>
              <a:t>, (Associate Professor) </a:t>
            </a:r>
          </a:p>
          <a:p>
            <a:pPr algn="r">
              <a:lnSpc>
                <a:spcPct val="110000"/>
              </a:lnSpc>
              <a:spcAft>
                <a:spcPts val="0"/>
              </a:spcAft>
            </a:pPr>
            <a:r>
              <a:rPr lang="en-US" sz="1400" kern="100" dirty="0">
                <a:solidFill>
                  <a:schemeClr val="bg1"/>
                </a:solidFill>
              </a:rPr>
              <a:t>researches courtly culture, secular imagery, and the construction of gender and identity in early modern visual culture</a:t>
            </a:r>
            <a:r>
              <a:rPr lang="en-GB" sz="1400" kern="100" dirty="0">
                <a:solidFill>
                  <a:schemeClr val="bg1"/>
                </a:solidFill>
              </a:rPr>
              <a:t>. </a:t>
            </a:r>
            <a:endParaRPr lang="en-CA" sz="1400" kern="100" dirty="0">
              <a:solidFill>
                <a:schemeClr val="bg1"/>
              </a:solidFill>
            </a:endParaRPr>
          </a:p>
          <a:p>
            <a:pPr algn="r">
              <a:lnSpc>
                <a:spcPct val="50000"/>
              </a:lnSpc>
              <a:spcAft>
                <a:spcPts val="0"/>
              </a:spcAft>
            </a:pPr>
            <a:endParaRPr lang="en-US" sz="1400" kern="100" dirty="0">
              <a:solidFill>
                <a:schemeClr val="bg1"/>
              </a:solidFill>
            </a:endParaRPr>
          </a:p>
          <a:p>
            <a:pPr algn="r">
              <a:lnSpc>
                <a:spcPct val="50000"/>
              </a:lnSpc>
              <a:spcAft>
                <a:spcPts val="0"/>
              </a:spcAft>
            </a:pPr>
            <a:endParaRPr lang="en-US" sz="1400" kern="100" dirty="0">
              <a:solidFill>
                <a:schemeClr val="bg1"/>
              </a:solidFill>
            </a:endParaRPr>
          </a:p>
          <a:p>
            <a:pPr algn="r">
              <a:lnSpc>
                <a:spcPct val="50000"/>
              </a:lnSpc>
              <a:spcAft>
                <a:spcPts val="0"/>
              </a:spcAft>
            </a:pPr>
            <a:r>
              <a:rPr lang="en-US" sz="1400" kern="100" dirty="0">
                <a:solidFill>
                  <a:schemeClr val="bg1"/>
                </a:solidFill>
              </a:rPr>
              <a:t> </a:t>
            </a:r>
            <a:endParaRPr lang="en-CA" sz="1400" kern="100" dirty="0">
              <a:solidFill>
                <a:schemeClr val="bg1"/>
              </a:solidFill>
            </a:endParaRPr>
          </a:p>
          <a:p>
            <a:pPr algn="r">
              <a:lnSpc>
                <a:spcPct val="110000"/>
              </a:lnSpc>
              <a:spcAft>
                <a:spcPts val="0"/>
              </a:spcAft>
            </a:pPr>
            <a:r>
              <a:rPr lang="en-US" sz="1400" kern="100" dirty="0"/>
              <a:t>Dominic </a:t>
            </a:r>
            <a:r>
              <a:rPr lang="en-US" sz="1400" kern="100" dirty="0" err="1"/>
              <a:t>Marner</a:t>
            </a:r>
            <a:r>
              <a:rPr lang="en-US" sz="1400" kern="100" dirty="0"/>
              <a:t> </a:t>
            </a:r>
            <a:r>
              <a:rPr lang="en-US" sz="1400" kern="100" dirty="0">
                <a:solidFill>
                  <a:schemeClr val="bg1"/>
                </a:solidFill>
              </a:rPr>
              <a:t>(Associate Professor) </a:t>
            </a:r>
          </a:p>
          <a:p>
            <a:pPr algn="r">
              <a:lnSpc>
                <a:spcPct val="110000"/>
              </a:lnSpc>
              <a:spcAft>
                <a:spcPts val="0"/>
              </a:spcAft>
            </a:pPr>
            <a:r>
              <a:rPr lang="en-US" sz="1400" kern="100" dirty="0">
                <a:solidFill>
                  <a:schemeClr val="bg1"/>
                </a:solidFill>
              </a:rPr>
              <a:t>studies Medieval European Art and Architecture, Museum Studies, and Colonialism in Art. </a:t>
            </a:r>
            <a:endParaRPr lang="en-CA" sz="1400" kern="100" dirty="0">
              <a:solidFill>
                <a:schemeClr val="bg1"/>
              </a:solidFill>
            </a:endParaRPr>
          </a:p>
          <a:p>
            <a:pPr algn="r">
              <a:lnSpc>
                <a:spcPct val="110000"/>
              </a:lnSpc>
              <a:spcAft>
                <a:spcPts val="0"/>
              </a:spcAft>
            </a:pPr>
            <a:endParaRPr lang="en-US" sz="1400" kern="100" dirty="0">
              <a:solidFill>
                <a:schemeClr val="bg1"/>
              </a:solidFill>
            </a:endParaRPr>
          </a:p>
          <a:p>
            <a:pPr algn="r">
              <a:lnSpc>
                <a:spcPct val="110000"/>
              </a:lnSpc>
              <a:spcAft>
                <a:spcPts val="0"/>
              </a:spcAft>
            </a:pPr>
            <a:r>
              <a:rPr lang="en-US" sz="1400" kern="100" dirty="0">
                <a:solidFill>
                  <a:schemeClr val="bg1"/>
                </a:solidFill>
              </a:rPr>
              <a:t> </a:t>
            </a:r>
            <a:endParaRPr lang="en-CA" sz="1400" kern="100" dirty="0">
              <a:solidFill>
                <a:schemeClr val="bg1"/>
              </a:solidFill>
            </a:endParaRPr>
          </a:p>
          <a:p>
            <a:pPr algn="r">
              <a:lnSpc>
                <a:spcPct val="110000"/>
              </a:lnSpc>
              <a:spcAft>
                <a:spcPts val="0"/>
              </a:spcAft>
            </a:pPr>
            <a:r>
              <a:rPr lang="en-GB" sz="1400" kern="100" dirty="0"/>
              <a:t>Christina </a:t>
            </a:r>
            <a:r>
              <a:rPr lang="en-GB" sz="1400" kern="100" dirty="0" err="1"/>
              <a:t>Smylitopoulos</a:t>
            </a:r>
            <a:r>
              <a:rPr lang="en-GB" sz="1400" kern="100" dirty="0"/>
              <a:t> </a:t>
            </a:r>
            <a:r>
              <a:rPr lang="en-GB" sz="1400" kern="100" dirty="0">
                <a:solidFill>
                  <a:schemeClr val="bg1"/>
                </a:solidFill>
              </a:rPr>
              <a:t>(Associate Professor)</a:t>
            </a:r>
            <a:endParaRPr lang="en-CA" sz="1400" kern="100" dirty="0">
              <a:solidFill>
                <a:schemeClr val="bg1"/>
              </a:solidFill>
            </a:endParaRPr>
          </a:p>
          <a:p>
            <a:pPr algn="r">
              <a:lnSpc>
                <a:spcPct val="110000"/>
              </a:lnSpc>
              <a:spcAft>
                <a:spcPts val="0"/>
              </a:spcAft>
            </a:pPr>
            <a:r>
              <a:rPr lang="en-GB" sz="1400" kern="100" dirty="0">
                <a:solidFill>
                  <a:schemeClr val="bg1"/>
                </a:solidFill>
              </a:rPr>
              <a:t>specializes in British art and visual culture of the long eighteenth century. Her research explores graphic satire and book illustration</a:t>
            </a:r>
            <a:r>
              <a:rPr lang="en-GB" kern="100" dirty="0">
                <a:solidFill>
                  <a:schemeClr val="bg1"/>
                </a:solidFill>
              </a:rPr>
              <a:t>. </a:t>
            </a:r>
            <a:endParaRPr lang="en-CA" kern="1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TextBox 4"/>
          <p:cNvSpPr txBox="1"/>
          <p:nvPr/>
        </p:nvSpPr>
        <p:spPr>
          <a:xfrm>
            <a:off x="34570" y="-108858"/>
            <a:ext cx="5240484" cy="1200329"/>
          </a:xfrm>
          <a:prstGeom prst="rect">
            <a:avLst/>
          </a:prstGeom>
          <a:noFill/>
        </p:spPr>
        <p:txBody>
          <a:bodyPr wrap="square" rtlCol="0">
            <a:spAutoFit/>
          </a:bodyPr>
          <a:lstStyle/>
          <a:p>
            <a:r>
              <a:rPr lang="en-CA" sz="7200" dirty="0">
                <a:solidFill>
                  <a:schemeClr val="bg1"/>
                </a:solidFill>
              </a:rPr>
              <a:t>Faculty</a:t>
            </a:r>
          </a:p>
        </p:txBody>
      </p:sp>
      <p:pic>
        <p:nvPicPr>
          <p:cNvPr id="11" name="Picture 10" descr="A person looking at the camera&#10;&#10;Description automatically generated">
            <a:extLst>
              <a:ext uri="{FF2B5EF4-FFF2-40B4-BE49-F238E27FC236}">
                <a16:creationId xmlns:a16="http://schemas.microsoft.com/office/drawing/2014/main" id="{C155B655-3937-4B68-8401-68018944E05F}"/>
              </a:ext>
            </a:extLst>
          </p:cNvPr>
          <p:cNvPicPr>
            <a:picLocks noChangeAspect="1"/>
          </p:cNvPicPr>
          <p:nvPr/>
        </p:nvPicPr>
        <p:blipFill>
          <a:blip r:embed="rId3"/>
          <a:stretch>
            <a:fillRect/>
          </a:stretch>
        </p:blipFill>
        <p:spPr>
          <a:xfrm>
            <a:off x="240824" y="1031961"/>
            <a:ext cx="1369880" cy="1782677"/>
          </a:xfrm>
          <a:prstGeom prst="rect">
            <a:avLst/>
          </a:prstGeom>
        </p:spPr>
      </p:pic>
      <p:sp>
        <p:nvSpPr>
          <p:cNvPr id="2" name="Rectangle 1">
            <a:extLst>
              <a:ext uri="{FF2B5EF4-FFF2-40B4-BE49-F238E27FC236}">
                <a16:creationId xmlns:a16="http://schemas.microsoft.com/office/drawing/2014/main" id="{8E0428E6-4C59-432C-8442-024F95B16333}"/>
              </a:ext>
            </a:extLst>
          </p:cNvPr>
          <p:cNvSpPr/>
          <p:nvPr/>
        </p:nvSpPr>
        <p:spPr>
          <a:xfrm>
            <a:off x="180916" y="2993280"/>
            <a:ext cx="2815499" cy="1600438"/>
          </a:xfrm>
          <a:prstGeom prst="rect">
            <a:avLst/>
          </a:prstGeom>
        </p:spPr>
        <p:txBody>
          <a:bodyPr wrap="square">
            <a:spAutoFit/>
          </a:bodyPr>
          <a:lstStyle/>
          <a:p>
            <a:r>
              <a:rPr lang="en-US" sz="1400" dirty="0">
                <a:solidFill>
                  <a:srgbClr val="000000"/>
                </a:solidFill>
                <a:latin typeface="Calibri" panose="020F0502020204030204" pitchFamily="34" charset="0"/>
              </a:rPr>
              <a:t>Jessica</a:t>
            </a:r>
            <a:r>
              <a:rPr lang="en-US" sz="1400" dirty="0">
                <a:latin typeface="Calibri" panose="020F0502020204030204" pitchFamily="34" charset="0"/>
              </a:rPr>
              <a:t> Jacobson-</a:t>
            </a:r>
            <a:r>
              <a:rPr lang="en-US" sz="1400" dirty="0" err="1">
                <a:latin typeface="Calibri" panose="020F0502020204030204" pitchFamily="34" charset="0"/>
              </a:rPr>
              <a:t>Konefall</a:t>
            </a:r>
            <a:r>
              <a:rPr lang="en-US" sz="1400" dirty="0">
                <a:latin typeface="Calibri" panose="020F0502020204030204" pitchFamily="34" charset="0"/>
              </a:rPr>
              <a:t> </a:t>
            </a:r>
            <a:r>
              <a:rPr lang="en-US" sz="1400" dirty="0">
                <a:solidFill>
                  <a:schemeClr val="bg1"/>
                </a:solidFill>
                <a:latin typeface="Calibri" panose="020F0502020204030204" pitchFamily="34" charset="0"/>
              </a:rPr>
              <a:t>(Assistant Professor CLA of Canadian Art and Theory). Her research focuses on Canadian and Indigenous contemporary art, eco art in Canada, care and vulnerability in the arts and critical theory.</a:t>
            </a:r>
            <a:endParaRPr lang="en-CA" sz="1400" dirty="0">
              <a:solidFill>
                <a:schemeClr val="bg1"/>
              </a:solidFill>
            </a:endParaRPr>
          </a:p>
        </p:txBody>
      </p:sp>
    </p:spTree>
    <p:extLst>
      <p:ext uri="{BB962C8B-B14F-4D97-AF65-F5344CB8AC3E}">
        <p14:creationId xmlns:p14="http://schemas.microsoft.com/office/powerpoint/2010/main" val="2725169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5C575138-2D82-4960-AA39-277EFBBE6082}"/>
              </a:ext>
            </a:extLst>
          </p:cNvPr>
          <p:cNvSpPr/>
          <p:nvPr/>
        </p:nvSpPr>
        <p:spPr>
          <a:xfrm>
            <a:off x="480059" y="2053641"/>
            <a:ext cx="2751871" cy="276009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kern="1200" dirty="0">
                <a:solidFill>
                  <a:srgbClr val="FFFFFF"/>
                </a:solidFill>
                <a:latin typeface="+mj-lt"/>
                <a:ea typeface="+mj-ea"/>
                <a:cs typeface="+mj-cs"/>
              </a:rPr>
              <a:t>MA.AHVC</a:t>
            </a:r>
          </a:p>
          <a:p>
            <a:pPr defTabSz="914400">
              <a:lnSpc>
                <a:spcPct val="90000"/>
              </a:lnSpc>
              <a:spcBef>
                <a:spcPct val="0"/>
              </a:spcBef>
              <a:spcAft>
                <a:spcPts val="600"/>
              </a:spcAft>
            </a:pPr>
            <a:r>
              <a:rPr lang="en-US" sz="4400" dirty="0">
                <a:solidFill>
                  <a:srgbClr val="FFFFFF"/>
                </a:solidFill>
                <a:latin typeface="+mj-lt"/>
                <a:ea typeface="+mj-ea"/>
                <a:cs typeface="+mj-cs"/>
              </a:rPr>
              <a:t>Programs</a:t>
            </a:r>
            <a:endParaRPr lang="en-US" sz="4400" kern="1200" dirty="0">
              <a:solidFill>
                <a:srgbClr val="FFFFFF"/>
              </a:solidFill>
              <a:latin typeface="+mj-lt"/>
              <a:ea typeface="+mj-ea"/>
              <a:cs typeface="+mj-cs"/>
            </a:endParaRPr>
          </a:p>
        </p:txBody>
      </p:sp>
      <p:sp>
        <p:nvSpPr>
          <p:cNvPr id="4" name="Rectangle 3">
            <a:extLst>
              <a:ext uri="{FF2B5EF4-FFF2-40B4-BE49-F238E27FC236}">
                <a16:creationId xmlns:a16="http://schemas.microsoft.com/office/drawing/2014/main" id="{D5DE7F1E-8D94-47D1-9540-3DE8A086FC12}"/>
              </a:ext>
            </a:extLst>
          </p:cNvPr>
          <p:cNvSpPr/>
          <p:nvPr/>
        </p:nvSpPr>
        <p:spPr>
          <a:xfrm>
            <a:off x="4567930" y="801866"/>
            <a:ext cx="3979563" cy="5230634"/>
          </a:xfrm>
          <a:prstGeom prst="rect">
            <a:avLst/>
          </a:prstGeom>
        </p:spPr>
        <p:txBody>
          <a:bodyPr vert="horz" lIns="91440" tIns="45720" rIns="91440" bIns="45720" rtlCol="0" anchor="ctr">
            <a:normAutofit/>
          </a:bodyPr>
          <a:lstStyle/>
          <a:p>
            <a:pPr defTabSz="914400">
              <a:lnSpc>
                <a:spcPct val="90000"/>
              </a:lnSpc>
              <a:spcAft>
                <a:spcPts val="600"/>
              </a:spcAft>
            </a:pPr>
            <a:r>
              <a:rPr lang="en-US" sz="1500" u="sng" dirty="0">
                <a:solidFill>
                  <a:srgbClr val="000000"/>
                </a:solidFill>
              </a:rPr>
              <a:t>MA by Course Work and Major Research Paper </a:t>
            </a:r>
            <a:endParaRPr lang="en-US" sz="1500" dirty="0">
              <a:solidFill>
                <a:srgbClr val="000000"/>
              </a:solidFill>
            </a:endParaRPr>
          </a:p>
          <a:p>
            <a:pPr indent="-228600" defTabSz="914400">
              <a:lnSpc>
                <a:spcPct val="90000"/>
              </a:lnSpc>
              <a:spcAft>
                <a:spcPts val="600"/>
              </a:spcAft>
              <a:buFont typeface="Arial" panose="020B0604020202020204" pitchFamily="34" charset="0"/>
              <a:buChar char="•"/>
            </a:pPr>
            <a:r>
              <a:rPr lang="en-US" sz="1500" dirty="0">
                <a:solidFill>
                  <a:srgbClr val="000000"/>
                </a:solidFill>
              </a:rPr>
              <a:t>In the course-work and major research paper option students must complete:</a:t>
            </a:r>
          </a:p>
          <a:p>
            <a:pPr marL="571500" indent="-228600" defTabSz="914400">
              <a:lnSpc>
                <a:spcPct val="90000"/>
              </a:lnSpc>
              <a:spcAft>
                <a:spcPts val="600"/>
              </a:spcAft>
              <a:buFont typeface="Arial" panose="020B0604020202020204" pitchFamily="34" charset="0"/>
              <a:buChar char="•"/>
            </a:pPr>
            <a:r>
              <a:rPr lang="en-US" sz="1500" dirty="0">
                <a:solidFill>
                  <a:srgbClr val="000000"/>
                </a:solidFill>
              </a:rPr>
              <a:t>Three core courses</a:t>
            </a:r>
          </a:p>
          <a:p>
            <a:pPr marL="571500" indent="-228600" defTabSz="914400">
              <a:lnSpc>
                <a:spcPct val="90000"/>
              </a:lnSpc>
              <a:spcAft>
                <a:spcPts val="600"/>
              </a:spcAft>
              <a:buFont typeface="Arial" panose="020B0604020202020204" pitchFamily="34" charset="0"/>
              <a:buChar char="•"/>
            </a:pPr>
            <a:r>
              <a:rPr lang="en-US" sz="1500" dirty="0">
                <a:solidFill>
                  <a:srgbClr val="000000"/>
                </a:solidFill>
              </a:rPr>
              <a:t>Three electives </a:t>
            </a:r>
          </a:p>
          <a:p>
            <a:pPr marL="571500" indent="-228600" defTabSz="914400">
              <a:lnSpc>
                <a:spcPct val="90000"/>
              </a:lnSpc>
              <a:spcAft>
                <a:spcPts val="600"/>
              </a:spcAft>
              <a:buFont typeface="Arial" panose="020B0604020202020204" pitchFamily="34" charset="0"/>
              <a:buChar char="•"/>
            </a:pPr>
            <a:r>
              <a:rPr lang="en-US" sz="1500" dirty="0">
                <a:solidFill>
                  <a:srgbClr val="000000"/>
                </a:solidFill>
              </a:rPr>
              <a:t>A major research paper (MRP) of 10,000-15,000 words. </a:t>
            </a:r>
          </a:p>
          <a:p>
            <a:pPr indent="-228600" defTabSz="914400">
              <a:lnSpc>
                <a:spcPct val="90000"/>
              </a:lnSpc>
              <a:spcAft>
                <a:spcPts val="600"/>
              </a:spcAft>
              <a:buFont typeface="Arial" panose="020B0604020202020204" pitchFamily="34" charset="0"/>
              <a:buChar char="•"/>
            </a:pPr>
            <a:endParaRPr lang="en-US" sz="1500" dirty="0">
              <a:solidFill>
                <a:srgbClr val="000000"/>
              </a:solidFill>
            </a:endParaRPr>
          </a:p>
          <a:p>
            <a:pPr defTabSz="914400">
              <a:lnSpc>
                <a:spcPct val="90000"/>
              </a:lnSpc>
              <a:spcAft>
                <a:spcPts val="600"/>
              </a:spcAft>
            </a:pPr>
            <a:r>
              <a:rPr lang="en-US" sz="1500" u="sng" dirty="0">
                <a:solidFill>
                  <a:srgbClr val="000000"/>
                </a:solidFill>
              </a:rPr>
              <a:t>MA by Course Work and Thesis</a:t>
            </a:r>
            <a:endParaRPr lang="en-US" sz="1500" dirty="0">
              <a:solidFill>
                <a:srgbClr val="000000"/>
              </a:solidFill>
            </a:endParaRPr>
          </a:p>
          <a:p>
            <a:pPr indent="-228600" defTabSz="914400">
              <a:lnSpc>
                <a:spcPct val="90000"/>
              </a:lnSpc>
              <a:spcAft>
                <a:spcPts val="600"/>
              </a:spcAft>
              <a:buFont typeface="Arial" panose="020B0604020202020204" pitchFamily="34" charset="0"/>
              <a:buChar char="•"/>
            </a:pPr>
            <a:r>
              <a:rPr lang="en-US" sz="1500" dirty="0">
                <a:solidFill>
                  <a:srgbClr val="000000"/>
                </a:solidFill>
              </a:rPr>
              <a:t>In the thesis option, students must complete:</a:t>
            </a:r>
          </a:p>
          <a:p>
            <a:pPr marL="571500" indent="-228600" defTabSz="914400">
              <a:lnSpc>
                <a:spcPct val="90000"/>
              </a:lnSpc>
              <a:spcAft>
                <a:spcPts val="600"/>
              </a:spcAft>
              <a:buFont typeface="Arial" panose="020B0604020202020204" pitchFamily="34" charset="0"/>
              <a:buChar char="•"/>
            </a:pPr>
            <a:r>
              <a:rPr lang="en-US" sz="1500" dirty="0">
                <a:solidFill>
                  <a:srgbClr val="000000"/>
                </a:solidFill>
              </a:rPr>
              <a:t>Three core courses and one elective. </a:t>
            </a:r>
          </a:p>
          <a:p>
            <a:pPr marL="571500" indent="-228600" defTabSz="914400">
              <a:lnSpc>
                <a:spcPct val="90000"/>
              </a:lnSpc>
              <a:spcAft>
                <a:spcPts val="600"/>
              </a:spcAft>
              <a:buFont typeface="Arial" panose="020B0604020202020204" pitchFamily="34" charset="0"/>
              <a:buChar char="•"/>
            </a:pPr>
            <a:r>
              <a:rPr lang="en-US" sz="1500" dirty="0">
                <a:solidFill>
                  <a:srgbClr val="000000"/>
                </a:solidFill>
              </a:rPr>
              <a:t>One elective may be an approved course from another College of Arts program.</a:t>
            </a:r>
          </a:p>
          <a:p>
            <a:pPr marL="571500" indent="-228600" defTabSz="914400">
              <a:lnSpc>
                <a:spcPct val="90000"/>
              </a:lnSpc>
              <a:spcAft>
                <a:spcPts val="600"/>
              </a:spcAft>
              <a:buFont typeface="Arial" panose="020B0604020202020204" pitchFamily="34" charset="0"/>
              <a:buChar char="•"/>
            </a:pPr>
            <a:r>
              <a:rPr lang="en-US" sz="1500" dirty="0">
                <a:solidFill>
                  <a:srgbClr val="000000"/>
                </a:solidFill>
              </a:rPr>
              <a:t>Students will also complete a thesis, consisting of an extensive piece of research of 30,000-35,000 words and an oral examination. </a:t>
            </a:r>
          </a:p>
        </p:txBody>
      </p:sp>
    </p:spTree>
    <p:extLst>
      <p:ext uri="{BB962C8B-B14F-4D97-AF65-F5344CB8AC3E}">
        <p14:creationId xmlns:p14="http://schemas.microsoft.com/office/powerpoint/2010/main" val="693832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r="13546" b="4"/>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266" name="Picture 2" descr="https://encrypted-tbn3.gstatic.com/images?q=tbn:ANd9GcTZYgO2PgklEYnki8KF5Wd8xLk-3ouRSc_UvnAdop-uSNAEhuFikDac2yhmow"/>
          <p:cNvPicPr>
            <a:picLocks noChangeAspect="1" noChangeArrowheads="1"/>
          </p:cNvPicPr>
          <p:nvPr/>
        </p:nvPicPr>
        <p:blipFill rotWithShape="1">
          <a:blip r:embed="rId3">
            <a:extLst>
              <a:ext uri="{28A0092B-C50C-407E-A947-70E740481C1C}">
                <a14:useLocalDpi xmlns:a14="http://schemas.microsoft.com/office/drawing/2010/main" val="0"/>
              </a:ext>
            </a:extLst>
          </a:blip>
          <a:srcRect r="18414" b="-1"/>
          <a:stretch/>
        </p:blipFill>
        <p:spPr bwMode="auto">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1270" name="Picture 6" descr="Image result for Countess de Castiglione"/>
          <p:cNvPicPr>
            <a:picLocks noChangeAspect="1" noChangeArrowheads="1"/>
          </p:cNvPicPr>
          <p:nvPr/>
        </p:nvPicPr>
        <p:blipFill rotWithShape="1">
          <a:blip r:embed="rId4">
            <a:extLst>
              <a:ext uri="{28A0092B-C50C-407E-A947-70E740481C1C}">
                <a14:useLocalDpi xmlns:a14="http://schemas.microsoft.com/office/drawing/2010/main" val="0"/>
              </a:ext>
            </a:extLst>
          </a:blip>
          <a:srcRect t="8748" r="-1" b="21924"/>
          <a:stretch/>
        </p:blipFill>
        <p:spPr bwMode="auto">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9" name="Freeform: Shape 7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36042" y="685800"/>
            <a:ext cx="2105406"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400" kern="1200">
                <a:solidFill>
                  <a:schemeClr val="tx1"/>
                </a:solidFill>
                <a:latin typeface="+mj-lt"/>
                <a:ea typeface="+mj-ea"/>
                <a:cs typeface="+mj-cs"/>
              </a:rPr>
              <a:t>MA.AHVC</a:t>
            </a:r>
          </a:p>
        </p:txBody>
      </p:sp>
      <p:sp>
        <p:nvSpPr>
          <p:cNvPr id="83" name="Rectangle 8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382677" y="1659743"/>
            <a:ext cx="2105406" cy="3922776"/>
          </a:xfrm>
          <a:prstGeom prst="rect">
            <a:avLst/>
          </a:prstGeom>
        </p:spPr>
        <p:txBody>
          <a:bodyPr vert="horz" lIns="91440" tIns="45720" rIns="91440" bIns="45720" rtlCol="0">
            <a:normAutofit fontScale="62500" lnSpcReduction="20000"/>
          </a:bodyPr>
          <a:lstStyle/>
          <a:p>
            <a:pPr indent="-228600" defTabSz="914400">
              <a:lnSpc>
                <a:spcPct val="90000"/>
              </a:lnSpc>
              <a:spcAft>
                <a:spcPts val="600"/>
              </a:spcAft>
              <a:buFont typeface="Arial" panose="020B0604020202020204" pitchFamily="34" charset="0"/>
              <a:buChar char="•"/>
            </a:pPr>
            <a:r>
              <a:rPr lang="en-US" sz="2200" b="1" dirty="0"/>
              <a:t>Research Projects</a:t>
            </a:r>
          </a:p>
          <a:p>
            <a:pPr defTabSz="914400">
              <a:lnSpc>
                <a:spcPct val="90000"/>
              </a:lnSpc>
              <a:spcAft>
                <a:spcPts val="600"/>
              </a:spcAft>
            </a:pPr>
            <a:r>
              <a:rPr lang="en-US" sz="1600" b="1" dirty="0"/>
              <a:t> </a:t>
            </a:r>
            <a:br>
              <a:rPr lang="en-US" sz="900" dirty="0"/>
            </a:br>
            <a:r>
              <a:rPr lang="en-US" sz="1700" dirty="0"/>
              <a:t>Constanza Salazar, </a:t>
            </a:r>
            <a:r>
              <a:rPr lang="en-US" sz="1700" i="1" dirty="0"/>
              <a:t>Materialism to (Speculative) Realism: The Objects of Conceptual and Post-Conceptual Art</a:t>
            </a:r>
            <a:r>
              <a:rPr lang="en-US" sz="1700" dirty="0"/>
              <a:t>  (CORNELL, PHD)</a:t>
            </a:r>
            <a:br>
              <a:rPr lang="en-US" sz="1700" dirty="0"/>
            </a:br>
            <a:br>
              <a:rPr lang="en-US" sz="1700" dirty="0"/>
            </a:br>
            <a:r>
              <a:rPr lang="en-US" sz="1700" dirty="0"/>
              <a:t>Sarah Carter, </a:t>
            </a:r>
            <a:r>
              <a:rPr lang="en-US" sz="1700" i="1" dirty="0"/>
              <a:t>Henry Fuseli and the Sexual Sublime </a:t>
            </a:r>
            <a:r>
              <a:rPr lang="en-US" sz="1700" dirty="0"/>
              <a:t>(</a:t>
            </a:r>
            <a:r>
              <a:rPr lang="en-US" sz="1700" dirty="0" err="1"/>
              <a:t>McGILL</a:t>
            </a:r>
            <a:r>
              <a:rPr lang="en-US" sz="1700" dirty="0"/>
              <a:t>, PHD, MADOFF PRIZE WINNER/SSHRC)</a:t>
            </a:r>
            <a:br>
              <a:rPr lang="en-US" sz="1700" dirty="0"/>
            </a:br>
            <a:br>
              <a:rPr lang="en-US" sz="1700" dirty="0"/>
            </a:br>
            <a:r>
              <a:rPr lang="en-US" sz="1700" dirty="0"/>
              <a:t>Karly Boileau, </a:t>
            </a:r>
            <a:r>
              <a:rPr lang="en-US" sz="1700" i="1" dirty="0"/>
              <a:t>Self-Fashioning and Autofiction in the Photographic Portraits of the Countess de Castiglione </a:t>
            </a:r>
            <a:r>
              <a:rPr lang="en-US" sz="1700" dirty="0"/>
              <a:t>(IDEA EXCHANGE, CAMBRIDGE) </a:t>
            </a:r>
            <a:br>
              <a:rPr lang="en-US" sz="1700" dirty="0"/>
            </a:br>
            <a:br>
              <a:rPr lang="en-US" sz="1700" dirty="0"/>
            </a:br>
            <a:r>
              <a:rPr lang="en-US" sz="1700" dirty="0" err="1"/>
              <a:t>Vanja</a:t>
            </a:r>
            <a:r>
              <a:rPr lang="en-US" sz="1700" dirty="0"/>
              <a:t> </a:t>
            </a:r>
            <a:r>
              <a:rPr lang="en-US" sz="1700" dirty="0" err="1"/>
              <a:t>Stojanovich</a:t>
            </a:r>
            <a:r>
              <a:rPr lang="en-US" sz="1700" dirty="0"/>
              <a:t>, </a:t>
            </a:r>
            <a:r>
              <a:rPr lang="en-US" sz="1700" i="1" dirty="0"/>
              <a:t>The </a:t>
            </a:r>
            <a:r>
              <a:rPr lang="en-US" sz="1700" i="1" dirty="0" err="1"/>
              <a:t>Kilnaruane</a:t>
            </a:r>
            <a:r>
              <a:rPr lang="en-US" sz="1700" i="1" dirty="0"/>
              <a:t> High Cross: Iconography, Site, and Potential Pilgrimage Round in Bantry, County Cork </a:t>
            </a:r>
            <a:r>
              <a:rPr lang="en-US" sz="1700" dirty="0"/>
              <a:t>(LIBRARY SCHOOL)</a:t>
            </a:r>
            <a:br>
              <a:rPr lang="en-US" sz="1700" dirty="0"/>
            </a:br>
            <a:br>
              <a:rPr lang="en-US" sz="1700" dirty="0"/>
            </a:br>
            <a:r>
              <a:rPr lang="en-US" sz="1700" dirty="0" err="1"/>
              <a:t>Breena</a:t>
            </a:r>
            <a:r>
              <a:rPr lang="en-US" sz="1700" dirty="0"/>
              <a:t> Langevin, </a:t>
            </a:r>
            <a:r>
              <a:rPr lang="en-US" sz="1700" i="1" dirty="0"/>
              <a:t>Canadian Missionary Churches: Religious Inculturation and the Visual Persistence of Aboriginal Culture</a:t>
            </a:r>
            <a:r>
              <a:rPr lang="en-US" sz="1700" dirty="0"/>
              <a:t> (DIRECTOR OF A GALLERY)</a:t>
            </a:r>
            <a:br>
              <a:rPr lang="en-US" sz="1700" dirty="0"/>
            </a:br>
            <a:br>
              <a:rPr lang="en-US" sz="1700" dirty="0"/>
            </a:br>
            <a:endParaRPr lang="en-US" sz="1700" dirty="0"/>
          </a:p>
        </p:txBody>
      </p:sp>
      <p:pic>
        <p:nvPicPr>
          <p:cNvPr id="11272" name="Picture 8" descr="Image result for manet spanish guitar player"/>
          <p:cNvPicPr>
            <a:picLocks noChangeAspect="1" noChangeArrowheads="1"/>
          </p:cNvPicPr>
          <p:nvPr/>
        </p:nvPicPr>
        <p:blipFill rotWithShape="1">
          <a:blip r:embed="rId5">
            <a:extLst>
              <a:ext uri="{28A0092B-C50C-407E-A947-70E740481C1C}">
                <a14:useLocalDpi xmlns:a14="http://schemas.microsoft.com/office/drawing/2010/main" val="0"/>
              </a:ext>
            </a:extLst>
          </a:blip>
          <a:srcRect r="-3" b="27528"/>
          <a:stretch/>
        </p:blipFill>
        <p:spPr bwMode="auto">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3" name="AutoShape 4" descr="Image result for Henry fuseli courtesa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94090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83798" y="525982"/>
            <a:ext cx="3212237" cy="120036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100" dirty="0">
                <a:latin typeface="+mj-lt"/>
                <a:ea typeface="+mj-ea"/>
                <a:cs typeface="+mj-cs"/>
              </a:rPr>
              <a:t>MA.AHVC</a:t>
            </a:r>
          </a:p>
          <a:p>
            <a:pPr defTabSz="914400">
              <a:lnSpc>
                <a:spcPct val="90000"/>
              </a:lnSpc>
              <a:spcBef>
                <a:spcPct val="0"/>
              </a:spcBef>
              <a:spcAft>
                <a:spcPts val="600"/>
              </a:spcAft>
            </a:pPr>
            <a:r>
              <a:rPr lang="en-US" sz="3100" dirty="0">
                <a:latin typeface="+mj-lt"/>
                <a:ea typeface="+mj-ea"/>
                <a:cs typeface="+mj-cs"/>
              </a:rPr>
              <a:t>Events</a:t>
            </a:r>
          </a:p>
        </p:txBody>
      </p:sp>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3799" y="2031101"/>
            <a:ext cx="3212238" cy="3511943"/>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400" b="1"/>
              <a:t>ITG-In the Gallery</a:t>
            </a:r>
          </a:p>
          <a:p>
            <a:pPr indent="-228600" defTabSz="914400">
              <a:lnSpc>
                <a:spcPct val="90000"/>
              </a:lnSpc>
              <a:spcAft>
                <a:spcPts val="600"/>
              </a:spcAft>
              <a:buFont typeface="Arial" panose="020B0604020202020204" pitchFamily="34" charset="0"/>
              <a:buChar char="•"/>
            </a:pPr>
            <a:r>
              <a:rPr lang="en-US" sz="1400"/>
              <a:t>A series of lunch-time talks by scholars from varied disciplines to investigate their research interests in relation to  a work of art. Normally hosted at the Art Gallery of Guelph, along with other collections on campus, the series has so far welcomed musicologists, librarians, literary theorists, a philosopher, two environmental scientists, a provost, and historians of science, an anthropologist, and a sociologist, to have an encounter with an object from a collection that is, in some way, related to their research. </a:t>
            </a:r>
          </a:p>
          <a:p>
            <a:pPr indent="-228600" defTabSz="914400">
              <a:lnSpc>
                <a:spcPct val="90000"/>
              </a:lnSpc>
              <a:spcAft>
                <a:spcPts val="600"/>
              </a:spcAft>
              <a:buFont typeface="Arial" panose="020B0604020202020204" pitchFamily="34" charset="0"/>
              <a:buChar char="•"/>
            </a:pPr>
            <a:endParaRPr lang="en-US" sz="1400"/>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 b="3506"/>
          <a:stretch/>
        </p:blipFill>
        <p:spPr>
          <a:xfrm>
            <a:off x="4490803" y="650494"/>
            <a:ext cx="4221014" cy="5324142"/>
          </a:xfrm>
          <a:prstGeom prst="rect">
            <a:avLst/>
          </a:prstGeom>
        </p:spPr>
      </p:pic>
    </p:spTree>
    <p:extLst>
      <p:ext uri="{BB962C8B-B14F-4D97-AF65-F5344CB8AC3E}">
        <p14:creationId xmlns:p14="http://schemas.microsoft.com/office/powerpoint/2010/main" val="3265888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3313"/>
          <a:stretch/>
        </p:blipFill>
        <p:spPr>
          <a:xfrm flipH="1">
            <a:off x="-196051" y="0"/>
            <a:ext cx="9340050" cy="6850894"/>
          </a:xfrm>
          <a:prstGeom prst="rect">
            <a:avLst/>
          </a:prstGeom>
        </p:spPr>
      </p:pic>
      <p:sp>
        <p:nvSpPr>
          <p:cNvPr id="2" name="TextBox 1"/>
          <p:cNvSpPr txBox="1"/>
          <p:nvPr/>
        </p:nvSpPr>
        <p:spPr>
          <a:xfrm>
            <a:off x="1164489" y="3730497"/>
            <a:ext cx="4459934" cy="972836"/>
          </a:xfrm>
          <a:prstGeom prst="rect">
            <a:avLst/>
          </a:prstGeom>
        </p:spPr>
        <p:txBody>
          <a:bodyPr vert="horz" lIns="91440" tIns="45720" rIns="91440" bIns="45720" rtlCol="0" anchor="t">
            <a:noAutofit/>
          </a:bodyPr>
          <a:lstStyle/>
          <a:p>
            <a:pPr defTabSz="685800">
              <a:lnSpc>
                <a:spcPct val="90000"/>
              </a:lnSpc>
              <a:spcBef>
                <a:spcPct val="0"/>
              </a:spcBef>
              <a:spcAft>
                <a:spcPts val="600"/>
              </a:spcAft>
            </a:pPr>
            <a:r>
              <a:rPr lang="en-US" sz="4000" kern="1200" dirty="0">
                <a:solidFill>
                  <a:srgbClr val="000000"/>
                </a:solidFill>
                <a:latin typeface="+mj-lt"/>
                <a:ea typeface="+mj-ea"/>
                <a:cs typeface="+mj-cs"/>
              </a:rPr>
              <a:t>MA.AHVC</a:t>
            </a:r>
          </a:p>
          <a:p>
            <a:pPr defTabSz="685800">
              <a:lnSpc>
                <a:spcPct val="90000"/>
              </a:lnSpc>
              <a:spcBef>
                <a:spcPct val="0"/>
              </a:spcBef>
              <a:spcAft>
                <a:spcPts val="600"/>
              </a:spcAft>
            </a:pPr>
            <a:r>
              <a:rPr lang="en-US" sz="4000" dirty="0">
                <a:solidFill>
                  <a:srgbClr val="000000"/>
                </a:solidFill>
                <a:latin typeface="+mj-lt"/>
                <a:ea typeface="+mj-ea"/>
                <a:cs typeface="+mj-cs"/>
              </a:rPr>
              <a:t>Events</a:t>
            </a:r>
            <a:endParaRPr lang="en-US" sz="4000" kern="1200" dirty="0">
              <a:solidFill>
                <a:srgbClr val="000000"/>
              </a:solidFill>
              <a:latin typeface="+mj-lt"/>
              <a:ea typeface="+mj-ea"/>
              <a:cs typeface="+mj-cs"/>
            </a:endParaRPr>
          </a:p>
        </p:txBody>
      </p:sp>
      <p:sp>
        <p:nvSpPr>
          <p:cNvPr id="13"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p:cNvPicPr>
            <a:picLocks noChangeAspect="1"/>
          </p:cNvPicPr>
          <p:nvPr/>
        </p:nvPicPr>
        <p:blipFill rotWithShape="1">
          <a:blip r:embed="rId3">
            <a:alphaModFix/>
            <a:extLst>
              <a:ext uri="{28A0092B-C50C-407E-A947-70E740481C1C}">
                <a14:useLocalDpi xmlns:a14="http://schemas.microsoft.com/office/drawing/2010/main" val="0"/>
              </a:ext>
            </a:extLst>
          </a:blip>
          <a:srcRect t="4241" b="37359"/>
          <a:stretch/>
        </p:blipFill>
        <p:spPr>
          <a:xfrm>
            <a:off x="329848" y="-15077"/>
            <a:ext cx="4059658" cy="3069017"/>
          </a:xfrm>
          <a:custGeom>
            <a:avLst/>
            <a:gdLst/>
            <a:ahLst/>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p:spPr>
      </p:pic>
      <p:sp>
        <p:nvSpPr>
          <p:cNvPr id="15"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2"/>
          <p:cNvPicPr>
            <a:picLocks noChangeAspect="1"/>
          </p:cNvPicPr>
          <p:nvPr/>
        </p:nvPicPr>
        <p:blipFill rotWithShape="1">
          <a:blip r:embed="rId4">
            <a:alphaModFix/>
            <a:extLst>
              <a:ext uri="{28A0092B-C50C-407E-A947-70E740481C1C}">
                <a14:useLocalDpi xmlns:a14="http://schemas.microsoft.com/office/drawing/2010/main" val="0"/>
              </a:ext>
            </a:extLst>
          </a:blip>
          <a:srcRect b="6125"/>
          <a:stretch/>
        </p:blipFill>
        <p:spPr>
          <a:xfrm>
            <a:off x="4797277" y="1575831"/>
            <a:ext cx="4346723" cy="5282169"/>
          </a:xfrm>
          <a:custGeom>
            <a:avLst/>
            <a:gdLst/>
            <a:ahLst/>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Tree>
    <p:extLst>
      <p:ext uri="{BB962C8B-B14F-4D97-AF65-F5344CB8AC3E}">
        <p14:creationId xmlns:p14="http://schemas.microsoft.com/office/powerpoint/2010/main" val="321984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03504" y="338328"/>
            <a:ext cx="2907792" cy="224942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700" dirty="0">
                <a:latin typeface="+mj-lt"/>
                <a:ea typeface="+mj-ea"/>
                <a:cs typeface="+mj-cs"/>
              </a:rPr>
              <a:t>MA.AHVC</a:t>
            </a:r>
          </a:p>
          <a:p>
            <a:pPr defTabSz="914400">
              <a:lnSpc>
                <a:spcPct val="90000"/>
              </a:lnSpc>
              <a:spcBef>
                <a:spcPct val="0"/>
              </a:spcBef>
              <a:spcAft>
                <a:spcPts val="600"/>
              </a:spcAft>
            </a:pPr>
            <a:r>
              <a:rPr lang="en-US" sz="4700" dirty="0">
                <a:latin typeface="+mj-lt"/>
                <a:ea typeface="+mj-ea"/>
                <a:cs typeface="+mj-cs"/>
              </a:rPr>
              <a:t>Events</a:t>
            </a:r>
          </a:p>
        </p:txBody>
      </p:sp>
      <p:pic>
        <p:nvPicPr>
          <p:cNvPr id="2050" name="Picture 2" descr="https://scontent.xx.fbcdn.net/v/t1.0-9/14632901_603266376527398_3385872309933207421_n.jpg?oh=aaca5e41f9cb93192b269394853b485a&amp;oe=588D90F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24680" y="329822"/>
            <a:ext cx="2017241" cy="26113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071164" y="3106049"/>
            <a:ext cx="4442155" cy="3587040"/>
          </a:xfrm>
          <a:prstGeom prst="rect">
            <a:avLst/>
          </a:prstGeom>
        </p:spPr>
      </p:pic>
    </p:spTree>
    <p:extLst>
      <p:ext uri="{BB962C8B-B14F-4D97-AF65-F5344CB8AC3E}">
        <p14:creationId xmlns:p14="http://schemas.microsoft.com/office/powerpoint/2010/main" val="369734247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ofG-PowerPoint-16x9" id="{046A01B3-64EC-714A-87C0-D648607EFF6B}" vid="{A2C8A575-C72D-B843-8A36-F52DE3D4BB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1862</Words>
  <Application>Microsoft Office PowerPoint</Application>
  <PresentationFormat>On-screen Show (4:3)</PresentationFormat>
  <Paragraphs>194</Paragraphs>
  <Slides>34</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Bembo</vt:lpstr>
      <vt:lpstr>Calibri</vt:lpstr>
      <vt:lpstr>Helvetica Neue</vt:lpstr>
      <vt:lpstr>Segoe UI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Grants</vt:lpstr>
      <vt:lpstr>OGS – Ontario Graduate Scholarship  https://www.uoguelph.ca/graduatestudies/current/funding/scholarships/gov-fundedawards/ogs</vt:lpstr>
      <vt:lpstr>SSHRC- CGS-M Program</vt:lpstr>
      <vt:lpstr>SSHRC- CGS-M Program</vt:lpstr>
      <vt:lpstr>How SSHRC applications are evaluated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Barbara Merrill</cp:lastModifiedBy>
  <cp:revision>6</cp:revision>
  <dcterms:created xsi:type="dcterms:W3CDTF">2020-10-01T17:06:10Z</dcterms:created>
  <dcterms:modified xsi:type="dcterms:W3CDTF">2020-10-27T15:20:24Z</dcterms:modified>
</cp:coreProperties>
</file>