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61" r:id="rId5"/>
    <p:sldId id="262" r:id="rId6"/>
    <p:sldId id="256" r:id="rId7"/>
    <p:sldId id="257" r:id="rId8"/>
    <p:sldId id="263" r:id="rId9"/>
    <p:sldId id="260" r:id="rId10"/>
    <p:sldId id="264" r:id="rId11"/>
    <p:sldId id="266" r:id="rId12"/>
    <p:sldId id="267" r:id="rId13"/>
    <p:sldId id="268" r:id="rId14"/>
    <p:sldId id="269" r:id="rId15"/>
    <p:sldId id="258" r:id="rId16"/>
    <p:sldId id="270" r:id="rId17"/>
    <p:sldId id="271" r:id="rId18"/>
    <p:sldId id="259" r:id="rId19"/>
    <p:sldId id="265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B4BB05-6A29-430D-B332-F0C8825EC8B6}" v="10" dt="2021-09-07T14:17:09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AE650-F4B7-42A3-8CC7-7FBDAA0F3E8A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B472A-2FD0-40E9-8C0E-40C22CF7CF4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4584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18704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B472A-2FD0-40E9-8C0E-40C22CF7CF4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3829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Double work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C65EF-16F5-4728-BF09-62E759E45144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1966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137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169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507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350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986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26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342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4460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356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270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42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06A6A"/>
            </a:gs>
            <a:gs pos="97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5B9E0-7EBE-4EF1-819E-5273065ACC1F}" type="datetimeFigureOut">
              <a:rPr lang="en-CA" smtClean="0"/>
              <a:t>2021-09-10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BCEDF-B553-4DB8-91D8-04BFBF74D4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399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umble@uoguelph.ca" TargetMode="External"/><Relationship Id="rId2" Type="http://schemas.openxmlformats.org/officeDocument/2006/relationships/hyperlink" Target="mailto:kolapof@uoguelph.c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storians.org/teaching-and-learning/why-study-history/careers-for-history-major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guelph.ca/arts/history" TargetMode="External"/><Relationship Id="rId2" Type="http://schemas.openxmlformats.org/officeDocument/2006/relationships/hyperlink" Target="https://calendar.uoguelph.ca/undergraduate-calendar/programs-majors-minors/history-hist/#requirementstex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EACD4-722A-4439-8B13-4261BF83B4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Welcome to History Fall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71737-6009-4CF5-8968-E02C74D6DB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/>
              <a:t>History Faculty Advisors:</a:t>
            </a:r>
          </a:p>
          <a:p>
            <a:endParaRPr lang="en-US" dirty="0"/>
          </a:p>
          <a:p>
            <a:r>
              <a:rPr lang="en-US" dirty="0"/>
              <a:t>Dr. Femi </a:t>
            </a:r>
            <a:r>
              <a:rPr lang="en-US" dirty="0" err="1"/>
              <a:t>Kolapo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kolapof@uoguelph.ca</a:t>
            </a:r>
            <a:r>
              <a:rPr lang="en-US" dirty="0"/>
              <a:t>	</a:t>
            </a:r>
          </a:p>
          <a:p>
            <a:r>
              <a:rPr lang="en-US" dirty="0"/>
              <a:t>Dr. Susannah Ferreira </a:t>
            </a:r>
            <a:r>
              <a:rPr lang="en-US" dirty="0">
                <a:hlinkClick r:id="rId3"/>
              </a:rPr>
              <a:t>shumble@uoguelph.ca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Department Chair:  </a:t>
            </a:r>
            <a:r>
              <a:rPr lang="en-US" dirty="0"/>
              <a:t>Peter Goddard pgoddard@uoguelph.ca</a:t>
            </a:r>
          </a:p>
        </p:txBody>
      </p:sp>
    </p:spTree>
    <p:extLst>
      <p:ext uri="{BB962C8B-B14F-4D97-AF65-F5344CB8AC3E}">
        <p14:creationId xmlns:p14="http://schemas.microsoft.com/office/powerpoint/2010/main" val="207094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/>
              <a:t>2000-Level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b="1" dirty="0"/>
              <a:t>To expose students to the complexities of the process of historical development by examining broad areas of investigation defined either by one topic over a long period of time or by a variety of themes and topics in one national or geographical area.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b="1" dirty="0"/>
              <a:t>To develop the basic background knowledge for more advanced courses (i.e., the courses tend to be basic building blocks); the courses assume no background in history.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51117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en-CA" sz="3600" dirty="0"/>
            </a:br>
            <a:r>
              <a:rPr lang="en-CA" sz="3600" b="1" dirty="0"/>
              <a:t>2000-level </a:t>
            </a:r>
            <a:r>
              <a:rPr lang="en-CA" sz="2000" b="1" dirty="0"/>
              <a:t>(cont’d)</a:t>
            </a:r>
            <a:br>
              <a:rPr lang="en-CA" sz="2000" b="1" dirty="0"/>
            </a:br>
            <a:br>
              <a:rPr lang="en-CA" sz="3600" b="1" dirty="0"/>
            </a:br>
            <a:br>
              <a:rPr lang="en-CA" sz="3600" b="1" dirty="0"/>
            </a:br>
            <a:br>
              <a:rPr lang="en-CA" sz="3600" b="1" dirty="0"/>
            </a:br>
            <a:r>
              <a:rPr lang="en-CA" sz="3600" b="1" dirty="0"/>
              <a:t>.  To hone the students’ skills in analysis and argument, either through essays or seminars; any ‘stream’ course must involve both methods.</a:t>
            </a:r>
            <a:br>
              <a:rPr lang="en-CA" sz="3600" b="1" dirty="0"/>
            </a:br>
            <a:br>
              <a:rPr lang="en-CA" sz="3600" b="1" dirty="0"/>
            </a:br>
            <a:endParaRPr lang="en-CA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626427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/>
              <a:t>2000-level </a:t>
            </a:r>
            <a:r>
              <a:rPr lang="en-CA" sz="2200" b="1" dirty="0"/>
              <a:t>(cont’d)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/>
              <a:t>.  To develop basic literacy skills by requiring students to read and understand secondary literature; this would be tested in the ‘stream’ courses by requiring students in the mid-term exam to articulate and critique the thesis of a required reading.</a:t>
            </a:r>
            <a:br>
              <a:rPr lang="en-CA" b="1" dirty="0"/>
            </a:br>
            <a:endParaRPr lang="en-CA" b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b="1" dirty="0"/>
              <a:t>To expose students to the differences between primary and secondary sources; both types of material should be used by students in the ‘stream’ courses.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z="3200" b="1"/>
              <a:t>2000-level </a:t>
            </a:r>
            <a:r>
              <a:rPr lang="en-CA" sz="2000" b="1"/>
              <a:t>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endParaRPr lang="en-CA" b="1"/>
          </a:p>
          <a:p>
            <a:pPr marL="0" indent="0" eaLnBrk="1" hangingPunct="1"/>
            <a:r>
              <a:rPr lang="en-CA" b="1"/>
              <a:t>There are three core ‘stream’ courses at this level: HIST*2450, HIST*2100, and HIST*2600.</a:t>
            </a:r>
          </a:p>
          <a:p>
            <a:pPr marL="0" indent="0" eaLnBrk="1" hangingPunct="1">
              <a:buFont typeface="Arial" charset="0"/>
              <a:buNone/>
            </a:pPr>
            <a:endParaRPr lang="en-C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619283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/>
              <a:t>2000-level courses </a:t>
            </a:r>
            <a:r>
              <a:rPr lang="en-CA" sz="2000" b="1" dirty="0"/>
              <a:t>(cont’d)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b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b="1" u="sng" dirty="0"/>
              <a:t>Reading expectations</a:t>
            </a:r>
            <a:r>
              <a:rPr lang="en-CA" b="1" dirty="0"/>
              <a:t>: the equivalent of an article a week and a text-book chapter.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b="1" u="sng" dirty="0"/>
              <a:t>Writing expectations</a:t>
            </a:r>
            <a:r>
              <a:rPr lang="en-CA" b="1" dirty="0"/>
              <a:t>: the equivalent of a 2500-word essay, using 10 sources.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761038"/>
          </a:xfrm>
        </p:spPr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4000" dirty="0"/>
              <a:t>		</a:t>
            </a:r>
            <a:r>
              <a:rPr lang="en-CA" sz="8000" b="1" dirty="0"/>
              <a:t>3000-Level (except HIST*3470)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8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8000" b="1" dirty="0"/>
              <a:t>In contrast to the 2000-level courses, a 3000-level course is designed to facilitate in-depth investigation of specific themes or historical approaches over a more limited time period or geographical area.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80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8000" b="1" dirty="0"/>
              <a:t>To develop further students’ skills in oral argument by using seminar discussion every week.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ctrTitle"/>
          </p:nvPr>
        </p:nvSpPr>
        <p:spPr>
          <a:xfrm>
            <a:off x="685800" y="620713"/>
            <a:ext cx="7772400" cy="5184775"/>
          </a:xfrm>
        </p:spPr>
        <p:txBody>
          <a:bodyPr/>
          <a:lstStyle/>
          <a:p>
            <a:pPr algn="l" eaLnBrk="1" hangingPunct="1"/>
            <a:r>
              <a:rPr lang="en-CA" sz="3200" b="1"/>
              <a:t>3000-Level </a:t>
            </a:r>
            <a:r>
              <a:rPr lang="en-CA" sz="2000" b="1"/>
              <a:t>(cont’d)</a:t>
            </a:r>
            <a:br>
              <a:rPr lang="en-CA" sz="3200"/>
            </a:br>
            <a:br>
              <a:rPr lang="en-CA" sz="3200"/>
            </a:br>
            <a:br>
              <a:rPr lang="en-CA" sz="3200" b="1"/>
            </a:br>
            <a:r>
              <a:rPr lang="en-CA" sz="3200" b="1"/>
              <a:t>.     To develop research skills, with particular emphasis on bibliographic tools.</a:t>
            </a:r>
            <a:br>
              <a:rPr lang="en-CA" sz="3200" b="1"/>
            </a:br>
            <a:endParaRPr lang="en-CA" sz="32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088" y="260350"/>
            <a:ext cx="7993062" cy="60023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32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200" b="1" dirty="0">
                <a:latin typeface="+mn-lt"/>
                <a:cs typeface="+mn-cs"/>
              </a:rPr>
              <a:t>3000-level </a:t>
            </a:r>
            <a:r>
              <a:rPr lang="en-CA" sz="2000" b="1" dirty="0">
                <a:latin typeface="+mn-lt"/>
                <a:cs typeface="+mn-cs"/>
              </a:rPr>
              <a:t>(cont’d)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3200" b="1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200" b="1" dirty="0">
                <a:latin typeface="+mn-lt"/>
                <a:cs typeface="+mn-cs"/>
              </a:rPr>
              <a:t>To develop further students’ skills in written argument by requiring written assignments, involving analysis.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3200" b="1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200" b="1" dirty="0">
                <a:latin typeface="+mn-lt"/>
                <a:cs typeface="+mn-cs"/>
              </a:rPr>
              <a:t>To develop analysis about a theme, a geographical area, or a limited time period, facilitating investigation in some depth (both in terms of factual material and of ideas broached.)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u="sng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/>
              <a:t>3000-level </a:t>
            </a:r>
            <a:r>
              <a:rPr lang="en-CA" sz="2000" b="1" dirty="0"/>
              <a:t>(cont’d)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b="1" u="sng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b="1" u="sng" dirty="0"/>
              <a:t>Reading expectations</a:t>
            </a:r>
            <a:r>
              <a:rPr lang="en-CA" b="1" dirty="0"/>
              <a:t>: equivalent of two articles a week, or a monograph, and a text-book chapter.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b="1" u="sng" dirty="0"/>
              <a:t>Writing expectations</a:t>
            </a:r>
            <a:r>
              <a:rPr lang="en-CA" b="1" dirty="0"/>
              <a:t>: equivalent of a 3500-word essay, using both primary and secondary sources totalling approximately 15 sources.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620713"/>
            <a:ext cx="8507413" cy="5832475"/>
          </a:xfrm>
        </p:spPr>
        <p:txBody>
          <a:bodyPr/>
          <a:lstStyle/>
          <a:p>
            <a:pPr marL="400050" lvl="1" indent="0" eaLnBrk="1" hangingPunct="1">
              <a:buFont typeface="Arial" charset="0"/>
              <a:buNone/>
            </a:pPr>
            <a:r>
              <a:rPr lang="en-CA" sz="3200" b="1" dirty="0"/>
              <a:t>4000-Level</a:t>
            </a:r>
          </a:p>
          <a:p>
            <a:pPr eaLnBrk="1" hangingPunct="1"/>
            <a:r>
              <a:rPr lang="en-CA" b="1" dirty="0"/>
              <a:t>A 4000-level course is  full-credit (1.0) course designed for honours students and must address itself to the specific departmental aims for students in the honours program.</a:t>
            </a:r>
          </a:p>
          <a:p>
            <a:pPr eaLnBrk="1" hangingPunct="1"/>
            <a:r>
              <a:rPr lang="en-CA" b="1" dirty="0"/>
              <a:t>To develop students’ ability to argue and research independently of the instructor (i.e., the instructor would not be as intrusive as at other levels); that ability must be demonstrated both orally and in writing.</a:t>
            </a:r>
          </a:p>
          <a:p>
            <a:pPr eaLnBrk="1" hangingPunct="1"/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281C8-FE5C-4B85-82BE-928D62A22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History Major, Minor, Area of Concentration, Co-op:  what’s involved?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1DFC8-E054-4CDB-9507-8407EC3F7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Core Requirements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Code	Title			Credits</a:t>
            </a:r>
          </a:p>
          <a:p>
            <a:pPr marL="0" indent="0">
              <a:buNone/>
            </a:pPr>
            <a:r>
              <a:rPr lang="en-US" sz="1600" dirty="0"/>
              <a:t>HIST*1050	Invitation to History		0.50</a:t>
            </a:r>
          </a:p>
          <a:p>
            <a:pPr marL="0" indent="0">
              <a:buNone/>
            </a:pPr>
            <a:r>
              <a:rPr lang="en-US" sz="1600" dirty="0"/>
              <a:t>HIST*2450	The </a:t>
            </a:r>
            <a:r>
              <a:rPr lang="en-US" sz="1600" dirty="0" err="1"/>
              <a:t>Practising</a:t>
            </a:r>
            <a:r>
              <a:rPr lang="en-US" sz="1600" dirty="0"/>
              <a:t> Historian	0.50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Select 0.50 credits from the following: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/>
              <a:t>HIST*1010	Early Modern Europe		0.50</a:t>
            </a:r>
          </a:p>
          <a:p>
            <a:pPr marL="0" indent="0">
              <a:buNone/>
            </a:pPr>
            <a:r>
              <a:rPr lang="en-US" sz="1600" dirty="0"/>
              <a:t>HIST*1150	The Modern World		0.50</a:t>
            </a:r>
          </a:p>
          <a:p>
            <a:pPr marL="0" indent="0">
              <a:buNone/>
            </a:pPr>
            <a:r>
              <a:rPr lang="en-US" sz="1600" dirty="0"/>
              <a:t>HIST*1250	Science and Technology in a Global Context	0.50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Select 0.50 credits from the following:</a:t>
            </a:r>
            <a:r>
              <a:rPr lang="en-US" sz="1600" dirty="0"/>
              <a:t> 	</a:t>
            </a:r>
          </a:p>
          <a:p>
            <a:pPr marL="0" indent="0">
              <a:buNone/>
            </a:pPr>
            <a:r>
              <a:rPr lang="en-US" sz="1600" dirty="0"/>
              <a:t>HIST*2100	Histories of Canada to 1867	0.50</a:t>
            </a:r>
          </a:p>
          <a:p>
            <a:pPr marL="0" indent="0">
              <a:buNone/>
            </a:pPr>
            <a:r>
              <a:rPr lang="en-US" sz="1600" dirty="0"/>
              <a:t>HIST*2600	Histories of Canada Since 1867	0.50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While not required to do so, students are advised to take both HIST*2100 and HIST*2600.</a:t>
            </a:r>
          </a:p>
        </p:txBody>
      </p:sp>
    </p:spTree>
    <p:extLst>
      <p:ext uri="{BB962C8B-B14F-4D97-AF65-F5344CB8AC3E}">
        <p14:creationId xmlns:p14="http://schemas.microsoft.com/office/powerpoint/2010/main" val="20263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57200" y="1052513"/>
            <a:ext cx="8507413" cy="5073650"/>
          </a:xfrm>
        </p:spPr>
        <p:txBody>
          <a:bodyPr/>
          <a:lstStyle/>
          <a:p>
            <a:pPr eaLnBrk="1" hangingPunct="1"/>
            <a:r>
              <a:rPr lang="en-CA" b="1" dirty="0"/>
              <a:t>The majority of classroom time would be devoted to discussion (rather than lecturing).</a:t>
            </a:r>
          </a:p>
          <a:p>
            <a:pPr eaLnBrk="1" hangingPunct="1"/>
            <a:endParaRPr lang="en-CA" b="1" u="sng" dirty="0"/>
          </a:p>
          <a:p>
            <a:pPr eaLnBrk="1" hangingPunct="1"/>
            <a:r>
              <a:rPr lang="en-CA" b="1" u="sng" dirty="0"/>
              <a:t>Reading expectations</a:t>
            </a:r>
            <a:r>
              <a:rPr lang="en-CA" b="1" dirty="0"/>
              <a:t>: equivalent of three articles a week or a monograph.</a:t>
            </a:r>
          </a:p>
          <a:p>
            <a:pPr eaLnBrk="1" hangingPunct="1"/>
            <a:endParaRPr lang="en-CA" b="1" dirty="0"/>
          </a:p>
          <a:p>
            <a:pPr eaLnBrk="1" hangingPunct="1"/>
            <a:r>
              <a:rPr lang="en-CA" b="1" u="sng" dirty="0"/>
              <a:t>Writing expectations</a:t>
            </a:r>
            <a:r>
              <a:rPr lang="en-CA" b="1" dirty="0"/>
              <a:t>: a 4,000-5,000 word essay, using both primary and secondary sources totalling approximately 20 sources. </a:t>
            </a:r>
          </a:p>
        </p:txBody>
      </p:sp>
      <p:sp>
        <p:nvSpPr>
          <p:cNvPr id="4096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 eaLnBrk="1" hangingPunct="1"/>
            <a:r>
              <a:rPr lang="en-CA" sz="3200" b="1"/>
              <a:t>4000-level </a:t>
            </a:r>
            <a:r>
              <a:rPr lang="en-CA" sz="2000" b="1"/>
              <a:t>(cont’d)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2" b="15353"/>
          <a:stretch/>
        </p:blipFill>
        <p:spPr>
          <a:xfrm>
            <a:off x="1907704" y="-27638"/>
            <a:ext cx="6355812" cy="688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487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0"/>
            <a:ext cx="8579296" cy="720080"/>
          </a:xfrm>
        </p:spPr>
        <p:txBody>
          <a:bodyPr>
            <a:normAutofit/>
          </a:bodyPr>
          <a:lstStyle/>
          <a:p>
            <a:pPr algn="l"/>
            <a:r>
              <a:rPr lang="en-C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CAN I DO WITH A HISTORY MAJOR?</a:t>
            </a:r>
            <a:endParaRPr lang="en-C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SKILLS DEVELOPED AS A HISTORY MAJOR:</a:t>
            </a:r>
            <a:endParaRPr lang="en-CA" sz="2400" dirty="0"/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Frame significant question </a:t>
            </a:r>
            <a:r>
              <a:rPr lang="en-CA" sz="2600" dirty="0"/>
              <a:t>	    Develop a nuanced world view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Identify important issues </a:t>
            </a:r>
            <a:r>
              <a:rPr lang="en-CA" sz="2600" dirty="0"/>
              <a:t>	    Examine evidence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Locate relevant sources </a:t>
            </a:r>
            <a:r>
              <a:rPr lang="en-CA" sz="2600" dirty="0"/>
              <a:t>		    Take careful notes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Collect and organize information    </a:t>
            </a:r>
            <a:r>
              <a:rPr lang="en-CA" sz="2600" dirty="0"/>
              <a:t>Examine and preserve evidence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Adapt and analyze ideas </a:t>
            </a:r>
            <a:r>
              <a:rPr lang="en-CA" sz="2600" dirty="0"/>
              <a:t>	    Know how societies adapt over time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Compare conflicting opinions </a:t>
            </a:r>
            <a:r>
              <a:rPr lang="en-CA" sz="2600" dirty="0"/>
              <a:t>	    Observe people, data, events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Make informed judgements </a:t>
            </a:r>
            <a:r>
              <a:rPr lang="en-CA" sz="2600" dirty="0"/>
              <a:t>	    Note relationships between cause and effect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Describe and evaluate situations    </a:t>
            </a:r>
            <a:r>
              <a:rPr lang="en-CA" sz="2600" dirty="0"/>
              <a:t>Careful attention to detail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Broad and deep knowledge base    </a:t>
            </a:r>
            <a:r>
              <a:rPr lang="en-CA" sz="2600" dirty="0"/>
              <a:t>Compile surveys of existing knowledge on   						subject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Summarize clearly </a:t>
            </a:r>
            <a:r>
              <a:rPr lang="en-CA" sz="2600" dirty="0"/>
              <a:t>		    Knowledge of the past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Interpretation </a:t>
            </a:r>
            <a:r>
              <a:rPr lang="en-CA" sz="2600" dirty="0"/>
              <a:t>			    Oral communication skills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Work with large data sets, GIS </a:t>
            </a:r>
            <a:r>
              <a:rPr lang="en-CA" sz="2600" dirty="0"/>
              <a:t>	   Work independently, time management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Familiarity with digital resources    </a:t>
            </a:r>
            <a:r>
              <a:rPr lang="en-CA" sz="2600" dirty="0"/>
              <a:t>Discussion skills in group seminars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Critical thinking </a:t>
            </a:r>
            <a:r>
              <a:rPr lang="en-CA" sz="2600" dirty="0"/>
              <a:t>			    Spontaneous interaction, thinking on spot</a:t>
            </a:r>
          </a:p>
          <a:p>
            <a:pPr marL="0" indent="0">
              <a:buNone/>
            </a:pPr>
            <a:r>
              <a:rPr lang="en-CA" sz="2600" dirty="0">
                <a:solidFill>
                  <a:srgbClr val="FF0000"/>
                </a:solidFill>
              </a:rPr>
              <a:t>Knowledge of other cultures </a:t>
            </a:r>
            <a:r>
              <a:rPr lang="en-CA" sz="2600" dirty="0"/>
              <a:t>	    Clear and persuasive writing</a:t>
            </a:r>
          </a:p>
        </p:txBody>
      </p:sp>
    </p:spTree>
    <p:extLst>
      <p:ext uri="{BB962C8B-B14F-4D97-AF65-F5344CB8AC3E}">
        <p14:creationId xmlns:p14="http://schemas.microsoft.com/office/powerpoint/2010/main" val="1706139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418058"/>
          </a:xfrm>
        </p:spPr>
        <p:txBody>
          <a:bodyPr>
            <a:noAutofit/>
          </a:bodyPr>
          <a:lstStyle/>
          <a:p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JOBS AND PROFESSIONS THAT ARE SUITED FOR HISTORY MAJORS: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11560" y="836712"/>
            <a:ext cx="8424936" cy="56166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CA" b="1" dirty="0"/>
              <a:t>Advertising					International Law</a:t>
            </a:r>
          </a:p>
          <a:p>
            <a:pPr marL="0" indent="0">
              <a:buNone/>
            </a:pPr>
            <a:r>
              <a:rPr lang="en-CA" b="1" dirty="0"/>
              <a:t>Archives and Collections Management 		Journalist</a:t>
            </a:r>
          </a:p>
          <a:p>
            <a:pPr marL="0" indent="0">
              <a:buNone/>
            </a:pPr>
            <a:r>
              <a:rPr lang="en-CA" b="1" dirty="0"/>
              <a:t>Archivist 					Judge</a:t>
            </a:r>
          </a:p>
          <a:p>
            <a:pPr marL="0" indent="0">
              <a:buNone/>
            </a:pPr>
            <a:r>
              <a:rPr lang="en-CA" b="1" dirty="0"/>
              <a:t>Biographer					Lawyer</a:t>
            </a:r>
          </a:p>
          <a:p>
            <a:pPr marL="0" indent="0">
              <a:buNone/>
            </a:pPr>
            <a:r>
              <a:rPr lang="en-CA" b="1" dirty="0"/>
              <a:t>City Manager 				Legislative Assistant</a:t>
            </a:r>
          </a:p>
          <a:p>
            <a:pPr marL="0" indent="0">
              <a:buNone/>
            </a:pPr>
            <a:r>
              <a:rPr lang="en-CA" b="1" dirty="0"/>
              <a:t>Clergy or Pastoral Care 				Librarian</a:t>
            </a:r>
          </a:p>
          <a:p>
            <a:pPr marL="0" indent="0">
              <a:buNone/>
            </a:pPr>
            <a:r>
              <a:rPr lang="en-CA" b="1" dirty="0"/>
              <a:t>Counsellor 					Loan Officer</a:t>
            </a:r>
          </a:p>
          <a:p>
            <a:pPr marL="0" indent="0">
              <a:buNone/>
            </a:pPr>
            <a:r>
              <a:rPr lang="en-CA" b="1" dirty="0"/>
              <a:t>Criminologist				Management</a:t>
            </a:r>
          </a:p>
          <a:p>
            <a:pPr marL="0" indent="0">
              <a:buNone/>
            </a:pPr>
            <a:r>
              <a:rPr lang="en-CA" b="1" dirty="0"/>
              <a:t>Customs and Revenue Officer 			Policy Evaluator</a:t>
            </a:r>
          </a:p>
          <a:p>
            <a:pPr marL="0" indent="0">
              <a:buNone/>
            </a:pPr>
            <a:r>
              <a:rPr lang="en-CA" b="1" dirty="0"/>
              <a:t>Curator 					Politician</a:t>
            </a:r>
          </a:p>
          <a:p>
            <a:pPr marL="0" indent="0">
              <a:buNone/>
            </a:pPr>
            <a:r>
              <a:rPr lang="en-CA" b="1" dirty="0"/>
              <a:t>Editor 					Pollster</a:t>
            </a:r>
          </a:p>
          <a:p>
            <a:pPr marL="0" indent="0">
              <a:buNone/>
            </a:pPr>
            <a:r>
              <a:rPr lang="en-CA" b="1" dirty="0"/>
              <a:t>Educator					Private Investigator</a:t>
            </a:r>
          </a:p>
          <a:p>
            <a:pPr marL="0" indent="0">
              <a:buNone/>
            </a:pPr>
            <a:r>
              <a:rPr lang="en-CA" b="1" dirty="0"/>
              <a:t>Foreign News Correspondent 			Public Administration</a:t>
            </a:r>
          </a:p>
          <a:p>
            <a:pPr marL="0" indent="0">
              <a:buNone/>
            </a:pPr>
            <a:r>
              <a:rPr lang="en-CA" b="1" dirty="0"/>
              <a:t>Foreign Service 				Public Relations</a:t>
            </a:r>
          </a:p>
          <a:p>
            <a:pPr marL="0" indent="0">
              <a:buNone/>
            </a:pPr>
            <a:r>
              <a:rPr lang="en-CA" b="1" dirty="0"/>
              <a:t>Forensic Investigations 			Research and Preservation Fields</a:t>
            </a:r>
          </a:p>
          <a:p>
            <a:pPr marL="0" indent="0">
              <a:buNone/>
            </a:pPr>
            <a:r>
              <a:rPr lang="en-CA" b="1" dirty="0"/>
              <a:t>Freelance writer 				Supervisor of Historic Sites, National Parks</a:t>
            </a:r>
          </a:p>
          <a:p>
            <a:pPr marL="0" indent="0">
              <a:buNone/>
            </a:pPr>
            <a:r>
              <a:rPr lang="fr-FR" b="1" dirty="0" err="1"/>
              <a:t>Fraud</a:t>
            </a:r>
            <a:r>
              <a:rPr lang="fr-FR" b="1" dirty="0"/>
              <a:t> Investigation 				Tour Guide, </a:t>
            </a:r>
            <a:r>
              <a:rPr lang="fr-FR" b="1" dirty="0" err="1"/>
              <a:t>Tourism</a:t>
            </a:r>
            <a:endParaRPr lang="fr-FR" b="1" dirty="0"/>
          </a:p>
          <a:p>
            <a:pPr marL="0" indent="0">
              <a:buNone/>
            </a:pPr>
            <a:r>
              <a:rPr lang="en-CA" b="1" dirty="0"/>
              <a:t>Insurance Claims Investigation 			Travel Agent</a:t>
            </a:r>
          </a:p>
          <a:p>
            <a:pPr marL="0" indent="0">
              <a:buNone/>
            </a:pPr>
            <a:r>
              <a:rPr lang="en-CA" b="1" dirty="0"/>
              <a:t>Genealogist 				Urban Planning and Land Use</a:t>
            </a:r>
          </a:p>
          <a:p>
            <a:pPr marL="0" indent="0">
              <a:buNone/>
            </a:pPr>
            <a:r>
              <a:rPr lang="en-CA" b="1" dirty="0"/>
              <a:t>Historian (including corporate in-house) 		Writer</a:t>
            </a:r>
          </a:p>
          <a:p>
            <a:pPr marL="0" indent="0">
              <a:buNone/>
            </a:pPr>
            <a:r>
              <a:rPr lang="en-CA" b="1" dirty="0"/>
              <a:t>Intelligence Officer/ Secret Service 		Youth Services, Immigrant Services</a:t>
            </a:r>
          </a:p>
          <a:p>
            <a:pPr marL="0" indent="0">
              <a:buNone/>
            </a:pPr>
            <a:r>
              <a:rPr lang="en-CA" b="1" dirty="0"/>
              <a:t>Computer Game Design 			Comedy Writer</a:t>
            </a:r>
          </a:p>
        </p:txBody>
      </p:sp>
    </p:spTree>
    <p:extLst>
      <p:ext uri="{BB962C8B-B14F-4D97-AF65-F5344CB8AC3E}">
        <p14:creationId xmlns:p14="http://schemas.microsoft.com/office/powerpoint/2010/main" val="4116152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n-CA" dirty="0"/>
              <a:t>Why study History?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15616" y="2492896"/>
            <a:ext cx="6400800" cy="1752600"/>
          </a:xfrm>
        </p:spPr>
        <p:txBody>
          <a:bodyPr/>
          <a:lstStyle/>
          <a:p>
            <a:r>
              <a:rPr lang="en-CA" dirty="0">
                <a:hlinkClick r:id="rId3"/>
              </a:rPr>
              <a:t>Find out here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680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287338" y="11113"/>
            <a:ext cx="8856662" cy="465137"/>
          </a:xfrm>
        </p:spPr>
        <p:txBody>
          <a:bodyPr>
            <a:normAutofit fontScale="90000"/>
          </a:bodyPr>
          <a:lstStyle/>
          <a:p>
            <a:r>
              <a:rPr lang="en-CA" sz="3600" b="1" dirty="0"/>
              <a:t>1000 and 2000-level History courses for Fall 2021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0" y="692696"/>
            <a:ext cx="4389438" cy="61653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CA" sz="7200" b="1" dirty="0"/>
              <a:t>HIST*1010*The Early Modern World</a:t>
            </a:r>
          </a:p>
          <a:p>
            <a:pPr marL="0" indent="0">
              <a:buNone/>
            </a:pPr>
            <a:endParaRPr lang="en-CA" sz="7200" b="1" dirty="0"/>
          </a:p>
          <a:p>
            <a:pPr marL="0" indent="0">
              <a:buNone/>
            </a:pPr>
            <a:r>
              <a:rPr lang="en-CA" sz="7200" b="1" dirty="0"/>
              <a:t>HIST*1050_1 Invitation to History: Licit and Illicit Drugs</a:t>
            </a:r>
          </a:p>
          <a:p>
            <a:endParaRPr lang="en-CA" sz="7200" b="1" dirty="0"/>
          </a:p>
          <a:p>
            <a:pPr marL="0" indent="0">
              <a:buNone/>
            </a:pPr>
            <a:r>
              <a:rPr lang="en-CA" sz="7200" b="1" dirty="0"/>
              <a:t>HIST*1050_2_Invitation to History: The Tudors</a:t>
            </a:r>
          </a:p>
          <a:p>
            <a:pPr marL="0" indent="0">
              <a:buNone/>
            </a:pPr>
            <a:endParaRPr lang="en-CA" sz="7200" b="1" dirty="0"/>
          </a:p>
          <a:p>
            <a:pPr marL="0" indent="0">
              <a:buNone/>
            </a:pPr>
            <a:r>
              <a:rPr lang="en-CA" sz="7200" b="1" dirty="0"/>
              <a:t>HIST*1050_3_Invitation to History:  Women &amp; Gender in Early Modern England</a:t>
            </a:r>
          </a:p>
          <a:p>
            <a:pPr marL="0" indent="0">
              <a:buNone/>
            </a:pPr>
            <a:endParaRPr lang="en-CA" sz="7200" dirty="0"/>
          </a:p>
          <a:p>
            <a:pPr marL="0" indent="0">
              <a:buNone/>
            </a:pPr>
            <a:r>
              <a:rPr lang="en-CA" sz="7200" b="1" dirty="0"/>
              <a:t>HIST*1150 The Modern World</a:t>
            </a:r>
          </a:p>
          <a:p>
            <a:endParaRPr lang="en-CA" sz="7200" b="1" dirty="0"/>
          </a:p>
          <a:p>
            <a:pPr marL="0" indent="0">
              <a:buNone/>
            </a:pPr>
            <a:r>
              <a:rPr lang="en-US" sz="7200" b="1" dirty="0"/>
              <a:t>HIST*1250  Science &amp; Technology in a Global Context</a:t>
            </a:r>
          </a:p>
          <a:p>
            <a:pPr marL="0" indent="0">
              <a:buNone/>
            </a:pPr>
            <a:endParaRPr lang="en-CA" sz="7200" dirty="0"/>
          </a:p>
          <a:p>
            <a:pPr marL="0" indent="0">
              <a:buNone/>
            </a:pPr>
            <a:r>
              <a:rPr lang="en-CA" sz="7200" dirty="0"/>
              <a:t>-------------------------------------------------</a:t>
            </a:r>
          </a:p>
          <a:p>
            <a:endParaRPr lang="en-CA" sz="7200" dirty="0"/>
          </a:p>
          <a:p>
            <a:r>
              <a:rPr lang="en-CA" sz="7200" dirty="0"/>
              <a:t>HIST*2000 The British Isles, 1066 -1603</a:t>
            </a:r>
          </a:p>
          <a:p>
            <a:pPr marL="0" indent="0">
              <a:buNone/>
            </a:pPr>
            <a:endParaRPr lang="en-CA" sz="7200" dirty="0"/>
          </a:p>
          <a:p>
            <a:r>
              <a:rPr lang="en-US" sz="7200" dirty="0"/>
              <a:t>HIST*2020  Film as History</a:t>
            </a:r>
          </a:p>
          <a:p>
            <a:endParaRPr lang="en-US" sz="7200" dirty="0"/>
          </a:p>
          <a:p>
            <a:r>
              <a:rPr lang="en-US" sz="7200" dirty="0"/>
              <a:t>HIST*2090 Indigenous Peoples of the Americas</a:t>
            </a:r>
          </a:p>
          <a:p>
            <a:endParaRPr lang="en-CA" sz="7200" dirty="0"/>
          </a:p>
          <a:p>
            <a:pPr marL="0" indent="0">
              <a:buNone/>
            </a:pPr>
            <a:r>
              <a:rPr lang="en-CA" sz="7200" dirty="0"/>
              <a:t>		</a:t>
            </a:r>
          </a:p>
          <a:p>
            <a:endParaRPr lang="en-CA" sz="6400" b="1" dirty="0"/>
          </a:p>
          <a:p>
            <a:endParaRPr lang="en-CA" sz="3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4356100" y="549275"/>
            <a:ext cx="4787900" cy="663566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600" dirty="0"/>
          </a:p>
          <a:p>
            <a:r>
              <a:rPr lang="en-US" sz="1800" b="1" dirty="0"/>
              <a:t>HIST*2100 Pre-Confederation Canada</a:t>
            </a:r>
          </a:p>
          <a:p>
            <a:endParaRPr lang="en-US" sz="1800" dirty="0"/>
          </a:p>
          <a:p>
            <a:r>
              <a:rPr lang="en-US" sz="1800" dirty="0"/>
              <a:t>HIST*2120*DE	Animals and Society</a:t>
            </a:r>
          </a:p>
          <a:p>
            <a:endParaRPr lang="en-US" sz="1800" dirty="0"/>
          </a:p>
          <a:p>
            <a:r>
              <a:rPr lang="en-US" sz="1800" dirty="0"/>
              <a:t>HIST*2170  Contextualizing COVID-19: Plight, Pandemics and Policy</a:t>
            </a:r>
          </a:p>
          <a:p>
            <a:endParaRPr lang="en-US" sz="1800" dirty="0"/>
          </a:p>
          <a:p>
            <a:r>
              <a:rPr lang="en-CA" sz="1800" dirty="0"/>
              <a:t>HIST*2200 The Medieval World</a:t>
            </a:r>
          </a:p>
          <a:p>
            <a:endParaRPr lang="en-CA" sz="1800" dirty="0"/>
          </a:p>
          <a:p>
            <a:r>
              <a:rPr lang="en-CA" sz="1800" dirty="0"/>
              <a:t>HIST*2240  Women, War and Nation</a:t>
            </a:r>
          </a:p>
          <a:p>
            <a:endParaRPr lang="en-CA" sz="1800" dirty="0"/>
          </a:p>
          <a:p>
            <a:r>
              <a:rPr lang="en-US" sz="1800" dirty="0"/>
              <a:t>HIST*2250*DE	Environment and History</a:t>
            </a:r>
          </a:p>
          <a:p>
            <a:endParaRPr lang="en-US" sz="1800" dirty="0"/>
          </a:p>
          <a:p>
            <a:r>
              <a:rPr lang="en-CA" sz="1800" dirty="0"/>
              <a:t>HIST*2260*DE Religion and Society</a:t>
            </a:r>
          </a:p>
          <a:p>
            <a:pPr marL="0" indent="0">
              <a:buNone/>
            </a:pPr>
            <a:endParaRPr lang="en-CA" sz="1800" dirty="0"/>
          </a:p>
          <a:p>
            <a:r>
              <a:rPr lang="en-CA" sz="1800" b="1" dirty="0"/>
              <a:t>HIST*2450 The Practising Historian</a:t>
            </a:r>
          </a:p>
          <a:p>
            <a:endParaRPr lang="en-CA" sz="1800" dirty="0"/>
          </a:p>
          <a:p>
            <a:r>
              <a:rPr lang="en-CA" sz="1800" dirty="0"/>
              <a:t>HIST*2890 Early Islamic World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582451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590" y="1856"/>
            <a:ext cx="9144000" cy="690840"/>
          </a:xfrm>
        </p:spPr>
        <p:txBody>
          <a:bodyPr>
            <a:normAutofit/>
          </a:bodyPr>
          <a:lstStyle/>
          <a:p>
            <a:r>
              <a:rPr lang="en-CA" sz="3600" b="1" dirty="0"/>
              <a:t>1000 -level  History courses, Winter 2022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237312"/>
          </a:xfrm>
        </p:spPr>
        <p:txBody>
          <a:bodyPr>
            <a:normAutofit fontScale="92500" lnSpcReduction="20000"/>
          </a:bodyPr>
          <a:lstStyle/>
          <a:p>
            <a:endParaRPr lang="en-CA" sz="3400" b="1" dirty="0"/>
          </a:p>
          <a:p>
            <a:r>
              <a:rPr lang="en-CA" sz="3400" b="1" dirty="0"/>
              <a:t>HIST*1010	     The Early Modern World</a:t>
            </a:r>
          </a:p>
          <a:p>
            <a:endParaRPr lang="en-CA" sz="3400" b="1" dirty="0"/>
          </a:p>
          <a:p>
            <a:r>
              <a:rPr lang="en-CA" sz="3400" b="1" dirty="0"/>
              <a:t>HIST*1050*01    Invitation to History</a:t>
            </a:r>
            <a:endParaRPr lang="en-US" sz="3400" b="1" dirty="0"/>
          </a:p>
          <a:p>
            <a:pPr lvl="2"/>
            <a:r>
              <a:rPr lang="en-US" sz="2600" b="1" dirty="0"/>
              <a:t>Instructor: Dr. James Fraser</a:t>
            </a:r>
            <a:endParaRPr lang="en-CA" sz="2600" b="1" dirty="0"/>
          </a:p>
          <a:p>
            <a:r>
              <a:rPr lang="en-CA" sz="3400" b="1" dirty="0"/>
              <a:t>HIST*1050*02    Invitation to History:</a:t>
            </a:r>
          </a:p>
          <a:p>
            <a:pPr lvl="2"/>
            <a:r>
              <a:rPr lang="en-CA" sz="2600" b="1" dirty="0"/>
              <a:t>Instructor: Dr. Brittany </a:t>
            </a:r>
            <a:r>
              <a:rPr lang="en-CA" sz="2600" b="1" dirty="0" err="1"/>
              <a:t>Luby</a:t>
            </a:r>
            <a:endParaRPr lang="en-CA" sz="3400" b="1" dirty="0"/>
          </a:p>
          <a:p>
            <a:r>
              <a:rPr lang="en-CA" sz="3400" b="1" dirty="0"/>
              <a:t>HIST*1050*3  Invitation to History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Instructor: Dr. Cathryn Spence</a:t>
            </a:r>
            <a:endParaRPr kumimoji="0" lang="en-CA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CA" sz="3400" b="1" dirty="0"/>
              <a:t>	</a:t>
            </a:r>
          </a:p>
          <a:p>
            <a:r>
              <a:rPr lang="en-CA" sz="3400" b="1" dirty="0"/>
              <a:t>HIST*1150*01    The Modern World</a:t>
            </a:r>
          </a:p>
          <a:p>
            <a:endParaRPr lang="en-CA" sz="3400" b="1" dirty="0"/>
          </a:p>
          <a:p>
            <a:r>
              <a:rPr lang="en-CA" sz="3400" b="1" dirty="0"/>
              <a:t>HIST*1250	   Science &amp; Tech in a Global Context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363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4CA1A-F505-4A8C-A8B8-FB3D93B2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Other 2000-level History Winter 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67C59-0CB5-415A-92D1-2BFA4B68E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Film as History</a:t>
            </a:r>
          </a:p>
          <a:p>
            <a:pPr marL="0" indent="0">
              <a:buNone/>
            </a:pPr>
            <a:r>
              <a:rPr lang="en-US" dirty="0"/>
              <a:t>Celtic</a:t>
            </a:r>
          </a:p>
          <a:p>
            <a:pPr marL="0" indent="0">
              <a:buNone/>
            </a:pPr>
            <a:r>
              <a:rPr lang="en-US" dirty="0"/>
              <a:t>Medieval</a:t>
            </a:r>
          </a:p>
          <a:p>
            <a:pPr marL="0" indent="0">
              <a:buNone/>
            </a:pPr>
            <a:r>
              <a:rPr lang="en-US" dirty="0"/>
              <a:t>Modern Canada</a:t>
            </a:r>
          </a:p>
          <a:p>
            <a:pPr marL="0" indent="0">
              <a:buNone/>
            </a:pPr>
            <a:r>
              <a:rPr lang="en-US" dirty="0"/>
              <a:t>Ancient Greece</a:t>
            </a:r>
          </a:p>
          <a:p>
            <a:pPr marL="0" indent="0">
              <a:buNone/>
            </a:pPr>
            <a:r>
              <a:rPr lang="en-US" dirty="0"/>
              <a:t>Islamic</a:t>
            </a:r>
          </a:p>
          <a:p>
            <a:pPr marL="0" indent="0">
              <a:buNone/>
            </a:pPr>
            <a:r>
              <a:rPr lang="en-US" dirty="0"/>
              <a:t>Republican Latin America</a:t>
            </a:r>
          </a:p>
          <a:p>
            <a:pPr marL="0" indent="0">
              <a:buNone/>
            </a:pPr>
            <a:r>
              <a:rPr lang="en-US" dirty="0"/>
              <a:t>Women and Cultural Change</a:t>
            </a:r>
          </a:p>
        </p:txBody>
      </p:sp>
    </p:spTree>
    <p:extLst>
      <p:ext uri="{BB962C8B-B14F-4D97-AF65-F5344CB8AC3E}">
        <p14:creationId xmlns:p14="http://schemas.microsoft.com/office/powerpoint/2010/main" val="412073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D3730-6E24-4CCD-82C1-68FC108D5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find information about course offerings F21-W22?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A3E7E-4A10-4688-99C1-38D6CEFB0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Academic Calendar 2021-22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And the </a:t>
            </a:r>
            <a:r>
              <a:rPr lang="en-US" dirty="0">
                <a:hlinkClick r:id="rId3"/>
              </a:rPr>
              <a:t>History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3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1008062"/>
          </a:xfrm>
        </p:spPr>
        <p:txBody>
          <a:bodyPr/>
          <a:lstStyle/>
          <a:p>
            <a:pPr eaLnBrk="1" hangingPunct="1"/>
            <a:r>
              <a:rPr lang="en-CA" sz="2000"/>
              <a:t>Expectations of History Workload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04813"/>
            <a:ext cx="7777162" cy="6119812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 fontScale="2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sz="4000" b="1" i="1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12800" b="1" i="1" dirty="0">
                <a:solidFill>
                  <a:schemeClr val="tx1"/>
                </a:solidFill>
              </a:rPr>
              <a:t>EXPECTATIONS OF HISTORY WORKLOAD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sz="12800" b="1" i="1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sz="12800" b="1" dirty="0">
                <a:solidFill>
                  <a:schemeClr val="tx1"/>
                </a:solidFill>
              </a:rPr>
              <a:t>1000-Level Courses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br>
              <a:rPr lang="en-CA" sz="12800" dirty="0">
                <a:solidFill>
                  <a:schemeClr val="tx1"/>
                </a:solidFill>
              </a:rPr>
            </a:br>
            <a:r>
              <a:rPr lang="en-CA" sz="12800" dirty="0">
                <a:solidFill>
                  <a:schemeClr val="tx1"/>
                </a:solidFill>
              </a:rPr>
              <a:t>To expose students to broad cross-cultural and thematic approaches to history (i.e., something beyond the traditional historical approach).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br>
              <a:rPr lang="en-CA" sz="12800" dirty="0">
                <a:solidFill>
                  <a:schemeClr val="tx1"/>
                </a:solidFill>
              </a:rPr>
            </a:br>
            <a:r>
              <a:rPr lang="en-CA" sz="12800" dirty="0">
                <a:solidFill>
                  <a:schemeClr val="tx1"/>
                </a:solidFill>
              </a:rPr>
              <a:t>To instruct students in the basic skills of analysis and argument: how to develop, articulate and defend a thesis effectively.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br>
              <a:rPr lang="en-CA" sz="12800" dirty="0">
                <a:solidFill>
                  <a:schemeClr val="tx1"/>
                </a:solidFill>
              </a:rPr>
            </a:br>
            <a:br>
              <a:rPr lang="en-CA" sz="12800" dirty="0">
                <a:solidFill>
                  <a:schemeClr val="tx1"/>
                </a:solidFill>
              </a:rPr>
            </a:br>
            <a:r>
              <a:rPr lang="en-CA" sz="12800" dirty="0">
                <a:solidFill>
                  <a:schemeClr val="tx1"/>
                </a:solidFill>
              </a:rPr>
              <a:t>				</a:t>
            </a:r>
            <a:br>
              <a:rPr lang="en-CA" sz="12800" dirty="0">
                <a:solidFill>
                  <a:schemeClr val="tx1"/>
                </a:solidFill>
              </a:rPr>
            </a:br>
            <a:br>
              <a:rPr lang="en-CA" sz="12800" dirty="0">
                <a:solidFill>
                  <a:schemeClr val="tx1"/>
                </a:solidFill>
              </a:rPr>
            </a:br>
            <a:endParaRPr lang="en-CA" sz="1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z="3200" b="1"/>
              <a:t>1000-Level </a:t>
            </a:r>
            <a:r>
              <a:rPr lang="en-CA" sz="2000" b="1"/>
              <a:t>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6700" dirty="0"/>
              <a:t>The ‘stream’ course (HIST*1010</a:t>
            </a:r>
            <a:r>
              <a:rPr lang="en-CA" sz="6700"/>
              <a:t>) would </a:t>
            </a:r>
            <a:r>
              <a:rPr lang="en-CA" sz="6700" dirty="0"/>
              <a:t>involve both instruction in the writing of an essay and the actual writing of an essay, and must have seminars for all students in the course (methods: in lectures in a few well-chosen articles as good (or bad) examples to be discussed in seminars, in an essay, or in an exam)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CA" sz="3200" b="1"/>
              <a:t>1000-level </a:t>
            </a:r>
            <a:r>
              <a:rPr lang="en-CA" sz="2000" b="1"/>
              <a:t>(cont’d)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b="1" u="sng" dirty="0"/>
              <a:t>Reading expectations</a:t>
            </a:r>
            <a:r>
              <a:rPr lang="en-CA" b="1" dirty="0"/>
              <a:t>: the equivalent of an article a week and a text-book chapter.</a:t>
            </a:r>
            <a:br>
              <a:rPr lang="en-CA" b="1" dirty="0"/>
            </a:br>
            <a:endParaRPr lang="en-CA" b="1" dirty="0"/>
          </a:p>
          <a:p>
            <a:pPr eaLnBrk="1" hangingPunct="1"/>
            <a:r>
              <a:rPr lang="en-CA" b="1" u="sng" dirty="0"/>
              <a:t>Writing expectations</a:t>
            </a:r>
            <a:r>
              <a:rPr lang="en-CA" b="1" dirty="0"/>
              <a:t>: the equivalent of a 1500-word essay using at least 7 sources.</a:t>
            </a:r>
            <a:br>
              <a:rPr lang="en-CA" b="1" dirty="0"/>
            </a:br>
            <a:br>
              <a:rPr lang="en-CA" sz="2800" dirty="0"/>
            </a:b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DCA4A5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A958DEDC2D5C4DB9775EE4566BB966" ma:contentTypeVersion="13" ma:contentTypeDescription="Create a new document." ma:contentTypeScope="" ma:versionID="fb891567a2c2023018f92833ee348d18">
  <xsd:schema xmlns:xsd="http://www.w3.org/2001/XMLSchema" xmlns:xs="http://www.w3.org/2001/XMLSchema" xmlns:p="http://schemas.microsoft.com/office/2006/metadata/properties" xmlns:ns3="4152e4b0-9273-4eb3-9219-cbfd475533bd" xmlns:ns4="471cef36-82b7-4951-946c-7d484f1f0794" targetNamespace="http://schemas.microsoft.com/office/2006/metadata/properties" ma:root="true" ma:fieldsID="c2dd975b7678c8053bc64abf8a63d8aa" ns3:_="" ns4:_="">
    <xsd:import namespace="4152e4b0-9273-4eb3-9219-cbfd475533bd"/>
    <xsd:import namespace="471cef36-82b7-4951-946c-7d484f1f07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2e4b0-9273-4eb3-9219-cbfd475533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1cef36-82b7-4951-946c-7d484f1f07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FD3E68-7628-4BF9-BFDF-C46A55984F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52e4b0-9273-4eb3-9219-cbfd475533bd"/>
    <ds:schemaRef ds:uri="471cef36-82b7-4951-946c-7d484f1f07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95630C-BE79-44EB-B596-4E38819207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93DECA-981F-4086-84B1-0A55B19C13A4}">
  <ds:schemaRefs>
    <ds:schemaRef ds:uri="http://purl.org/dc/terms/"/>
    <ds:schemaRef ds:uri="471cef36-82b7-4951-946c-7d484f1f0794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4152e4b0-9273-4eb3-9219-cbfd475533b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7569</TotalTime>
  <Words>1561</Words>
  <Application>Microsoft Office PowerPoint</Application>
  <PresentationFormat>On-screen Show (4:3)</PresentationFormat>
  <Paragraphs>196</Paragraphs>
  <Slides>24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Welcome to History Fall 2021</vt:lpstr>
      <vt:lpstr>History Major, Minor, Area of Concentration, Co-op:  what’s involved?</vt:lpstr>
      <vt:lpstr>1000 and 2000-level History courses for Fall 2021</vt:lpstr>
      <vt:lpstr>1000 -level  History courses, Winter 2022</vt:lpstr>
      <vt:lpstr>Other 2000-level History Winter 22</vt:lpstr>
      <vt:lpstr>Where to find information about course offerings F21-W22?</vt:lpstr>
      <vt:lpstr>Expectations of History Workload</vt:lpstr>
      <vt:lpstr>1000-Level (cont’d)</vt:lpstr>
      <vt:lpstr>1000-level (cont’d)</vt:lpstr>
      <vt:lpstr>PowerPoint Presentation</vt:lpstr>
      <vt:lpstr> 2000-level (cont’d)    .  To hone the students’ skills in analysis and argument, either through essays or seminars; any ‘stream’ course must involve both methods.  </vt:lpstr>
      <vt:lpstr>PowerPoint Presentation</vt:lpstr>
      <vt:lpstr>2000-level (cont’d)</vt:lpstr>
      <vt:lpstr>PowerPoint Presentation</vt:lpstr>
      <vt:lpstr>PowerPoint Presentation</vt:lpstr>
      <vt:lpstr>3000-Level (cont’d)   .     To develop research skills, with particular emphasis on bibliographic tools. </vt:lpstr>
      <vt:lpstr>PowerPoint Presentation</vt:lpstr>
      <vt:lpstr>PowerPoint Presentation</vt:lpstr>
      <vt:lpstr>PowerPoint Presentation</vt:lpstr>
      <vt:lpstr>4000-level (cont’d)</vt:lpstr>
      <vt:lpstr>PowerPoint Presentation</vt:lpstr>
      <vt:lpstr>WHAT CAN I DO WITH A HISTORY MAJOR?</vt:lpstr>
      <vt:lpstr>JOBS AND PROFESSIONS THAT ARE SUITED FOR HISTORY MAJORS:</vt:lpstr>
      <vt:lpstr>Why study History?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1000 and 2000-level History courses for Fall, 2014</dc:title>
  <dc:creator>Renee Worringer</dc:creator>
  <cp:lastModifiedBy>P G</cp:lastModifiedBy>
  <cp:revision>39</cp:revision>
  <dcterms:created xsi:type="dcterms:W3CDTF">2014-08-19T19:49:00Z</dcterms:created>
  <dcterms:modified xsi:type="dcterms:W3CDTF">2021-09-11T00:52:39Z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0x010100F2A958DEDC2D5C4DB9775EE4566BB966</vt:lpwstr>
  </property>
</Properties>
</file>