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2" r:id="rId4"/>
  </p:sldMasterIdLst>
  <p:notesMasterIdLst>
    <p:notesMasterId r:id="rId20"/>
  </p:notesMasterIdLst>
  <p:sldIdLst>
    <p:sldId id="256" r:id="rId5"/>
    <p:sldId id="310" r:id="rId6"/>
    <p:sldId id="304" r:id="rId7"/>
    <p:sldId id="312" r:id="rId8"/>
    <p:sldId id="306" r:id="rId9"/>
    <p:sldId id="307" r:id="rId10"/>
    <p:sldId id="315" r:id="rId11"/>
    <p:sldId id="317" r:id="rId12"/>
    <p:sldId id="309" r:id="rId13"/>
    <p:sldId id="314" r:id="rId14"/>
    <p:sldId id="308" r:id="rId15"/>
    <p:sldId id="311" r:id="rId16"/>
    <p:sldId id="316" r:id="rId17"/>
    <p:sldId id="283" r:id="rId18"/>
    <p:sldId id="293" r:id="rId1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glun Gong" initials="MG" lastIdx="1" clrIdx="0">
    <p:extLst>
      <p:ext uri="{19B8F6BF-5375-455C-9EA6-DF929625EA0E}">
        <p15:presenceInfo xmlns:p15="http://schemas.microsoft.com/office/powerpoint/2012/main" userId="4b73ab4efc5030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463" autoAdjust="0"/>
    <p:restoredTop sz="65028" autoAdjust="0"/>
  </p:normalViewPr>
  <p:slideViewPr>
    <p:cSldViewPr snapToGrid="0" showGuides="1">
      <p:cViewPr varScale="1">
        <p:scale>
          <a:sx n="78" d="100"/>
          <a:sy n="78" d="100"/>
        </p:scale>
        <p:origin x="1520" y="168"/>
      </p:cViewPr>
      <p:guideLst>
        <p:guide orient="horz" pos="2448"/>
        <p:guide pos="3264"/>
      </p:guideLst>
    </p:cSldViewPr>
  </p:slideViewPr>
  <p:notesTextViewPr>
    <p:cViewPr>
      <p:scale>
        <a:sx n="1" d="1"/>
        <a:sy n="1" d="1"/>
      </p:scale>
      <p:origin x="0" y="0"/>
    </p:cViewPr>
  </p:notesTextViewPr>
  <p:sorterViewPr>
    <p:cViewPr varScale="1">
      <p:scale>
        <a:sx n="100" d="100"/>
        <a:sy n="100" d="100"/>
      </p:scale>
      <p:origin x="0" y="-13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uoguelphca-my.sharepoint.com/personal/minglun_uoguelph_ca/Documents/Documents/Directorship/School_CS/presentation/student_orientation/images/enrollment_histo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2898100765956"/>
          <c:y val="7.8287416530665399E-2"/>
          <c:w val="0.74968902167594942"/>
          <c:h val="0.7207420044352596"/>
        </c:manualLayout>
      </c:layout>
      <c:lineChart>
        <c:grouping val="standard"/>
        <c:varyColors val="0"/>
        <c:ser>
          <c:idx val="0"/>
          <c:order val="0"/>
          <c:tx>
            <c:strRef>
              <c:f>Plot!$B$1</c:f>
              <c:strCache>
                <c:ptCount val="1"/>
                <c:pt idx="0">
                  <c:v>Number of Applicants</c:v>
                </c:pt>
              </c:strCache>
            </c:strRef>
          </c:tx>
          <c:spPr>
            <a:ln w="38100" cap="rnd">
              <a:solidFill>
                <a:srgbClr val="FF0000"/>
              </a:solidFill>
              <a:round/>
            </a:ln>
            <a:effectLst/>
          </c:spPr>
          <c:marker>
            <c:symbol val="circle"/>
            <c:size val="5"/>
            <c:spPr>
              <a:solidFill>
                <a:schemeClr val="accent1"/>
              </a:solidFill>
              <a:ln w="38100">
                <a:solidFill>
                  <a:srgbClr val="FF0000"/>
                </a:solidFill>
              </a:ln>
              <a:effectLst/>
            </c:spPr>
          </c:marker>
          <c:dLbls>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Plot!$A$2:$A$5</c:f>
              <c:strCache>
                <c:ptCount val="4"/>
                <c:pt idx="0">
                  <c:v>Fall 2016</c:v>
                </c:pt>
                <c:pt idx="1">
                  <c:v>Fall 2017</c:v>
                </c:pt>
                <c:pt idx="2">
                  <c:v>Fall 2018</c:v>
                </c:pt>
                <c:pt idx="3">
                  <c:v>Fall 2019</c:v>
                </c:pt>
              </c:strCache>
            </c:strRef>
          </c:cat>
          <c:val>
            <c:numRef>
              <c:f>Plot!$B$2:$B$5</c:f>
              <c:numCache>
                <c:formatCode>General</c:formatCode>
                <c:ptCount val="4"/>
                <c:pt idx="0">
                  <c:v>1384</c:v>
                </c:pt>
                <c:pt idx="1">
                  <c:v>1554</c:v>
                </c:pt>
                <c:pt idx="2">
                  <c:v>2314</c:v>
                </c:pt>
                <c:pt idx="3">
                  <c:v>2897</c:v>
                </c:pt>
              </c:numCache>
            </c:numRef>
          </c:val>
          <c:smooth val="0"/>
          <c:extLst>
            <c:ext xmlns:c16="http://schemas.microsoft.com/office/drawing/2014/chart" uri="{C3380CC4-5D6E-409C-BE32-E72D297353CC}">
              <c16:uniqueId val="{00000000-0AB1-4B5F-B9FC-E907AD3C25E5}"/>
            </c:ext>
          </c:extLst>
        </c:ser>
        <c:dLbls>
          <c:showLegendKey val="0"/>
          <c:showVal val="0"/>
          <c:showCatName val="0"/>
          <c:showSerName val="0"/>
          <c:showPercent val="0"/>
          <c:showBubbleSize val="0"/>
        </c:dLbls>
        <c:marker val="1"/>
        <c:smooth val="0"/>
        <c:axId val="654854128"/>
        <c:axId val="1029046832"/>
      </c:lineChart>
      <c:lineChart>
        <c:grouping val="standard"/>
        <c:varyColors val="0"/>
        <c:ser>
          <c:idx val="1"/>
          <c:order val="1"/>
          <c:tx>
            <c:strRef>
              <c:f>Plot!$E$1</c:f>
              <c:strCache>
                <c:ptCount val="1"/>
                <c:pt idx="0">
                  <c:v>Acceptance Ratio</c:v>
                </c:pt>
              </c:strCache>
            </c:strRef>
          </c:tx>
          <c:spPr>
            <a:ln w="38100" cap="rnd">
              <a:solidFill>
                <a:srgbClr val="FFFF00"/>
              </a:solidFill>
              <a:round/>
            </a:ln>
            <a:effectLst/>
          </c:spPr>
          <c:marker>
            <c:symbol val="circle"/>
            <c:size val="5"/>
            <c:spPr>
              <a:solidFill>
                <a:schemeClr val="accent2"/>
              </a:solidFill>
              <a:ln w="38100">
                <a:solidFill>
                  <a:srgbClr val="FFFF00"/>
                </a:solidFill>
              </a:ln>
              <a:effectLst/>
            </c:spPr>
          </c:marker>
          <c:cat>
            <c:strRef>
              <c:f>Plot!$A$2:$A$5</c:f>
              <c:strCache>
                <c:ptCount val="4"/>
                <c:pt idx="0">
                  <c:v>Fall 2016</c:v>
                </c:pt>
                <c:pt idx="1">
                  <c:v>Fall 2017</c:v>
                </c:pt>
                <c:pt idx="2">
                  <c:v>Fall 2018</c:v>
                </c:pt>
                <c:pt idx="3">
                  <c:v>Fall 2019</c:v>
                </c:pt>
              </c:strCache>
            </c:strRef>
          </c:cat>
          <c:val>
            <c:numRef>
              <c:f>Plot!$E$2:$E$5</c:f>
              <c:numCache>
                <c:formatCode>0%</c:formatCode>
                <c:ptCount val="4"/>
                <c:pt idx="0">
                  <c:v>0.5527456647398844</c:v>
                </c:pt>
                <c:pt idx="1">
                  <c:v>0.47168597168597171</c:v>
                </c:pt>
                <c:pt idx="2">
                  <c:v>0.33318928262748487</c:v>
                </c:pt>
                <c:pt idx="3">
                  <c:v>0.32447359337245424</c:v>
                </c:pt>
              </c:numCache>
            </c:numRef>
          </c:val>
          <c:smooth val="0"/>
          <c:extLst>
            <c:ext xmlns:c16="http://schemas.microsoft.com/office/drawing/2014/chart" uri="{C3380CC4-5D6E-409C-BE32-E72D297353CC}">
              <c16:uniqueId val="{00000001-0AB1-4B5F-B9FC-E907AD3C25E5}"/>
            </c:ext>
          </c:extLst>
        </c:ser>
        <c:dLbls>
          <c:showLegendKey val="0"/>
          <c:showVal val="0"/>
          <c:showCatName val="0"/>
          <c:showSerName val="0"/>
          <c:showPercent val="0"/>
          <c:showBubbleSize val="0"/>
        </c:dLbls>
        <c:marker val="1"/>
        <c:smooth val="0"/>
        <c:axId val="771184368"/>
        <c:axId val="461289808"/>
      </c:lineChart>
      <c:catAx>
        <c:axId val="65485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29046832"/>
        <c:crosses val="autoZero"/>
        <c:auto val="1"/>
        <c:lblAlgn val="ctr"/>
        <c:lblOffset val="100"/>
        <c:noMultiLvlLbl val="0"/>
      </c:catAx>
      <c:valAx>
        <c:axId val="1029046832"/>
        <c:scaling>
          <c:orientation val="minMax"/>
          <c:max val="3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654854128"/>
        <c:crosses val="autoZero"/>
        <c:crossBetween val="between"/>
      </c:valAx>
      <c:valAx>
        <c:axId val="461289808"/>
        <c:scaling>
          <c:orientation val="minMax"/>
          <c:max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71184368"/>
        <c:crosses val="max"/>
        <c:crossBetween val="between"/>
      </c:valAx>
      <c:catAx>
        <c:axId val="771184368"/>
        <c:scaling>
          <c:orientation val="minMax"/>
        </c:scaling>
        <c:delete val="1"/>
        <c:axPos val="b"/>
        <c:numFmt formatCode="General" sourceLinked="1"/>
        <c:majorTickMark val="out"/>
        <c:minorTickMark val="none"/>
        <c:tickLblPos val="nextTo"/>
        <c:crossAx val="4612898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E763217-8303-4057-BFCC-74F3D50D82BC}" type="datetimeFigureOut">
              <a:rPr lang="en-US" smtClean="0"/>
              <a:t>5/8/20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A59F792-9203-4D11-9428-588BDC17CD69}" type="slidenum">
              <a:rPr lang="en-US" smtClean="0"/>
              <a:t>‹#›</a:t>
            </a:fld>
            <a:endParaRPr lang="en-US"/>
          </a:p>
        </p:txBody>
      </p:sp>
    </p:spTree>
    <p:extLst>
      <p:ext uri="{BB962C8B-B14F-4D97-AF65-F5344CB8AC3E}">
        <p14:creationId xmlns:p14="http://schemas.microsoft.com/office/powerpoint/2010/main" val="305900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a:t>
            </a:fld>
            <a:endParaRPr lang="en-US"/>
          </a:p>
        </p:txBody>
      </p:sp>
    </p:spTree>
    <p:extLst>
      <p:ext uri="{BB962C8B-B14F-4D97-AF65-F5344CB8AC3E}">
        <p14:creationId xmlns:p14="http://schemas.microsoft.com/office/powerpoint/2010/main" val="213436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four years, we have welcomed 12 new faculty members to the School of Computer Science.  </a:t>
            </a:r>
          </a:p>
          <a:p>
            <a:endParaRPr lang="en-US" dirty="0"/>
          </a:p>
          <a:p>
            <a:r>
              <a:rPr lang="en-US" dirty="0"/>
              <a:t>These experts bring to our School diversity and state-of-the-art research expertise in areas such as machine learning, Human-Computer interaction, cybersecurity, mobile computing, computer vision, and computer graphics.</a:t>
            </a:r>
          </a:p>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10</a:t>
            </a:fld>
            <a:endParaRPr lang="en-US"/>
          </a:p>
        </p:txBody>
      </p:sp>
    </p:spTree>
    <p:extLst>
      <p:ext uri="{BB962C8B-B14F-4D97-AF65-F5344CB8AC3E}">
        <p14:creationId xmlns:p14="http://schemas.microsoft.com/office/powerpoint/2010/main" val="998860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School of Computer Science has not historically been well-known for our research we have and are working towards top innovative research. You can see by this recent </a:t>
            </a:r>
            <a:r>
              <a:rPr lang="en-US" dirty="0" err="1"/>
              <a:t>CSRankings</a:t>
            </a:r>
            <a:r>
              <a:rPr lang="en-US" dirty="0"/>
              <a:t> our research reputation has dramatically improved.</a:t>
            </a:r>
          </a:p>
          <a:p>
            <a:endParaRPr lang="en-US" dirty="0"/>
          </a:p>
          <a:p>
            <a:r>
              <a:rPr lang="en-US" dirty="0"/>
              <a:t>Based on CSrankings.org, a well-recognized, </a:t>
            </a:r>
            <a:r>
              <a:rPr lang="en-US" sz="1200" b="0" i="0" u="none" strike="noStrike" kern="1200" dirty="0">
                <a:solidFill>
                  <a:schemeClr val="tx1"/>
                </a:solidFill>
                <a:effectLst/>
                <a:latin typeface="+mn-lt"/>
                <a:ea typeface="+mn-ea"/>
                <a:cs typeface="+mn-cs"/>
              </a:rPr>
              <a:t>metrics-based ranking </a:t>
            </a:r>
            <a:r>
              <a:rPr lang="en-US" dirty="0"/>
              <a:t>of universities based on the amount of state-of-the-art research outcomes, Guelph is currently ranked at 12 among 24 Canadian Universities.  </a:t>
            </a:r>
          </a:p>
          <a:p>
            <a:endParaRPr lang="en-US" dirty="0"/>
          </a:p>
          <a:p>
            <a:r>
              <a:rPr lang="en-US" dirty="0"/>
              <a:t>We are tied with the University of Queens, University of Manitoba, and University of Ottawa, while ranked higher than Ryerson University, McMaster University, and Western University.</a:t>
            </a:r>
          </a:p>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11</a:t>
            </a:fld>
            <a:endParaRPr lang="en-US"/>
          </a:p>
        </p:txBody>
      </p:sp>
    </p:spTree>
    <p:extLst>
      <p:ext uri="{BB962C8B-B14F-4D97-AF65-F5344CB8AC3E}">
        <p14:creationId xmlns:p14="http://schemas.microsoft.com/office/powerpoint/2010/main" val="3386503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our strengths the School of Computer Science at the University of Guelph is ranked fifth on the </a:t>
            </a:r>
            <a:r>
              <a:rPr lang="en-US" dirty="0" err="1"/>
              <a:t>CSRanking</a:t>
            </a:r>
            <a:r>
              <a:rPr lang="en-US" dirty="0"/>
              <a:t> for Computer Science. These areas of strong expertise include computer vision, mobile computing, algorithms &amp; complexity, computer graphics, and human-computer interaction.</a:t>
            </a:r>
          </a:p>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12</a:t>
            </a:fld>
            <a:endParaRPr lang="en-US"/>
          </a:p>
        </p:txBody>
      </p:sp>
    </p:spTree>
    <p:extLst>
      <p:ext uri="{BB962C8B-B14F-4D97-AF65-F5344CB8AC3E}">
        <p14:creationId xmlns:p14="http://schemas.microsoft.com/office/powerpoint/2010/main" val="279179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Fall 2019 semester, a new professional Master’s program called Master of Cybersecurity and Threat Intelligence was launched.  This one-year program offers students the potential for a demanding and exciting career in cybersecurity, cyber threat intelligence and digital forensics. This program connects the students with leaders in the field through industry advisory board meetings and internship opportunities.</a:t>
            </a:r>
          </a:p>
          <a:p>
            <a:endParaRPr lang="en-US" dirty="0"/>
          </a:p>
          <a:p>
            <a:r>
              <a:rPr lang="en-US" dirty="0"/>
              <a:t>Now that society is spending more time doing activities online and social distancing this program is expected to grow even further, as it meets a strong </a:t>
            </a:r>
            <a:r>
              <a:rPr lang="en-US" sz="1200" b="0" i="0" u="none" strike="noStrike" kern="1200" dirty="0">
                <a:solidFill>
                  <a:schemeClr val="tx1"/>
                </a:solidFill>
                <a:effectLst/>
                <a:latin typeface="+mn-lt"/>
                <a:ea typeface="+mn-ea"/>
                <a:cs typeface="+mn-cs"/>
              </a:rPr>
              <a:t>industry demand for professionals in cybersecurity and threat intelligence.</a:t>
            </a:r>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13</a:t>
            </a:fld>
            <a:endParaRPr lang="en-US"/>
          </a:p>
        </p:txBody>
      </p:sp>
    </p:spTree>
    <p:extLst>
      <p:ext uri="{BB962C8B-B14F-4D97-AF65-F5344CB8AC3E}">
        <p14:creationId xmlns:p14="http://schemas.microsoft.com/office/powerpoint/2010/main" val="1858516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increased computer usage there is a higher student demand for computing education. The red curve in the figure shows the increasing number of high school students who applied to the School of Computer Science program over the last four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increase in enrolment this has made our Computer Science programs competitive amongst other Universities as shown in our 5</a:t>
            </a:r>
            <a:r>
              <a:rPr lang="en-US" baseline="30000" dirty="0"/>
              <a:t>th</a:t>
            </a:r>
            <a:r>
              <a:rPr lang="en-US" dirty="0"/>
              <a:t> placed ranking on the </a:t>
            </a:r>
            <a:r>
              <a:rPr lang="en-US" dirty="0" err="1"/>
              <a:t>CSRankings</a:t>
            </a:r>
            <a:r>
              <a:rPr lang="en-US" dirty="0"/>
              <a:t> for Computer Science.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Thus, you will be surrounded by equally bright and talented students in your classes.</a:t>
            </a:r>
          </a:p>
        </p:txBody>
      </p:sp>
      <p:sp>
        <p:nvSpPr>
          <p:cNvPr id="4" name="Slide Number Placeholder 3"/>
          <p:cNvSpPr>
            <a:spLocks noGrp="1"/>
          </p:cNvSpPr>
          <p:nvPr>
            <p:ph type="sldNum" sz="quarter" idx="5"/>
          </p:nvPr>
        </p:nvSpPr>
        <p:spPr/>
        <p:txBody>
          <a:bodyPr/>
          <a:lstStyle/>
          <a:p>
            <a:fld id="{0A59F792-9203-4D11-9428-588BDC17CD69}" type="slidenum">
              <a:rPr lang="en-US" smtClean="0"/>
              <a:t>14</a:t>
            </a:fld>
            <a:endParaRPr lang="en-US"/>
          </a:p>
        </p:txBody>
      </p:sp>
    </p:spTree>
    <p:extLst>
      <p:ext uri="{BB962C8B-B14F-4D97-AF65-F5344CB8AC3E}">
        <p14:creationId xmlns:p14="http://schemas.microsoft.com/office/powerpoint/2010/main" val="1985499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visiting us, we hope to see you soon in the School of Computer Science program on our beautiful University of Guelph campus.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any questions, please feel free to engage with our academic counselors, student and </a:t>
            </a:r>
            <a:r>
              <a:rPr lang="en-US"/>
              <a:t>faculty volunteers.</a:t>
            </a:r>
            <a:endParaRPr lang="en-US" dirty="0"/>
          </a:p>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15</a:t>
            </a:fld>
            <a:endParaRPr lang="en-US"/>
          </a:p>
        </p:txBody>
      </p:sp>
    </p:spTree>
    <p:extLst>
      <p:ext uri="{BB962C8B-B14F-4D97-AF65-F5344CB8AC3E}">
        <p14:creationId xmlns:p14="http://schemas.microsoft.com/office/powerpoint/2010/main" val="93135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visiting us online.  It is my pleasure to introduce the School of Computer Science (SoCS) on behalf of Dr. Minglun Gong, who has served as the Director since May 2019.  Before coming to Guelph, he was Head of the Computer Science Department at Memorial University, in Newfoundland.  His previous teaching experiences were at Memorial University, Laurentian University, University of Alberta, &amp; University of Saskatchewan.</a:t>
            </a:r>
          </a:p>
        </p:txBody>
      </p:sp>
      <p:sp>
        <p:nvSpPr>
          <p:cNvPr id="4" name="Slide Number Placeholder 3"/>
          <p:cNvSpPr>
            <a:spLocks noGrp="1"/>
          </p:cNvSpPr>
          <p:nvPr>
            <p:ph type="sldNum" sz="quarter" idx="5"/>
          </p:nvPr>
        </p:nvSpPr>
        <p:spPr/>
        <p:txBody>
          <a:bodyPr/>
          <a:lstStyle/>
          <a:p>
            <a:fld id="{0A59F792-9203-4D11-9428-588BDC17CD69}" type="slidenum">
              <a:rPr lang="en-US" smtClean="0"/>
              <a:t>2</a:t>
            </a:fld>
            <a:endParaRPr lang="en-US"/>
          </a:p>
        </p:txBody>
      </p:sp>
    </p:spTree>
    <p:extLst>
      <p:ext uri="{BB962C8B-B14F-4D97-AF65-F5344CB8AC3E}">
        <p14:creationId xmlns:p14="http://schemas.microsoft.com/office/powerpoint/2010/main" val="2168568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The School of Computer Science was founded </a:t>
            </a:r>
            <a:r>
              <a:rPr lang="en-US" dirty="0"/>
              <a:t>in 1971.  The School will be celebrating our 50</a:t>
            </a:r>
            <a:r>
              <a:rPr lang="en-US" baseline="30000" dirty="0"/>
              <a:t>th</a:t>
            </a:r>
            <a:r>
              <a:rPr lang="en-US" dirty="0"/>
              <a:t> anniversary in Spring of 2021.  </a:t>
            </a:r>
          </a:p>
          <a:p>
            <a:endParaRPr lang="en-US" dirty="0"/>
          </a:p>
          <a:p>
            <a:r>
              <a:rPr lang="en-US" dirty="0"/>
              <a:t>Throughout its history, the School of Computer Science has maintained its focus on undergraduate education and providing opportunities for students. </a:t>
            </a:r>
          </a:p>
          <a:p>
            <a:endParaRPr lang="en-US" dirty="0"/>
          </a:p>
          <a:p>
            <a:r>
              <a:rPr lang="en-US" dirty="0"/>
              <a:t>Our mandate is to develop strong technical and analytical skills in our students using hands-on experience in leading edge technology.</a:t>
            </a:r>
          </a:p>
        </p:txBody>
      </p:sp>
      <p:sp>
        <p:nvSpPr>
          <p:cNvPr id="4" name="Slide Number Placeholder 3"/>
          <p:cNvSpPr>
            <a:spLocks noGrp="1"/>
          </p:cNvSpPr>
          <p:nvPr>
            <p:ph type="sldNum" sz="quarter" idx="5"/>
          </p:nvPr>
        </p:nvSpPr>
        <p:spPr/>
        <p:txBody>
          <a:bodyPr/>
          <a:lstStyle/>
          <a:p>
            <a:fld id="{0A59F792-9203-4D11-9428-588BDC17CD69}" type="slidenum">
              <a:rPr lang="en-US" smtClean="0"/>
              <a:t>3</a:t>
            </a:fld>
            <a:endParaRPr lang="en-US"/>
          </a:p>
        </p:txBody>
      </p:sp>
    </p:spTree>
    <p:extLst>
      <p:ext uri="{BB962C8B-B14F-4D97-AF65-F5344CB8AC3E}">
        <p14:creationId xmlns:p14="http://schemas.microsoft.com/office/powerpoint/2010/main" val="56347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policies in place for ensuring the best undergrad learning experiences.  For example, we require all candidates for our faculty positions to deliver sample lectures during their interviews, so that we can evaluate their teaching skills.  We also interview all teaching assistants before they are hired.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two Academic Counselors Dr. Greg Klotz and April Nejedly, provide excellent support and experience to our undergraduate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look for their presentations for further information about our programs.</a:t>
            </a:r>
          </a:p>
        </p:txBody>
      </p:sp>
      <p:sp>
        <p:nvSpPr>
          <p:cNvPr id="4" name="Slide Number Placeholder 3"/>
          <p:cNvSpPr>
            <a:spLocks noGrp="1"/>
          </p:cNvSpPr>
          <p:nvPr>
            <p:ph type="sldNum" sz="quarter" idx="5"/>
          </p:nvPr>
        </p:nvSpPr>
        <p:spPr/>
        <p:txBody>
          <a:bodyPr/>
          <a:lstStyle/>
          <a:p>
            <a:fld id="{0A59F792-9203-4D11-9428-588BDC17CD69}" type="slidenum">
              <a:rPr lang="en-US" smtClean="0"/>
              <a:t>4</a:t>
            </a:fld>
            <a:endParaRPr lang="en-US"/>
          </a:p>
        </p:txBody>
      </p:sp>
    </p:spTree>
    <p:extLst>
      <p:ext uri="{BB962C8B-B14F-4D97-AF65-F5344CB8AC3E}">
        <p14:creationId xmlns:p14="http://schemas.microsoft.com/office/powerpoint/2010/main" val="1008372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our proud of our dedicated and caring faculty. Two of the School’s faculty members, Dr. Dan Gillis and Dr. Gary Grewal, were recently recognized for their passion and dedication to teaching our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Dan Gillis received the Ontario Confederation of University Faculty Associations (OCUFA) teaching award in October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four professors from Ontario universities received this prestigious award in 2019.</a:t>
            </a:r>
          </a:p>
          <a:p>
            <a:endParaRPr lang="en-US" dirty="0"/>
          </a:p>
          <a:p>
            <a:r>
              <a:rPr lang="en-US" dirty="0"/>
              <a:t>Dr. Gary Grewal received the University of Guelph Faculty Association (UGFA) Distinguished Professor Award for Excellence in Teaching.  </a:t>
            </a:r>
          </a:p>
          <a:p>
            <a:r>
              <a:rPr lang="en-US" dirty="0"/>
              <a:t>Only two professors from across the University received this </a:t>
            </a:r>
            <a:r>
              <a:rPr lang="en-US" dirty="0" err="1"/>
              <a:t>honour</a:t>
            </a:r>
            <a:r>
              <a:rPr lang="en-US" dirty="0"/>
              <a:t> in 2018.</a:t>
            </a:r>
          </a:p>
        </p:txBody>
      </p:sp>
      <p:sp>
        <p:nvSpPr>
          <p:cNvPr id="4" name="Slide Number Placeholder 3"/>
          <p:cNvSpPr>
            <a:spLocks noGrp="1"/>
          </p:cNvSpPr>
          <p:nvPr>
            <p:ph type="sldNum" sz="quarter" idx="5"/>
          </p:nvPr>
        </p:nvSpPr>
        <p:spPr/>
        <p:txBody>
          <a:bodyPr/>
          <a:lstStyle/>
          <a:p>
            <a:fld id="{0A59F792-9203-4D11-9428-588BDC17CD69}" type="slidenum">
              <a:rPr lang="en-US" smtClean="0"/>
              <a:t>5</a:t>
            </a:fld>
            <a:endParaRPr lang="en-US"/>
          </a:p>
        </p:txBody>
      </p:sp>
    </p:spTree>
    <p:extLst>
      <p:ext uri="{BB962C8B-B14F-4D97-AF65-F5344CB8AC3E}">
        <p14:creationId xmlns:p14="http://schemas.microsoft.com/office/powerpoint/2010/main" val="2233628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of Computer Science has two Bachelor of Computing cooperative education programs which are supported by the office of </a:t>
            </a:r>
            <a:r>
              <a:rPr lang="en-US" sz="1200" b="0" i="0" u="none" strike="noStrike" kern="1200" dirty="0">
                <a:solidFill>
                  <a:schemeClr val="tx1"/>
                </a:solidFill>
                <a:effectLst/>
                <a:latin typeface="+mn-lt"/>
                <a:ea typeface="+mn-ea"/>
                <a:cs typeface="+mn-cs"/>
              </a:rPr>
              <a:t>Cooperative Education and Career Services.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We are very fortunate to have two co-op coordinators, Ms. </a:t>
            </a:r>
            <a:r>
              <a:rPr lang="en-US" dirty="0"/>
              <a:t>Laura Gatto &amp; Ms. Kate McRoberts.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dirty="0"/>
              <a:t>Ms. </a:t>
            </a:r>
            <a:r>
              <a:rPr lang="en-US" dirty="0" err="1"/>
              <a:t>Gatto</a:t>
            </a:r>
            <a:r>
              <a:rPr lang="en-US" dirty="0"/>
              <a:t> received the University of Guelph’s Innovative Leadership Recognition Award in 2019 in recognition of the guidance &amp; coaching she provides to the School of Computer Science co-op students.</a:t>
            </a:r>
          </a:p>
          <a:p>
            <a:endParaRPr lang="en-US" dirty="0"/>
          </a:p>
        </p:txBody>
      </p:sp>
      <p:sp>
        <p:nvSpPr>
          <p:cNvPr id="4" name="Slide Number Placeholder 3"/>
          <p:cNvSpPr>
            <a:spLocks noGrp="1"/>
          </p:cNvSpPr>
          <p:nvPr>
            <p:ph type="sldNum" sz="quarter" idx="5"/>
          </p:nvPr>
        </p:nvSpPr>
        <p:spPr/>
        <p:txBody>
          <a:bodyPr/>
          <a:lstStyle/>
          <a:p>
            <a:fld id="{0A59F792-9203-4D11-9428-588BDC17CD69}" type="slidenum">
              <a:rPr lang="en-US" smtClean="0"/>
              <a:t>6</a:t>
            </a:fld>
            <a:endParaRPr lang="en-US"/>
          </a:p>
        </p:txBody>
      </p:sp>
    </p:spTree>
    <p:extLst>
      <p:ext uri="{BB962C8B-B14F-4D97-AF65-F5344CB8AC3E}">
        <p14:creationId xmlns:p14="http://schemas.microsoft.com/office/powerpoint/2010/main" val="3641830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like clubs and want to get engaged with other students, the School of Computer Science has it all.</a:t>
            </a:r>
          </a:p>
          <a:p>
            <a:endParaRPr lang="en-US" dirty="0"/>
          </a:p>
          <a:p>
            <a:r>
              <a:rPr lang="en-US" dirty="0"/>
              <a:t> Society of Computing &amp; Information Science (SOCIS) is a student run club and represents the students at large. This club has executive positions that are elected each year by you the students. </a:t>
            </a:r>
          </a:p>
          <a:p>
            <a:endParaRPr lang="en-US" dirty="0"/>
          </a:p>
          <a:p>
            <a:r>
              <a:rPr lang="en-US" dirty="0"/>
              <a:t>One of our popular clubs for female students is the Guelph Women in Computer Science Club otherwise known as </a:t>
            </a:r>
            <a:r>
              <a:rPr lang="en-US" dirty="0" err="1"/>
              <a:t>GWiCS</a:t>
            </a:r>
            <a:r>
              <a:rPr lang="en-US" dirty="0"/>
              <a:t>. </a:t>
            </a:r>
          </a:p>
          <a:p>
            <a:endParaRPr lang="en-US" dirty="0"/>
          </a:p>
          <a:p>
            <a:r>
              <a:rPr lang="en-US" dirty="0"/>
              <a:t>There also clubs that are dedicated to helping students expand their technical expertise outside of classes, including the Guelph Coding Community (GCC) and the Google Developers Student Club.</a:t>
            </a:r>
          </a:p>
          <a:p>
            <a:endParaRPr lang="en-US" dirty="0"/>
          </a:p>
          <a:p>
            <a:r>
              <a:rPr lang="en-US" dirty="0"/>
              <a:t>These clubs run community building events, host tech talks, study &amp; mentoring sessions, and organize one of the largest College Royal events, </a:t>
            </a:r>
            <a:r>
              <a:rPr lang="en-US" dirty="0" err="1"/>
              <a:t>Roboticon</a:t>
            </a:r>
            <a:r>
              <a:rPr lang="en-US" dirty="0"/>
              <a:t> in March.</a:t>
            </a:r>
          </a:p>
        </p:txBody>
      </p:sp>
      <p:sp>
        <p:nvSpPr>
          <p:cNvPr id="4" name="Slide Number Placeholder 3"/>
          <p:cNvSpPr>
            <a:spLocks noGrp="1"/>
          </p:cNvSpPr>
          <p:nvPr>
            <p:ph type="sldNum" sz="quarter" idx="5"/>
          </p:nvPr>
        </p:nvSpPr>
        <p:spPr/>
        <p:txBody>
          <a:bodyPr/>
          <a:lstStyle/>
          <a:p>
            <a:fld id="{0A59F792-9203-4D11-9428-588BDC17CD69}" type="slidenum">
              <a:rPr lang="en-US" smtClean="0"/>
              <a:t>7</a:t>
            </a:fld>
            <a:endParaRPr lang="en-US"/>
          </a:p>
        </p:txBody>
      </p:sp>
    </p:spTree>
    <p:extLst>
      <p:ext uri="{BB962C8B-B14F-4D97-AF65-F5344CB8AC3E}">
        <p14:creationId xmlns:p14="http://schemas.microsoft.com/office/powerpoint/2010/main" val="3988493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Featured in these photos are some of our </a:t>
            </a:r>
            <a:r>
              <a:rPr lang="en-US" sz="1200" b="1" i="0" u="none" strike="noStrike" kern="1200" dirty="0">
                <a:solidFill>
                  <a:schemeClr val="tx1"/>
                </a:solidFill>
                <a:effectLst/>
                <a:latin typeface="+mn-lt"/>
                <a:ea typeface="+mn-ea"/>
                <a:cs typeface="+mn-cs"/>
              </a:rPr>
              <a:t>great </a:t>
            </a:r>
            <a:r>
              <a:rPr lang="en-US" sz="1200" b="0" i="0" u="none" strike="noStrike" kern="1200" dirty="0">
                <a:solidFill>
                  <a:schemeClr val="tx1"/>
                </a:solidFill>
                <a:effectLst/>
                <a:latin typeface="+mn-lt"/>
                <a:ea typeface="+mn-ea"/>
                <a:cs typeface="+mn-cs"/>
              </a:rPr>
              <a:t>students. Below are a few examples of students who were recognized for their </a:t>
            </a:r>
            <a:r>
              <a:rPr lang="en-CA" dirty="0"/>
              <a:t>engagement &amp; leadership.</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Marshall Asch, Lindsay Elliott, Devon Miller, &amp; Lucas </a:t>
            </a:r>
            <a:r>
              <a:rPr lang="en-US" sz="1200" b="0" i="0" u="none" strike="noStrike" kern="1200" dirty="0" err="1">
                <a:solidFill>
                  <a:schemeClr val="tx1"/>
                </a:solidFill>
                <a:effectLst/>
                <a:latin typeface="+mn-lt"/>
                <a:ea typeface="+mn-ea"/>
                <a:cs typeface="+mn-cs"/>
              </a:rPr>
              <a:t>Giancola</a:t>
            </a:r>
            <a:r>
              <a:rPr lang="en-US" sz="1200" b="0" i="0" u="none" strike="noStrike" kern="1200" dirty="0">
                <a:solidFill>
                  <a:schemeClr val="tx1"/>
                </a:solidFill>
                <a:effectLst/>
                <a:latin typeface="+mn-lt"/>
                <a:ea typeface="+mn-ea"/>
                <a:cs typeface="+mn-cs"/>
              </a:rPr>
              <a:t> won the Transforming Tomorrow Challenge, a hackathon host by McMaster University in January 2019.</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Madeline Gabriel &amp; Keefer Rourke won Co-op Student Awards in 2019 for their outstanding performance during co-op internships and for supporting other students in their pursuit of co-op placements.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Marshall Asch won the 2019 Student Experience Award for his role in managing the Guelph Coding Community, facilitating activities with our undergraduate and graduate students, and co-leading the development of an environmental and health monitoring tool used in the Innuit community of Rigolet, Nunavut.</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59F792-9203-4D11-9428-588BDC17CD69}" type="slidenum">
              <a:rPr lang="en-US" smtClean="0"/>
              <a:t>8</a:t>
            </a:fld>
            <a:endParaRPr lang="en-US"/>
          </a:p>
        </p:txBody>
      </p:sp>
    </p:spTree>
    <p:extLst>
      <p:ext uri="{BB962C8B-B14F-4D97-AF65-F5344CB8AC3E}">
        <p14:creationId xmlns:p14="http://schemas.microsoft.com/office/powerpoint/2010/main" val="309036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2018, the School of Computer Science moved back into our historical home, the Reynolds Building, after major renovations had been done to modernize and transform our work and teaching spaces. </a:t>
            </a:r>
          </a:p>
          <a:p>
            <a:endParaRPr lang="en-US" dirty="0"/>
          </a:p>
          <a:p>
            <a:r>
              <a:rPr lang="en-US" dirty="0"/>
              <a:t>During these renovations we improved our long tradition of our focus on undergraduate education by providing resources and allocated state of the art equipment and facilities.</a:t>
            </a:r>
          </a:p>
          <a:p>
            <a:endParaRPr lang="en-US" dirty="0"/>
          </a:p>
          <a:p>
            <a:r>
              <a:rPr lang="en-US" dirty="0"/>
              <a:t>In the photos show are the main entrance to Reynolds, our multimedia classroom used for seminars and group meetings, a graduate student lab, and an undergrad student lab. </a:t>
            </a:r>
          </a:p>
        </p:txBody>
      </p:sp>
      <p:sp>
        <p:nvSpPr>
          <p:cNvPr id="4" name="Slide Number Placeholder 3"/>
          <p:cNvSpPr>
            <a:spLocks noGrp="1"/>
          </p:cNvSpPr>
          <p:nvPr>
            <p:ph type="sldNum" sz="quarter" idx="5"/>
          </p:nvPr>
        </p:nvSpPr>
        <p:spPr/>
        <p:txBody>
          <a:bodyPr/>
          <a:lstStyle/>
          <a:p>
            <a:fld id="{0A59F792-9203-4D11-9428-588BDC17CD69}" type="slidenum">
              <a:rPr lang="en-US" smtClean="0"/>
              <a:t>9</a:t>
            </a:fld>
            <a:endParaRPr lang="en-US"/>
          </a:p>
        </p:txBody>
      </p:sp>
    </p:spTree>
    <p:extLst>
      <p:ext uri="{BB962C8B-B14F-4D97-AF65-F5344CB8AC3E}">
        <p14:creationId xmlns:p14="http://schemas.microsoft.com/office/powerpoint/2010/main" val="2134974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2DCDD8D-E726-4E0E-BE8A-09D7495DFD40}" type="datetimeFigureOut">
              <a:rPr lang="en-US" smtClean="0"/>
              <a:t>5/8/20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78013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ig &amp; Smal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7" y="1600200"/>
            <a:ext cx="6656832"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47937" y="1600200"/>
            <a:ext cx="327039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27669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amp; 2 Smal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72327" y="1600200"/>
            <a:ext cx="2404872"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20432" y="1600200"/>
            <a:ext cx="2404872"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
        <p:nvSpPr>
          <p:cNvPr id="8" name="Content Placeholder 2">
            <a:extLst>
              <a:ext uri="{FF2B5EF4-FFF2-40B4-BE49-F238E27FC236}">
                <a16:creationId xmlns:a16="http://schemas.microsoft.com/office/drawing/2014/main" id="{BAA825CC-73BD-4BA5-8A85-CEDBFDF77F64}"/>
              </a:ext>
            </a:extLst>
          </p:cNvPr>
          <p:cNvSpPr>
            <a:spLocks noGrp="1"/>
          </p:cNvSpPr>
          <p:nvPr>
            <p:ph sz="half" idx="13"/>
          </p:nvPr>
        </p:nvSpPr>
        <p:spPr>
          <a:xfrm>
            <a:off x="1063626" y="1600201"/>
            <a:ext cx="4956048"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3816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BF53A4B-A909-4B68-96B0-C4EAF804E3C0}"/>
              </a:ext>
            </a:extLst>
          </p:cNvPr>
          <p:cNvSpPr>
            <a:spLocks noGrp="1"/>
          </p:cNvSpPr>
          <p:nvPr>
            <p:ph sz="half" idx="1"/>
          </p:nvPr>
        </p:nvSpPr>
        <p:spPr>
          <a:xfrm>
            <a:off x="1063626" y="1600201"/>
            <a:ext cx="4956174"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3450586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3">
            <a:extLst>
              <a:ext uri="{FF2B5EF4-FFF2-40B4-BE49-F238E27FC236}">
                <a16:creationId xmlns:a16="http://schemas.microsoft.com/office/drawing/2014/main" id="{DF675FC5-270C-4C56-AD01-2CD50D9AD429}"/>
              </a:ext>
            </a:extLst>
          </p:cNvPr>
          <p:cNvSpPr>
            <a:spLocks noGrp="1"/>
          </p:cNvSpPr>
          <p:nvPr>
            <p:ph sz="half" idx="2"/>
          </p:nvPr>
        </p:nvSpPr>
        <p:spPr>
          <a:xfrm>
            <a:off x="6172200" y="1600201"/>
            <a:ext cx="4952999"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543106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0"/>
            <a:ext cx="326440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8777" y="1600200"/>
            <a:ext cx="326440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F1424B4B-B175-4D36-B2F1-8ECD3D892DA9}"/>
              </a:ext>
            </a:extLst>
          </p:cNvPr>
          <p:cNvSpPr>
            <a:spLocks noGrp="1"/>
          </p:cNvSpPr>
          <p:nvPr>
            <p:ph sz="half" idx="13"/>
          </p:nvPr>
        </p:nvSpPr>
        <p:spPr>
          <a:xfrm>
            <a:off x="7853928" y="1600200"/>
            <a:ext cx="326440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3381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0"/>
            <a:ext cx="326440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8777" y="1600200"/>
            <a:ext cx="3264408"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F1424B4B-B175-4D36-B2F1-8ECD3D892DA9}"/>
              </a:ext>
            </a:extLst>
          </p:cNvPr>
          <p:cNvSpPr>
            <a:spLocks noGrp="1"/>
          </p:cNvSpPr>
          <p:nvPr>
            <p:ph sz="half" idx="13"/>
          </p:nvPr>
        </p:nvSpPr>
        <p:spPr>
          <a:xfrm>
            <a:off x="7853928" y="1600200"/>
            <a:ext cx="3264408"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
        <p:nvSpPr>
          <p:cNvPr id="9" name="Content Placeholder 3">
            <a:extLst>
              <a:ext uri="{FF2B5EF4-FFF2-40B4-BE49-F238E27FC236}">
                <a16:creationId xmlns:a16="http://schemas.microsoft.com/office/drawing/2014/main" id="{6DC3D514-EC7F-4CCF-9857-E57FDA29671C}"/>
              </a:ext>
            </a:extLst>
          </p:cNvPr>
          <p:cNvSpPr>
            <a:spLocks noGrp="1"/>
          </p:cNvSpPr>
          <p:nvPr>
            <p:ph sz="half" idx="14"/>
          </p:nvPr>
        </p:nvSpPr>
        <p:spPr>
          <a:xfrm>
            <a:off x="4458777" y="3965448"/>
            <a:ext cx="3264408"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4">
            <a:extLst>
              <a:ext uri="{FF2B5EF4-FFF2-40B4-BE49-F238E27FC236}">
                <a16:creationId xmlns:a16="http://schemas.microsoft.com/office/drawing/2014/main" id="{47DD459E-ABFB-4451-A079-7FE768E3A672}"/>
              </a:ext>
            </a:extLst>
          </p:cNvPr>
          <p:cNvSpPr>
            <a:spLocks noGrp="1"/>
          </p:cNvSpPr>
          <p:nvPr>
            <p:ph sz="half" idx="15"/>
          </p:nvPr>
        </p:nvSpPr>
        <p:spPr>
          <a:xfrm>
            <a:off x="7853928" y="3965448"/>
            <a:ext cx="3264408"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2402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4C5E56CA-2F80-4183-A074-0CCCDAF90E25}"/>
              </a:ext>
            </a:extLst>
          </p:cNvPr>
          <p:cNvSpPr>
            <a:spLocks noGrp="1"/>
          </p:cNvSpPr>
          <p:nvPr>
            <p:ph sz="half" idx="1"/>
          </p:nvPr>
        </p:nvSpPr>
        <p:spPr>
          <a:xfrm>
            <a:off x="1063626" y="1600198"/>
            <a:ext cx="3264408"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DC10F305-BB82-483F-91A5-7ECC327B74EA}"/>
              </a:ext>
            </a:extLst>
          </p:cNvPr>
          <p:cNvSpPr>
            <a:spLocks noGrp="1"/>
          </p:cNvSpPr>
          <p:nvPr>
            <p:ph sz="half" idx="2"/>
          </p:nvPr>
        </p:nvSpPr>
        <p:spPr>
          <a:xfrm>
            <a:off x="4458777" y="1600198"/>
            <a:ext cx="3264408" cy="2212848"/>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A399DDED-33D1-4A9D-B41C-44478CE1105D}"/>
              </a:ext>
            </a:extLst>
          </p:cNvPr>
          <p:cNvSpPr>
            <a:spLocks noGrp="1"/>
          </p:cNvSpPr>
          <p:nvPr>
            <p:ph sz="half" idx="13"/>
          </p:nvPr>
        </p:nvSpPr>
        <p:spPr>
          <a:xfrm>
            <a:off x="7853928" y="1600198"/>
            <a:ext cx="3264408" cy="2212848"/>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id="{BCBB8C15-B3FC-4E17-95E4-DB0199644E0C}"/>
              </a:ext>
            </a:extLst>
          </p:cNvPr>
          <p:cNvSpPr>
            <a:spLocks noGrp="1"/>
          </p:cNvSpPr>
          <p:nvPr>
            <p:ph sz="half" idx="14"/>
          </p:nvPr>
        </p:nvSpPr>
        <p:spPr>
          <a:xfrm>
            <a:off x="1063625" y="3959428"/>
            <a:ext cx="3264408" cy="2212848"/>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6">
            <a:extLst>
              <a:ext uri="{FF2B5EF4-FFF2-40B4-BE49-F238E27FC236}">
                <a16:creationId xmlns:a16="http://schemas.microsoft.com/office/drawing/2014/main" id="{C17149F4-3899-4D06-9E8E-841E98D0E8FF}"/>
              </a:ext>
            </a:extLst>
          </p:cNvPr>
          <p:cNvSpPr>
            <a:spLocks noGrp="1"/>
          </p:cNvSpPr>
          <p:nvPr>
            <p:ph sz="half" idx="15"/>
          </p:nvPr>
        </p:nvSpPr>
        <p:spPr>
          <a:xfrm>
            <a:off x="4458776" y="3959428"/>
            <a:ext cx="3264408" cy="2212848"/>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5E0AFD29-8692-480B-82FE-4D7C110CD023}"/>
              </a:ext>
            </a:extLst>
          </p:cNvPr>
          <p:cNvSpPr>
            <a:spLocks noGrp="1"/>
          </p:cNvSpPr>
          <p:nvPr>
            <p:ph sz="half" idx="16"/>
          </p:nvPr>
        </p:nvSpPr>
        <p:spPr>
          <a:xfrm>
            <a:off x="7853927" y="3959428"/>
            <a:ext cx="3264408" cy="2212848"/>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233321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7" y="1600201"/>
            <a:ext cx="2407484"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3E3A7BAD-A5FA-4A2B-BD96-280C80211790}"/>
              </a:ext>
            </a:extLst>
          </p:cNvPr>
          <p:cNvSpPr>
            <a:spLocks noGrp="1"/>
          </p:cNvSpPr>
          <p:nvPr>
            <p:ph sz="half" idx="15"/>
          </p:nvPr>
        </p:nvSpPr>
        <p:spPr>
          <a:xfrm>
            <a:off x="3612318" y="1600201"/>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a:xfrm>
            <a:off x="6172199" y="1600201"/>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a:extLst>
              <a:ext uri="{FF2B5EF4-FFF2-40B4-BE49-F238E27FC236}">
                <a16:creationId xmlns:a16="http://schemas.microsoft.com/office/drawing/2014/main" id="{5B425552-8C55-46CD-8833-28733807975C}"/>
              </a:ext>
            </a:extLst>
          </p:cNvPr>
          <p:cNvSpPr>
            <a:spLocks noGrp="1"/>
          </p:cNvSpPr>
          <p:nvPr>
            <p:ph sz="half" idx="17"/>
          </p:nvPr>
        </p:nvSpPr>
        <p:spPr>
          <a:xfrm>
            <a:off x="8717714" y="1600201"/>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6">
            <a:extLst>
              <a:ext uri="{FF2B5EF4-FFF2-40B4-BE49-F238E27FC236}">
                <a16:creationId xmlns:a16="http://schemas.microsoft.com/office/drawing/2014/main" id="{8E97D470-827B-4435-B2F6-BD3640FEEF71}"/>
              </a:ext>
            </a:extLst>
          </p:cNvPr>
          <p:cNvSpPr>
            <a:spLocks noGrp="1"/>
          </p:cNvSpPr>
          <p:nvPr>
            <p:ph sz="half" idx="13"/>
          </p:nvPr>
        </p:nvSpPr>
        <p:spPr>
          <a:xfrm>
            <a:off x="1063627" y="3955210"/>
            <a:ext cx="2407484" cy="2213810"/>
          </a:xfrm>
        </p:spPr>
        <p:txBody>
          <a:bodyPr/>
          <a:lstStyle>
            <a:lvl1pPr>
              <a:defRPr lang="en-US" sz="2200" b="1" kern="1200" dirty="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7">
            <a:extLst>
              <a:ext uri="{FF2B5EF4-FFF2-40B4-BE49-F238E27FC236}">
                <a16:creationId xmlns:a16="http://schemas.microsoft.com/office/drawing/2014/main" id="{A2F3954B-CE76-4806-AC3E-EE3ABC907073}"/>
              </a:ext>
            </a:extLst>
          </p:cNvPr>
          <p:cNvSpPr>
            <a:spLocks noGrp="1"/>
          </p:cNvSpPr>
          <p:nvPr>
            <p:ph sz="half" idx="16"/>
          </p:nvPr>
        </p:nvSpPr>
        <p:spPr>
          <a:xfrm>
            <a:off x="3612318" y="3955210"/>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EC2DF7D8-51C4-4863-82EA-D9FC4629C35E}"/>
              </a:ext>
            </a:extLst>
          </p:cNvPr>
          <p:cNvSpPr>
            <a:spLocks noGrp="1"/>
          </p:cNvSpPr>
          <p:nvPr>
            <p:ph sz="half" idx="14"/>
          </p:nvPr>
        </p:nvSpPr>
        <p:spPr>
          <a:xfrm>
            <a:off x="6172199" y="3955210"/>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9">
            <a:extLst>
              <a:ext uri="{FF2B5EF4-FFF2-40B4-BE49-F238E27FC236}">
                <a16:creationId xmlns:a16="http://schemas.microsoft.com/office/drawing/2014/main" id="{678CA59C-297F-4E23-B326-E11F07ADD22B}"/>
              </a:ext>
            </a:extLst>
          </p:cNvPr>
          <p:cNvSpPr>
            <a:spLocks noGrp="1"/>
          </p:cNvSpPr>
          <p:nvPr>
            <p:ph sz="half" idx="18"/>
          </p:nvPr>
        </p:nvSpPr>
        <p:spPr>
          <a:xfrm>
            <a:off x="8717714" y="3955210"/>
            <a:ext cx="2407484" cy="2213810"/>
          </a:xfrm>
        </p:spPr>
        <p:txBody>
          <a:bodyPr/>
          <a:lstStyle>
            <a:lvl1pPr>
              <a:defRPr lang="en-US" sz="2200" b="1" kern="1200">
                <a:solidFill>
                  <a:schemeClr val="tx1"/>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715761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80C0729-55AA-43DD-8C8B-3F47B776FCD6}"/>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97953" y="1602100"/>
            <a:ext cx="4724390" cy="685800"/>
          </a:xfrm>
        </p:spPr>
        <p:txBody>
          <a:bodyPr anchor="b"/>
          <a:lstStyle>
            <a:lvl1pPr marL="0" indent="0">
              <a:lnSpc>
                <a:spcPct val="90000"/>
              </a:lnSpc>
              <a:buNone/>
              <a:defRPr sz="2800" b="1" cap="sm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a:extLst>
              <a:ext uri="{FF2B5EF4-FFF2-40B4-BE49-F238E27FC236}">
                <a16:creationId xmlns:a16="http://schemas.microsoft.com/office/drawing/2014/main" id="{33970393-51EA-476F-9CB8-3C1C3B58B920}"/>
              </a:ext>
            </a:extLst>
          </p:cNvPr>
          <p:cNvSpPr>
            <a:spLocks noGrp="1"/>
          </p:cNvSpPr>
          <p:nvPr>
            <p:ph sz="half" idx="13"/>
          </p:nvPr>
        </p:nvSpPr>
        <p:spPr>
          <a:xfrm>
            <a:off x="6172328" y="2385691"/>
            <a:ext cx="4956048" cy="380026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3348" y="1602100"/>
            <a:ext cx="4724390" cy="685800"/>
          </a:xfrm>
        </p:spPr>
        <p:txBody>
          <a:bodyPr anchor="b"/>
          <a:lstStyle>
            <a:lvl1pPr marL="0" indent="0">
              <a:lnSpc>
                <a:spcPct val="90000"/>
              </a:lnSpc>
              <a:buNone/>
              <a:defRPr sz="2800" b="1" cap="sm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243CD7D-4C4B-47E1-A953-7C474EB00311}"/>
              </a:ext>
            </a:extLst>
          </p:cNvPr>
          <p:cNvSpPr>
            <a:spLocks noGrp="1"/>
          </p:cNvSpPr>
          <p:nvPr>
            <p:ph sz="half" idx="2"/>
          </p:nvPr>
        </p:nvSpPr>
        <p:spPr>
          <a:xfrm>
            <a:off x="1063626" y="2371940"/>
            <a:ext cx="4956048" cy="380026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299EB61E-8697-4464-9E42-FF33B7720A8F}"/>
              </a:ext>
            </a:extLst>
          </p:cNvPr>
          <p:cNvSpPr>
            <a:spLocks noGrp="1"/>
          </p:cNvSpPr>
          <p:nvPr>
            <p:ph type="dt" sz="half" idx="10"/>
          </p:nvPr>
        </p:nvSpPr>
        <p:spPr/>
        <p:txBody>
          <a:bodyPr/>
          <a:lstStyle/>
          <a:p>
            <a:fld id="{52DCDD8D-E726-4E0E-BE8A-09D7495DFD40}" type="datetimeFigureOut">
              <a:rPr lang="en-US" smtClean="0"/>
              <a:t>5/8/20</a:t>
            </a:fld>
            <a:endParaRPr lang="en-US"/>
          </a:p>
        </p:txBody>
      </p:sp>
      <p:sp>
        <p:nvSpPr>
          <p:cNvPr id="12" name="Footer Placeholder 11">
            <a:extLst>
              <a:ext uri="{FF2B5EF4-FFF2-40B4-BE49-F238E27FC236}">
                <a16:creationId xmlns:a16="http://schemas.microsoft.com/office/drawing/2014/main" id="{1713C419-6F0C-40FF-B9EE-6C4DBBBEE424}"/>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462F3573-A5C0-4CA4-A27B-F20E3B5B225E}"/>
              </a:ext>
            </a:extLst>
          </p:cNvPr>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870153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Figures with Captio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3625" y="5830508"/>
            <a:ext cx="4956178" cy="340334"/>
          </a:xfrm>
        </p:spPr>
        <p:txBody>
          <a:bodyPr anchor="b"/>
          <a:lstStyle>
            <a:lvl1pPr marL="0" indent="0" algn="ctr">
              <a:lnSpc>
                <a:spcPct val="90000"/>
              </a:lnSpc>
              <a:buNone/>
              <a:defRPr lang="en-US" sz="2000" b="1"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5830507"/>
            <a:ext cx="4952998" cy="340334"/>
          </a:xfrm>
        </p:spPr>
        <p:txBody>
          <a:bodyPr anchor="b"/>
          <a:lstStyle>
            <a:lvl1pPr marL="0" indent="0" algn="ctr">
              <a:lnSpc>
                <a:spcPct val="90000"/>
              </a:lnSpc>
              <a:buNone/>
              <a:defRPr lang="en-US" sz="2000" b="1" kern="120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2DCDD8D-E726-4E0E-BE8A-09D7495DFD40}" type="datetimeFigureOut">
              <a:rPr lang="en-US" smtClean="0"/>
              <a:t>5/8/20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3A912-FB3B-438A-8722-CEDCB592DC8B}" type="slidenum">
              <a:rPr lang="en-US" smtClean="0"/>
              <a:t>‹#›</a:t>
            </a:fld>
            <a:endParaRPr lang="en-US"/>
          </a:p>
        </p:txBody>
      </p:sp>
      <p:sp>
        <p:nvSpPr>
          <p:cNvPr id="12" name="Title 11">
            <a:extLst>
              <a:ext uri="{FF2B5EF4-FFF2-40B4-BE49-F238E27FC236}">
                <a16:creationId xmlns:a16="http://schemas.microsoft.com/office/drawing/2014/main" id="{57A6A5C3-589F-479C-99AD-E69EEEC27705}"/>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CEE45E76-6203-4D1B-BC9E-8B365E2C49B4}"/>
              </a:ext>
            </a:extLst>
          </p:cNvPr>
          <p:cNvSpPr>
            <a:spLocks noGrp="1"/>
          </p:cNvSpPr>
          <p:nvPr>
            <p:ph sz="half" idx="13"/>
          </p:nvPr>
        </p:nvSpPr>
        <p:spPr>
          <a:xfrm>
            <a:off x="6172200" y="1600201"/>
            <a:ext cx="4956048" cy="4172711"/>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0B1E7D2E-216C-4CB9-9323-5EEDF6EA8220}"/>
              </a:ext>
            </a:extLst>
          </p:cNvPr>
          <p:cNvSpPr>
            <a:spLocks noGrp="1"/>
          </p:cNvSpPr>
          <p:nvPr>
            <p:ph sz="half" idx="2"/>
          </p:nvPr>
        </p:nvSpPr>
        <p:spPr>
          <a:xfrm>
            <a:off x="1063625" y="1600201"/>
            <a:ext cx="4956048" cy="4172711"/>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4438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DCDD8D-E726-4E0E-BE8A-09D7495DFD40}"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07337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DCDD8D-E726-4E0E-BE8A-09D7495DFD40}" type="datetimeFigureOut">
              <a:rPr lang="en-US" smtClean="0"/>
              <a:t>5/8/20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429010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50A6F5C-EFD7-4656-A656-F8D16B445E97}"/>
              </a:ext>
            </a:extLst>
          </p:cNvPr>
          <p:cNvSpPr>
            <a:spLocks noGrp="1"/>
          </p:cNvSpPr>
          <p:nvPr>
            <p:ph idx="13"/>
          </p:nvPr>
        </p:nvSpPr>
        <p:spPr>
          <a:xfrm>
            <a:off x="1066800" y="457200"/>
            <a:ext cx="10058399"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DCDD8D-E726-4E0E-BE8A-09D7495DFD40}"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851341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CDD8D-E726-4E0E-BE8A-09D7495DFD40}" type="datetimeFigureOut">
              <a:rPr lang="en-US" smtClean="0"/>
              <a:t>5/8/20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851619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4205674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371127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680980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516925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00217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943470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2DCDD8D-E726-4E0E-BE8A-09D7495DFD40}" type="datetimeFigureOut">
              <a:rPr lang="en-US" smtClean="0"/>
              <a:t>5/8/20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752621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DCDD8D-E726-4E0E-BE8A-09D7495DFD40}"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373862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1"/>
            <a:ext cx="4956048"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600201"/>
            <a:ext cx="4956048"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183945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66800" y="1600201"/>
            <a:ext cx="10058399"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a:extLst>
              <a:ext uri="{FF2B5EF4-FFF2-40B4-BE49-F238E27FC236}">
                <a16:creationId xmlns:a16="http://schemas.microsoft.com/office/drawing/2014/main" id="{B5A36622-1C09-45DB-A94C-7DBE0EE3C6A2}"/>
              </a:ext>
            </a:extLst>
          </p:cNvPr>
          <p:cNvSpPr>
            <a:spLocks noGrp="1"/>
          </p:cNvSpPr>
          <p:nvPr>
            <p:ph idx="13"/>
          </p:nvPr>
        </p:nvSpPr>
        <p:spPr>
          <a:xfrm>
            <a:off x="1063625" y="3958416"/>
            <a:ext cx="10058399" cy="2212848"/>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DCDD8D-E726-4E0E-BE8A-09D7495DFD40}" type="datetimeFigureOut">
              <a:rPr lang="en-US" smtClean="0"/>
              <a:t>5/8/20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54928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1"/>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600201"/>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4">
            <a:extLst>
              <a:ext uri="{FF2B5EF4-FFF2-40B4-BE49-F238E27FC236}">
                <a16:creationId xmlns:a16="http://schemas.microsoft.com/office/drawing/2014/main" id="{8E97D470-827B-4435-B2F6-BD3640FEEF71}"/>
              </a:ext>
            </a:extLst>
          </p:cNvPr>
          <p:cNvSpPr>
            <a:spLocks noGrp="1"/>
          </p:cNvSpPr>
          <p:nvPr>
            <p:ph sz="half" idx="13"/>
          </p:nvPr>
        </p:nvSpPr>
        <p:spPr>
          <a:xfrm>
            <a:off x="1063626" y="3955210"/>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a:extLst>
              <a:ext uri="{FF2B5EF4-FFF2-40B4-BE49-F238E27FC236}">
                <a16:creationId xmlns:a16="http://schemas.microsoft.com/office/drawing/2014/main" id="{EC2DF7D8-51C4-4863-82EA-D9FC4629C35E}"/>
              </a:ext>
            </a:extLst>
          </p:cNvPr>
          <p:cNvSpPr>
            <a:spLocks noGrp="1"/>
          </p:cNvSpPr>
          <p:nvPr>
            <p:ph sz="half" idx="14"/>
          </p:nvPr>
        </p:nvSpPr>
        <p:spPr>
          <a:xfrm>
            <a:off x="6172199" y="3955210"/>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218484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1"/>
            <a:ext cx="4956048"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
        <p:nvSpPr>
          <p:cNvPr id="8" name="Content Placeholder 3">
            <a:extLst>
              <a:ext uri="{FF2B5EF4-FFF2-40B4-BE49-F238E27FC236}">
                <a16:creationId xmlns:a16="http://schemas.microsoft.com/office/drawing/2014/main" id="{94C4C64F-972C-48E1-BFB2-6555BFB31CC5}"/>
              </a:ext>
            </a:extLst>
          </p:cNvPr>
          <p:cNvSpPr>
            <a:spLocks noGrp="1"/>
          </p:cNvSpPr>
          <p:nvPr>
            <p:ph sz="half" idx="2"/>
          </p:nvPr>
        </p:nvSpPr>
        <p:spPr>
          <a:xfrm>
            <a:off x="6172199" y="1600201"/>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5">
            <a:extLst>
              <a:ext uri="{FF2B5EF4-FFF2-40B4-BE49-F238E27FC236}">
                <a16:creationId xmlns:a16="http://schemas.microsoft.com/office/drawing/2014/main" id="{49A4898A-1623-40D9-AB3A-62BB2FA93A18}"/>
              </a:ext>
            </a:extLst>
          </p:cNvPr>
          <p:cNvSpPr>
            <a:spLocks noGrp="1"/>
          </p:cNvSpPr>
          <p:nvPr>
            <p:ph sz="half" idx="14"/>
          </p:nvPr>
        </p:nvSpPr>
        <p:spPr>
          <a:xfrm>
            <a:off x="6172199" y="3955210"/>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190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6172199" y="1600201"/>
            <a:ext cx="4956048" cy="4571999"/>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
        <p:nvSpPr>
          <p:cNvPr id="8" name="Content Placeholder 2">
            <a:extLst>
              <a:ext uri="{FF2B5EF4-FFF2-40B4-BE49-F238E27FC236}">
                <a16:creationId xmlns:a16="http://schemas.microsoft.com/office/drawing/2014/main" id="{ADF6B9A4-DC16-4F42-B584-939B207D5758}"/>
              </a:ext>
            </a:extLst>
          </p:cNvPr>
          <p:cNvSpPr>
            <a:spLocks noGrp="1"/>
          </p:cNvSpPr>
          <p:nvPr>
            <p:ph sz="half" idx="1"/>
          </p:nvPr>
        </p:nvSpPr>
        <p:spPr>
          <a:xfrm>
            <a:off x="1063626" y="1600201"/>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540A6D4A-4352-4B34-BAC5-94BCEEA6B286}"/>
              </a:ext>
            </a:extLst>
          </p:cNvPr>
          <p:cNvSpPr>
            <a:spLocks noGrp="1"/>
          </p:cNvSpPr>
          <p:nvPr>
            <p:ph sz="half" idx="13"/>
          </p:nvPr>
        </p:nvSpPr>
        <p:spPr>
          <a:xfrm>
            <a:off x="1063626" y="3955210"/>
            <a:ext cx="4956048" cy="221381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75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mall &amp; Big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3626" y="1600200"/>
            <a:ext cx="3264408"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8776" y="1600200"/>
            <a:ext cx="6659559" cy="4572000"/>
          </a:xfrm>
        </p:spPr>
        <p:txBody>
          <a:bodyPr/>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DCDD8D-E726-4E0E-BE8A-09D7495DFD40}" type="datetimeFigureOut">
              <a:rPr lang="en-US" smtClean="0"/>
              <a:t>5/8/20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3A912-FB3B-438A-8722-CEDCB592DC8B}" type="slidenum">
              <a:rPr lang="en-US" smtClean="0"/>
              <a:t>‹#›</a:t>
            </a:fld>
            <a:endParaRPr lang="en-US"/>
          </a:p>
        </p:txBody>
      </p:sp>
    </p:spTree>
    <p:extLst>
      <p:ext uri="{BB962C8B-B14F-4D97-AF65-F5344CB8AC3E}">
        <p14:creationId xmlns:p14="http://schemas.microsoft.com/office/powerpoint/2010/main" val="6927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31">
            <a:alphaModFix amt="30000"/>
            <a:extLst>
              <a:ext uri="{28A0092B-C50C-407E-A947-70E740481C1C}">
                <a14:useLocalDpi xmlns:a14="http://schemas.microsoft.com/office/drawing/2010/main"/>
              </a:ext>
            </a:extLst>
          </a:blip>
          <a:srcRect/>
          <a:stretch>
            <a:fillRect/>
          </a:stretch>
        </p:blipFill>
        <p:spPr bwMode="auto">
          <a:xfrm>
            <a:off x="28574" y="-135732"/>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066800" y="457200"/>
            <a:ext cx="10058400" cy="99060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066800" y="1600201"/>
            <a:ext cx="10058399"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67599" y="6321421"/>
            <a:ext cx="2743201" cy="304052"/>
          </a:xfrm>
          <a:prstGeom prst="rect">
            <a:avLst/>
          </a:prstGeom>
        </p:spPr>
        <p:txBody>
          <a:bodyPr vert="horz" lIns="91440" tIns="45720" rIns="91440" bIns="45720" rtlCol="0" anchor="ctr"/>
          <a:lstStyle>
            <a:lvl1pPr algn="r">
              <a:defRPr sz="1050" b="1">
                <a:solidFill>
                  <a:schemeClr val="tx1">
                    <a:tint val="75000"/>
                  </a:schemeClr>
                </a:solidFill>
              </a:defRPr>
            </a:lvl1pPr>
          </a:lstStyle>
          <a:p>
            <a:fld id="{52DCDD8D-E726-4E0E-BE8A-09D7495DFD40}" type="datetimeFigureOut">
              <a:rPr lang="en-US" smtClean="0"/>
              <a:t>5/8/20</a:t>
            </a:fld>
            <a:endParaRPr lang="en-US"/>
          </a:p>
        </p:txBody>
      </p:sp>
      <p:sp>
        <p:nvSpPr>
          <p:cNvPr id="5" name="Footer Placeholder 4"/>
          <p:cNvSpPr>
            <a:spLocks noGrp="1"/>
          </p:cNvSpPr>
          <p:nvPr>
            <p:ph type="ftr" sz="quarter" idx="3"/>
          </p:nvPr>
        </p:nvSpPr>
        <p:spPr>
          <a:xfrm>
            <a:off x="1063625" y="6321423"/>
            <a:ext cx="6317095" cy="304051"/>
          </a:xfrm>
          <a:prstGeom prst="rect">
            <a:avLst/>
          </a:prstGeom>
        </p:spPr>
        <p:txBody>
          <a:bodyPr vert="horz" lIns="91440" tIns="45720" rIns="91440" bIns="45720" rtlCol="0" anchor="ctr"/>
          <a:lstStyle>
            <a:lvl1pPr algn="l">
              <a:defRPr sz="1050" b="1"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86999" y="6321421"/>
            <a:ext cx="838199" cy="304052"/>
          </a:xfrm>
          <a:prstGeom prst="rect">
            <a:avLst/>
          </a:prstGeom>
        </p:spPr>
        <p:txBody>
          <a:bodyPr vert="horz" lIns="91440" tIns="45720" rIns="91440" bIns="45720" rtlCol="0" anchor="ctr"/>
          <a:lstStyle>
            <a:lvl1pPr algn="r">
              <a:defRPr sz="1050" b="1">
                <a:solidFill>
                  <a:schemeClr val="tx1">
                    <a:tint val="75000"/>
                  </a:schemeClr>
                </a:solidFill>
              </a:defRPr>
            </a:lvl1pPr>
          </a:lstStyle>
          <a:p>
            <a:fld id="{3583A912-FB3B-438A-8722-CEDCB592DC8B}" type="slidenum">
              <a:rPr lang="en-US" smtClean="0"/>
              <a:t>‹#›</a:t>
            </a:fld>
            <a:endParaRPr lang="en-US"/>
          </a:p>
        </p:txBody>
      </p:sp>
    </p:spTree>
    <p:extLst>
      <p:ext uri="{BB962C8B-B14F-4D97-AF65-F5344CB8AC3E}">
        <p14:creationId xmlns:p14="http://schemas.microsoft.com/office/powerpoint/2010/main" val="2462180422"/>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p:txStyles>
    <p:titleStyle>
      <a:lvl1pPr algn="l" defTabSz="914400" rtl="0" eaLnBrk="1" latinLnBrk="0" hangingPunct="1">
        <a:lnSpc>
          <a:spcPct val="90000"/>
        </a:lnSpc>
        <a:spcBef>
          <a:spcPct val="0"/>
        </a:spcBef>
        <a:buNone/>
        <a:defRPr sz="3600" b="1" kern="1200" cap="sm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b="1"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b="1"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b="1"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b="1"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b="1" i="1"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6480">
          <p15:clr>
            <a:srgbClr val="F26B43"/>
          </p15:clr>
        </p15:guide>
        <p15:guide id="3" orient="horz" pos="1536">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eg"/><Relationship Id="rId3" Type="http://schemas.openxmlformats.org/officeDocument/2006/relationships/slideLayout" Target="../slideLayouts/slideLayout9.xml"/><Relationship Id="rId7" Type="http://schemas.openxmlformats.org/officeDocument/2006/relationships/image" Target="../media/image25.jpg"/><Relationship Id="rId12" Type="http://schemas.openxmlformats.org/officeDocument/2006/relationships/image" Target="../media/image30.jpeg"/><Relationship Id="rId17" Type="http://schemas.openxmlformats.org/officeDocument/2006/relationships/image" Target="../media/image3.png"/><Relationship Id="rId2" Type="http://schemas.openxmlformats.org/officeDocument/2006/relationships/audio" Target="../media/media10.m4a"/><Relationship Id="rId16" Type="http://schemas.openxmlformats.org/officeDocument/2006/relationships/image" Target="../media/image34.jpeg"/><Relationship Id="rId1" Type="http://schemas.microsoft.com/office/2007/relationships/media" Target="../media/media10.m4a"/><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notesSlide" Target="../notesSlides/notesSlide10.xml"/><Relationship Id="rId9" Type="http://schemas.openxmlformats.org/officeDocument/2006/relationships/image" Target="../media/image27.jpg"/><Relationship Id="rId1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5.png"/><Relationship Id="rId5" Type="http://schemas.openxmlformats.org/officeDocument/2006/relationships/hyperlink" Target="http://csrankings.org/#/index?all&amp;canada"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6.png"/><Relationship Id="rId5" Type="http://schemas.openxmlformats.org/officeDocument/2006/relationships/hyperlink" Target="http://csrankings.org/#/fromyear/2015/toyear/2020/index?vision&amp;mobile&amp;act&amp;graph&amp;chi&amp;canada"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1.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m.ugfa.ca/2018-Award-Winners.htm" TargetMode="External"/><Relationship Id="rId5" Type="http://schemas.openxmlformats.org/officeDocument/2006/relationships/hyperlink" Target="https://ocufa.on.ca/ocufa-awards/teaching-and-academic-librarianship-awards/2018-2019-winners-ocufa-teaching-awards/" TargetMode="External"/><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hyperlink" Target="https://cecs.uoguelph.ca/news/2019/09/co-op-coordinator-laura-gatto-recognized-her-innovative-leadership"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5.xml"/><Relationship Id="rId7" Type="http://schemas.openxmlformats.org/officeDocument/2006/relationships/image" Target="../media/image13.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9.xml"/><Relationship Id="rId7" Type="http://schemas.openxmlformats.org/officeDocument/2006/relationships/hyperlink" Target="https://news.uoguelph.ca/2020/04/student-experience-awards-celebrate-gryphons-who-improve-life/" TargetMode="Externa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news.uoguelph.ca/2019/03/celebrating-outstanding-u-of-g-co-op-students/" TargetMode="External"/><Relationship Id="rId11" Type="http://schemas.openxmlformats.org/officeDocument/2006/relationships/image" Target="../media/image18.png"/><Relationship Id="rId5" Type="http://schemas.openxmlformats.org/officeDocument/2006/relationships/hyperlink" Target="https://www.uoguelph.ca/computing/news/computer-science-students-win-transforming-tomorrow-challenge-hackathon" TargetMode="External"/><Relationship Id="rId10"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15.xml"/><Relationship Id="rId7" Type="http://schemas.openxmlformats.org/officeDocument/2006/relationships/image" Target="../media/image21.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13C1-12E2-48E7-B4BC-787E246DF550}"/>
              </a:ext>
            </a:extLst>
          </p:cNvPr>
          <p:cNvSpPr>
            <a:spLocks noGrp="1"/>
          </p:cNvSpPr>
          <p:nvPr>
            <p:ph type="ctrTitle"/>
          </p:nvPr>
        </p:nvSpPr>
        <p:spPr/>
        <p:txBody>
          <a:bodyPr/>
          <a:lstStyle/>
          <a:p>
            <a:r>
              <a:rPr lang="en-US" dirty="0"/>
              <a:t>Spring Academic Open House</a:t>
            </a:r>
          </a:p>
        </p:txBody>
      </p:sp>
      <p:sp>
        <p:nvSpPr>
          <p:cNvPr id="3" name="Subtitle 2">
            <a:extLst>
              <a:ext uri="{FF2B5EF4-FFF2-40B4-BE49-F238E27FC236}">
                <a16:creationId xmlns:a16="http://schemas.microsoft.com/office/drawing/2014/main" id="{39B076D0-B5A8-4827-9C5B-5048A0554FB9}"/>
              </a:ext>
            </a:extLst>
          </p:cNvPr>
          <p:cNvSpPr>
            <a:spLocks noGrp="1"/>
          </p:cNvSpPr>
          <p:nvPr>
            <p:ph type="subTitle" idx="1"/>
          </p:nvPr>
        </p:nvSpPr>
        <p:spPr/>
        <p:txBody>
          <a:bodyPr/>
          <a:lstStyle/>
          <a:p>
            <a:r>
              <a:rPr lang="en-US" dirty="0"/>
              <a:t>School of Computer Science</a:t>
            </a:r>
          </a:p>
          <a:p>
            <a:r>
              <a:rPr lang="en-US" dirty="0"/>
              <a:t>May 2020</a:t>
            </a:r>
          </a:p>
        </p:txBody>
      </p:sp>
      <p:pic>
        <p:nvPicPr>
          <p:cNvPr id="6" name="Audio 5">
            <a:hlinkClick r:id="" action="ppaction://media"/>
            <a:extLst>
              <a:ext uri="{FF2B5EF4-FFF2-40B4-BE49-F238E27FC236}">
                <a16:creationId xmlns:a16="http://schemas.microsoft.com/office/drawing/2014/main" id="{041DFA8B-EA7C-7547-BDAA-0973EA5AE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7633798"/>
      </p:ext>
    </p:extLst>
  </p:cSld>
  <p:clrMapOvr>
    <a:masterClrMapping/>
  </p:clrMapOvr>
  <mc:AlternateContent xmlns:mc="http://schemas.openxmlformats.org/markup-compatibility/2006" xmlns:p14="http://schemas.microsoft.com/office/powerpoint/2010/main">
    <mc:Choice Requires="p14">
      <p:transition spd="slow" p14:dur="2000" advTm="8236"/>
    </mc:Choice>
    <mc:Fallback xmlns="">
      <p:transition spd="slow" advTm="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5F9D3-BD85-40F0-BC89-9D01D922CEE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8223938" y="4747781"/>
            <a:ext cx="1371600" cy="1558267"/>
          </a:xfrm>
          <a:prstGeom prst="rect">
            <a:avLst/>
          </a:prstGeom>
        </p:spPr>
      </p:pic>
      <p:pic>
        <p:nvPicPr>
          <p:cNvPr id="9" name="Picture 8" descr="A person wearing glasses and smiling at the camera&#10;&#10;Description automatically generated">
            <a:extLst>
              <a:ext uri="{FF2B5EF4-FFF2-40B4-BE49-F238E27FC236}">
                <a16:creationId xmlns:a16="http://schemas.microsoft.com/office/drawing/2014/main" id="{BC8BB26F-DBCD-4006-AB1B-FA03B6FAEE8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81600" y="4758284"/>
            <a:ext cx="1376127" cy="1557196"/>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94045576-E142-42D5-AC78-C3123856ED6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9745108" y="3123799"/>
            <a:ext cx="1371600" cy="1552575"/>
          </a:xfrm>
          <a:prstGeom prst="rect">
            <a:avLst/>
          </a:prstGeom>
        </p:spPr>
      </p:pic>
      <p:pic>
        <p:nvPicPr>
          <p:cNvPr id="16" name="Picture 15">
            <a:extLst>
              <a:ext uri="{FF2B5EF4-FFF2-40B4-BE49-F238E27FC236}">
                <a16:creationId xmlns:a16="http://schemas.microsoft.com/office/drawing/2014/main" id="{6EAEDC42-0F51-432B-8461-AD2D0432E9B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8223938" y="3121704"/>
            <a:ext cx="1371600" cy="1556765"/>
          </a:xfrm>
          <a:prstGeom prst="rect">
            <a:avLst/>
          </a:prstGeom>
        </p:spPr>
      </p:pic>
      <p:pic>
        <p:nvPicPr>
          <p:cNvPr id="14" name="Picture 13">
            <a:extLst>
              <a:ext uri="{FF2B5EF4-FFF2-40B4-BE49-F238E27FC236}">
                <a16:creationId xmlns:a16="http://schemas.microsoft.com/office/drawing/2014/main" id="{1B7142A5-69F9-4199-B201-3943D15EF3E4}"/>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6702769" y="3131970"/>
            <a:ext cx="1371600" cy="1551866"/>
          </a:xfrm>
          <a:prstGeom prst="rect">
            <a:avLst/>
          </a:prstGeom>
        </p:spPr>
      </p:pic>
      <p:pic>
        <p:nvPicPr>
          <p:cNvPr id="5" name="Picture 4" descr="A person wearing glasses and smiling at the camera&#10;&#10;Description automatically generated">
            <a:extLst>
              <a:ext uri="{FF2B5EF4-FFF2-40B4-BE49-F238E27FC236}">
                <a16:creationId xmlns:a16="http://schemas.microsoft.com/office/drawing/2014/main" id="{9C4EC639-A4A4-471B-B88E-F583EB106E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1600" y="3139286"/>
            <a:ext cx="1375442" cy="1559859"/>
          </a:xfrm>
          <a:prstGeom prst="rect">
            <a:avLst/>
          </a:prstGeom>
        </p:spPr>
      </p:pic>
      <p:pic>
        <p:nvPicPr>
          <p:cNvPr id="12" name="Picture 11">
            <a:extLst>
              <a:ext uri="{FF2B5EF4-FFF2-40B4-BE49-F238E27FC236}">
                <a16:creationId xmlns:a16="http://schemas.microsoft.com/office/drawing/2014/main" id="{D8F91F9B-AB0E-4925-B9CE-F20C1BC9EA1F}"/>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a:off x="6702769" y="1517607"/>
            <a:ext cx="1371600" cy="1551214"/>
          </a:xfrm>
          <a:prstGeom prst="rect">
            <a:avLst/>
          </a:prstGeom>
        </p:spPr>
      </p:pic>
      <p:pic>
        <p:nvPicPr>
          <p:cNvPr id="20" name="Picture 19">
            <a:extLst>
              <a:ext uri="{FF2B5EF4-FFF2-40B4-BE49-F238E27FC236}">
                <a16:creationId xmlns:a16="http://schemas.microsoft.com/office/drawing/2014/main" id="{73E7F0AC-6F1B-47C4-822D-1AC53C4966E3}"/>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5181600" y="1526219"/>
            <a:ext cx="1371600" cy="1553927"/>
          </a:xfrm>
          <a:prstGeom prst="rect">
            <a:avLst/>
          </a:prstGeom>
        </p:spPr>
      </p:pic>
      <p:sp>
        <p:nvSpPr>
          <p:cNvPr id="21" name="Title 20">
            <a:extLst>
              <a:ext uri="{FF2B5EF4-FFF2-40B4-BE49-F238E27FC236}">
                <a16:creationId xmlns:a16="http://schemas.microsoft.com/office/drawing/2014/main" id="{4C5DBC49-BA25-426F-AA0A-F07CA41C2756}"/>
              </a:ext>
            </a:extLst>
          </p:cNvPr>
          <p:cNvSpPr>
            <a:spLocks noGrp="1"/>
          </p:cNvSpPr>
          <p:nvPr>
            <p:ph type="title"/>
          </p:nvPr>
        </p:nvSpPr>
        <p:spPr/>
        <p:txBody>
          <a:bodyPr/>
          <a:lstStyle/>
          <a:p>
            <a:r>
              <a:rPr lang="en-US" dirty="0"/>
              <a:t>New Faculty Members</a:t>
            </a:r>
          </a:p>
        </p:txBody>
      </p:sp>
      <p:sp>
        <p:nvSpPr>
          <p:cNvPr id="3" name="Content Placeholder 2">
            <a:extLst>
              <a:ext uri="{FF2B5EF4-FFF2-40B4-BE49-F238E27FC236}">
                <a16:creationId xmlns:a16="http://schemas.microsoft.com/office/drawing/2014/main" id="{A2F5938F-326E-47C4-88DE-08DC018416A9}"/>
              </a:ext>
            </a:extLst>
          </p:cNvPr>
          <p:cNvSpPr>
            <a:spLocks noGrp="1"/>
          </p:cNvSpPr>
          <p:nvPr>
            <p:ph sz="half" idx="1"/>
          </p:nvPr>
        </p:nvSpPr>
        <p:spPr>
          <a:xfrm>
            <a:off x="1063625" y="1600200"/>
            <a:ext cx="4032157" cy="4572000"/>
          </a:xfrm>
        </p:spPr>
        <p:txBody>
          <a:bodyPr/>
          <a:lstStyle/>
          <a:p>
            <a:r>
              <a:rPr lang="en-US" dirty="0"/>
              <a:t>It welcomed 12 new faculty members in the past 4 years.</a:t>
            </a:r>
          </a:p>
          <a:p>
            <a:r>
              <a:rPr lang="en-US" dirty="0"/>
              <a:t>Brought state-of-the-art research expertise in:</a:t>
            </a:r>
          </a:p>
          <a:p>
            <a:pPr lvl="1"/>
            <a:r>
              <a:rPr lang="en-US" dirty="0"/>
              <a:t>Machine learning</a:t>
            </a:r>
          </a:p>
          <a:p>
            <a:pPr lvl="1"/>
            <a:r>
              <a:rPr lang="en-US" dirty="0" err="1"/>
              <a:t>Human-computer</a:t>
            </a:r>
            <a:r>
              <a:rPr lang="en-US" dirty="0"/>
              <a:t> interaction</a:t>
            </a:r>
          </a:p>
          <a:p>
            <a:pPr lvl="1"/>
            <a:r>
              <a:rPr lang="en-US" dirty="0"/>
              <a:t>Cybersecurity</a:t>
            </a:r>
          </a:p>
          <a:p>
            <a:pPr lvl="1"/>
            <a:r>
              <a:rPr lang="en-US" dirty="0"/>
              <a:t>Mobile computing</a:t>
            </a:r>
          </a:p>
          <a:p>
            <a:pPr lvl="1"/>
            <a:r>
              <a:rPr lang="en-US" dirty="0"/>
              <a:t>Computer vision</a:t>
            </a:r>
          </a:p>
          <a:p>
            <a:pPr lvl="1"/>
            <a:r>
              <a:rPr lang="en-US" dirty="0"/>
              <a:t>Computer graphics</a:t>
            </a:r>
          </a:p>
          <a:p>
            <a:pPr lvl="1"/>
            <a:endParaRPr lang="en-US" dirty="0"/>
          </a:p>
        </p:txBody>
      </p:sp>
      <p:pic>
        <p:nvPicPr>
          <p:cNvPr id="6" name="Picture 5" descr="A person wearing a blue shirt&#10;&#10;Description automatically generated">
            <a:extLst>
              <a:ext uri="{FF2B5EF4-FFF2-40B4-BE49-F238E27FC236}">
                <a16:creationId xmlns:a16="http://schemas.microsoft.com/office/drawing/2014/main" id="{5C331841-30EA-487B-A5B3-6EF56FCDFA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3938" y="1515361"/>
            <a:ext cx="1371600" cy="1555707"/>
          </a:xfrm>
          <a:prstGeom prst="rect">
            <a:avLst/>
          </a:prstGeom>
        </p:spPr>
      </p:pic>
      <p:pic>
        <p:nvPicPr>
          <p:cNvPr id="8" name="Picture 7">
            <a:extLst>
              <a:ext uri="{FF2B5EF4-FFF2-40B4-BE49-F238E27FC236}">
                <a16:creationId xmlns:a16="http://schemas.microsoft.com/office/drawing/2014/main" id="{063B30E4-A6A5-4981-AEA6-A24A65223D0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9745108" y="1516440"/>
            <a:ext cx="1373227" cy="1553549"/>
          </a:xfrm>
          <a:prstGeom prst="rect">
            <a:avLst/>
          </a:prstGeom>
        </p:spPr>
      </p:pic>
      <p:pic>
        <p:nvPicPr>
          <p:cNvPr id="13" name="Picture 12">
            <a:extLst>
              <a:ext uri="{FF2B5EF4-FFF2-40B4-BE49-F238E27FC236}">
                <a16:creationId xmlns:a16="http://schemas.microsoft.com/office/drawing/2014/main" id="{934144AE-A910-4F73-8C64-095D2812B69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702769" y="4746985"/>
            <a:ext cx="1373393" cy="1559859"/>
          </a:xfrm>
          <a:prstGeom prst="rect">
            <a:avLst/>
          </a:prstGeom>
        </p:spPr>
      </p:pic>
      <p:pic>
        <p:nvPicPr>
          <p:cNvPr id="18" name="Picture 17">
            <a:extLst>
              <a:ext uri="{FF2B5EF4-FFF2-40B4-BE49-F238E27FC236}">
                <a16:creationId xmlns:a16="http://schemas.microsoft.com/office/drawing/2014/main" id="{94AB2858-F96B-448B-A037-7102C79B16D0}"/>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6702769" y="4766960"/>
            <a:ext cx="1373393" cy="1559859"/>
          </a:xfrm>
          <a:prstGeom prst="rect">
            <a:avLst/>
          </a:prstGeom>
        </p:spPr>
      </p:pic>
      <p:pic>
        <p:nvPicPr>
          <p:cNvPr id="7" name="Picture 6" descr="A person wearing glasses and smiling at the camera&#10;&#10;Description automatically generated">
            <a:extLst>
              <a:ext uri="{FF2B5EF4-FFF2-40B4-BE49-F238E27FC236}">
                <a16:creationId xmlns:a16="http://schemas.microsoft.com/office/drawing/2014/main" id="{045CA3F7-079C-4321-B50A-E088D1705953}"/>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9743314" y="4747514"/>
            <a:ext cx="1373394" cy="1558800"/>
          </a:xfrm>
          <a:prstGeom prst="rect">
            <a:avLst/>
          </a:prstGeom>
        </p:spPr>
      </p:pic>
      <p:pic>
        <p:nvPicPr>
          <p:cNvPr id="2" name="Audio 1">
            <a:hlinkClick r:id="" action="ppaction://media"/>
            <a:extLst>
              <a:ext uri="{FF2B5EF4-FFF2-40B4-BE49-F238E27FC236}">
                <a16:creationId xmlns:a16="http://schemas.microsoft.com/office/drawing/2014/main" id="{1DDD7395-B22A-8C46-A0F8-01B8A43BE1F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5072144"/>
      </p:ext>
    </p:extLst>
  </p:cSld>
  <p:clrMapOvr>
    <a:masterClrMapping/>
  </p:clrMapOvr>
  <mc:AlternateContent xmlns:mc="http://schemas.openxmlformats.org/markup-compatibility/2006" xmlns:p14="http://schemas.microsoft.com/office/powerpoint/2010/main">
    <mc:Choice Requires="p14">
      <p:transition spd="slow" p14:dur="2000" advTm="21409"/>
    </mc:Choice>
    <mc:Fallback xmlns="">
      <p:transition spd="slow" advTm="2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F1463-9108-4846-993D-69BEF7AAE292}"/>
              </a:ext>
            </a:extLst>
          </p:cNvPr>
          <p:cNvSpPr>
            <a:spLocks noGrp="1"/>
          </p:cNvSpPr>
          <p:nvPr>
            <p:ph type="title"/>
          </p:nvPr>
        </p:nvSpPr>
        <p:spPr/>
        <p:txBody>
          <a:bodyPr/>
          <a:lstStyle/>
          <a:p>
            <a:r>
              <a:rPr lang="en-US" dirty="0"/>
              <a:t>Increasing Strong Research Profiles</a:t>
            </a:r>
          </a:p>
        </p:txBody>
      </p:sp>
      <p:sp>
        <p:nvSpPr>
          <p:cNvPr id="3" name="Content Placeholder 2">
            <a:extLst>
              <a:ext uri="{FF2B5EF4-FFF2-40B4-BE49-F238E27FC236}">
                <a16:creationId xmlns:a16="http://schemas.microsoft.com/office/drawing/2014/main" id="{0953DED2-0581-4B56-A914-F04BF6105FCE}"/>
              </a:ext>
            </a:extLst>
          </p:cNvPr>
          <p:cNvSpPr>
            <a:spLocks noGrp="1"/>
          </p:cNvSpPr>
          <p:nvPr>
            <p:ph sz="half" idx="1"/>
          </p:nvPr>
        </p:nvSpPr>
        <p:spPr/>
        <p:txBody>
          <a:bodyPr/>
          <a:lstStyle/>
          <a:p>
            <a:r>
              <a:rPr lang="en-US" dirty="0"/>
              <a:t>Not well-known for its research capacity in the past.</a:t>
            </a:r>
          </a:p>
          <a:p>
            <a:pPr lvl="1"/>
            <a:r>
              <a:rPr lang="en-US" dirty="0"/>
              <a:t>Research reputation has dramatically improved.</a:t>
            </a:r>
          </a:p>
          <a:p>
            <a:r>
              <a:rPr lang="en-US" dirty="0"/>
              <a:t>Currently ranked at 12 among 24 Canadian universities on </a:t>
            </a:r>
            <a:r>
              <a:rPr lang="en-US" dirty="0">
                <a:hlinkClick r:id="rId5"/>
              </a:rPr>
              <a:t>CSrankings.org</a:t>
            </a:r>
            <a:r>
              <a:rPr lang="en-US" dirty="0"/>
              <a:t>.</a:t>
            </a:r>
          </a:p>
          <a:p>
            <a:pPr lvl="1"/>
            <a:r>
              <a:rPr lang="en-US" dirty="0"/>
              <a:t>Tie with Queens, Manitoba, &amp; Ottawa.</a:t>
            </a:r>
          </a:p>
          <a:p>
            <a:pPr lvl="1"/>
            <a:r>
              <a:rPr lang="en-US" dirty="0"/>
              <a:t>Higher than Ryerson, McMaster, Western…</a:t>
            </a:r>
          </a:p>
        </p:txBody>
      </p:sp>
      <p:pic>
        <p:nvPicPr>
          <p:cNvPr id="28" name="Content Placeholder 27" descr="A screenshot of a social media post&#10;&#10;Description automatically generated">
            <a:extLst>
              <a:ext uri="{FF2B5EF4-FFF2-40B4-BE49-F238E27FC236}">
                <a16:creationId xmlns:a16="http://schemas.microsoft.com/office/drawing/2014/main" id="{430E2F66-E157-4CC1-BB33-F188E3AD4CEC}"/>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461152" y="1600200"/>
            <a:ext cx="4378271" cy="4572000"/>
          </a:xfrm>
        </p:spPr>
      </p:pic>
      <p:sp>
        <p:nvSpPr>
          <p:cNvPr id="4" name="Rectangle: Rounded Corners 3">
            <a:extLst>
              <a:ext uri="{FF2B5EF4-FFF2-40B4-BE49-F238E27FC236}">
                <a16:creationId xmlns:a16="http://schemas.microsoft.com/office/drawing/2014/main" id="{1F1F125B-58D7-4663-8CEA-B85CD4A369CF}"/>
              </a:ext>
            </a:extLst>
          </p:cNvPr>
          <p:cNvSpPr/>
          <p:nvPr/>
        </p:nvSpPr>
        <p:spPr>
          <a:xfrm>
            <a:off x="8613963" y="4540113"/>
            <a:ext cx="1828800" cy="18288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a:extLst>
              <a:ext uri="{FF2B5EF4-FFF2-40B4-BE49-F238E27FC236}">
                <a16:creationId xmlns:a16="http://schemas.microsoft.com/office/drawing/2014/main" id="{BB23ABC6-01B5-9C4A-8CCD-074EA978D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3132509"/>
      </p:ext>
    </p:extLst>
  </p:cSld>
  <p:clrMapOvr>
    <a:masterClrMapping/>
  </p:clrMapOvr>
  <mc:AlternateContent xmlns:mc="http://schemas.openxmlformats.org/markup-compatibility/2006" xmlns:p14="http://schemas.microsoft.com/office/powerpoint/2010/main">
    <mc:Choice Requires="p14">
      <p:transition spd="slow" p14:dur="2000" advTm="42056"/>
    </mc:Choice>
    <mc:Fallback xmlns="">
      <p:transition spd="slow" advTm="4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775E-41BB-4009-AC86-9FD4ED74D449}"/>
              </a:ext>
            </a:extLst>
          </p:cNvPr>
          <p:cNvSpPr>
            <a:spLocks noGrp="1"/>
          </p:cNvSpPr>
          <p:nvPr>
            <p:ph type="title"/>
          </p:nvPr>
        </p:nvSpPr>
        <p:spPr/>
        <p:txBody>
          <a:bodyPr/>
          <a:lstStyle/>
          <a:p>
            <a:r>
              <a:rPr lang="en-US" dirty="0"/>
              <a:t>Ranking in Selected Areas</a:t>
            </a:r>
          </a:p>
        </p:txBody>
      </p:sp>
      <p:sp>
        <p:nvSpPr>
          <p:cNvPr id="3" name="Content Placeholder 2">
            <a:extLst>
              <a:ext uri="{FF2B5EF4-FFF2-40B4-BE49-F238E27FC236}">
                <a16:creationId xmlns:a16="http://schemas.microsoft.com/office/drawing/2014/main" id="{9DCF0753-E361-4ADF-9084-E13F5ED33BE6}"/>
              </a:ext>
            </a:extLst>
          </p:cNvPr>
          <p:cNvSpPr>
            <a:spLocks noGrp="1"/>
          </p:cNvSpPr>
          <p:nvPr>
            <p:ph sz="half" idx="1"/>
          </p:nvPr>
        </p:nvSpPr>
        <p:spPr/>
        <p:txBody>
          <a:bodyPr/>
          <a:lstStyle/>
          <a:p>
            <a:r>
              <a:rPr lang="en-US" dirty="0"/>
              <a:t>Ranked at #5 in </a:t>
            </a:r>
            <a:r>
              <a:rPr lang="en-US" dirty="0">
                <a:hlinkClick r:id="rId5"/>
              </a:rPr>
              <a:t>areas</a:t>
            </a:r>
            <a:r>
              <a:rPr lang="en-US" dirty="0"/>
              <a:t> that SoCS has strong expertise:</a:t>
            </a:r>
          </a:p>
          <a:p>
            <a:pPr lvl="1"/>
            <a:r>
              <a:rPr lang="en-US" dirty="0"/>
              <a:t>Computer vision</a:t>
            </a:r>
          </a:p>
          <a:p>
            <a:pPr lvl="1"/>
            <a:r>
              <a:rPr lang="en-US" dirty="0"/>
              <a:t>Mobile computing</a:t>
            </a:r>
          </a:p>
          <a:p>
            <a:pPr lvl="1"/>
            <a:r>
              <a:rPr lang="en-US" dirty="0"/>
              <a:t>Algorithms &amp; complexity</a:t>
            </a:r>
          </a:p>
          <a:p>
            <a:pPr lvl="1"/>
            <a:r>
              <a:rPr lang="en-US" dirty="0"/>
              <a:t>Computer graphics</a:t>
            </a:r>
          </a:p>
          <a:p>
            <a:pPr lvl="1"/>
            <a:r>
              <a:rPr lang="en-US" dirty="0" err="1"/>
              <a:t>Human-computer</a:t>
            </a:r>
            <a:r>
              <a:rPr lang="en-US" dirty="0"/>
              <a:t> interaction</a:t>
            </a:r>
          </a:p>
        </p:txBody>
      </p:sp>
      <p:pic>
        <p:nvPicPr>
          <p:cNvPr id="16" name="Content Placeholder 15" descr="A screenshot of a social media post&#10;&#10;Description automatically generated">
            <a:extLst>
              <a:ext uri="{FF2B5EF4-FFF2-40B4-BE49-F238E27FC236}">
                <a16:creationId xmlns:a16="http://schemas.microsoft.com/office/drawing/2014/main" id="{F228B9C9-ECAF-424D-A9E8-5605BA63942A}"/>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461152" y="1600200"/>
            <a:ext cx="4378271" cy="4572000"/>
          </a:xfrm>
        </p:spPr>
      </p:pic>
      <p:sp>
        <p:nvSpPr>
          <p:cNvPr id="5" name="Rectangle: Rounded Corners 4">
            <a:extLst>
              <a:ext uri="{FF2B5EF4-FFF2-40B4-BE49-F238E27FC236}">
                <a16:creationId xmlns:a16="http://schemas.microsoft.com/office/drawing/2014/main" id="{6967CBBF-1DED-4686-9DBC-C2D39DD002BD}"/>
              </a:ext>
            </a:extLst>
          </p:cNvPr>
          <p:cNvSpPr/>
          <p:nvPr/>
        </p:nvSpPr>
        <p:spPr>
          <a:xfrm>
            <a:off x="8613963" y="3465417"/>
            <a:ext cx="1828800" cy="182880"/>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70298AE1-402C-7A4C-974C-255A0B4C26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6239542"/>
      </p:ext>
    </p:extLst>
  </p:cSld>
  <p:clrMapOvr>
    <a:masterClrMapping/>
  </p:clrMapOvr>
  <mc:AlternateContent xmlns:mc="http://schemas.openxmlformats.org/markup-compatibility/2006" xmlns:p14="http://schemas.microsoft.com/office/powerpoint/2010/main">
    <mc:Choice Requires="p14">
      <p:transition spd="slow" p14:dur="2000" advTm="19896"/>
    </mc:Choice>
    <mc:Fallback xmlns="">
      <p:transition spd="slow" advTm="1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FBED5-0C08-40C3-8D69-FC8CED9A98AB}"/>
              </a:ext>
            </a:extLst>
          </p:cNvPr>
          <p:cNvSpPr>
            <a:spLocks noGrp="1"/>
          </p:cNvSpPr>
          <p:nvPr>
            <p:ph type="title"/>
          </p:nvPr>
        </p:nvSpPr>
        <p:spPr/>
        <p:txBody>
          <a:bodyPr/>
          <a:lstStyle/>
          <a:p>
            <a:r>
              <a:rPr lang="en-US" dirty="0"/>
              <a:t>Master of Cybersecurity and Threat Intelligence</a:t>
            </a:r>
          </a:p>
        </p:txBody>
      </p:sp>
      <p:sp>
        <p:nvSpPr>
          <p:cNvPr id="5" name="Content Placeholder 4">
            <a:extLst>
              <a:ext uri="{FF2B5EF4-FFF2-40B4-BE49-F238E27FC236}">
                <a16:creationId xmlns:a16="http://schemas.microsoft.com/office/drawing/2014/main" id="{E6A23408-17FE-4CAF-B39F-AA1D59145E23}"/>
              </a:ext>
            </a:extLst>
          </p:cNvPr>
          <p:cNvSpPr>
            <a:spLocks noGrp="1"/>
          </p:cNvSpPr>
          <p:nvPr>
            <p:ph sz="half" idx="1"/>
          </p:nvPr>
        </p:nvSpPr>
        <p:spPr/>
        <p:txBody>
          <a:bodyPr/>
          <a:lstStyle/>
          <a:p>
            <a:r>
              <a:rPr lang="en-US" dirty="0"/>
              <a:t>A new professional master program was launched in Fall 2019.</a:t>
            </a:r>
          </a:p>
          <a:p>
            <a:pPr lvl="1"/>
            <a:r>
              <a:rPr lang="en-US" dirty="0"/>
              <a:t>Offers students the potential for a demanding and exciting career in cybersecurity, cyber threat intelligence, &amp; digital forensics.</a:t>
            </a:r>
          </a:p>
          <a:p>
            <a:pPr lvl="1"/>
            <a:r>
              <a:rPr lang="en-US" dirty="0"/>
              <a:t>Connects students with leaders in the field through industry advisory board meetings and internship opportunities.</a:t>
            </a:r>
          </a:p>
        </p:txBody>
      </p:sp>
      <p:pic>
        <p:nvPicPr>
          <p:cNvPr id="8" name="Content Placeholder 7" descr="A group of people sitting at a table in a room&#10;&#10;Description automatically generated">
            <a:extLst>
              <a:ext uri="{FF2B5EF4-FFF2-40B4-BE49-F238E27FC236}">
                <a16:creationId xmlns:a16="http://schemas.microsoft.com/office/drawing/2014/main" id="{DAC11EA4-AFC7-46E0-883B-30615504DA3A}"/>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6172200" y="2027634"/>
            <a:ext cx="4956175" cy="3717131"/>
          </a:xfrm>
        </p:spPr>
      </p:pic>
      <p:pic>
        <p:nvPicPr>
          <p:cNvPr id="6" name="Audio 5">
            <a:hlinkClick r:id="" action="ppaction://media"/>
            <a:extLst>
              <a:ext uri="{FF2B5EF4-FFF2-40B4-BE49-F238E27FC236}">
                <a16:creationId xmlns:a16="http://schemas.microsoft.com/office/drawing/2014/main" id="{21A3EDEE-5887-EE41-8B3D-B5BBDD5762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6204335"/>
      </p:ext>
    </p:extLst>
  </p:cSld>
  <p:clrMapOvr>
    <a:masterClrMapping/>
  </p:clrMapOvr>
  <mc:AlternateContent xmlns:mc="http://schemas.openxmlformats.org/markup-compatibility/2006" xmlns:p14="http://schemas.microsoft.com/office/powerpoint/2010/main">
    <mc:Choice Requires="p14">
      <p:transition spd="slow" p14:dur="2000" advTm="38944"/>
    </mc:Choice>
    <mc:Fallback xmlns="">
      <p:transition spd="slow" advTm="3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29093D-B7D1-4DD6-8DDF-5D5F52DDEE34}"/>
              </a:ext>
            </a:extLst>
          </p:cNvPr>
          <p:cNvSpPr>
            <a:spLocks noGrp="1"/>
          </p:cNvSpPr>
          <p:nvPr>
            <p:ph type="title"/>
          </p:nvPr>
        </p:nvSpPr>
        <p:spPr/>
        <p:txBody>
          <a:bodyPr/>
          <a:lstStyle/>
          <a:p>
            <a:r>
              <a:rPr lang="en-US" dirty="0"/>
              <a:t>Attracts More &amp; Stronger Students</a:t>
            </a:r>
          </a:p>
        </p:txBody>
      </p:sp>
      <p:sp>
        <p:nvSpPr>
          <p:cNvPr id="4" name="Content Placeholder 3">
            <a:extLst>
              <a:ext uri="{FF2B5EF4-FFF2-40B4-BE49-F238E27FC236}">
                <a16:creationId xmlns:a16="http://schemas.microsoft.com/office/drawing/2014/main" id="{6DFAABED-520D-4460-A562-426A81A51E4A}"/>
              </a:ext>
            </a:extLst>
          </p:cNvPr>
          <p:cNvSpPr>
            <a:spLocks noGrp="1"/>
          </p:cNvSpPr>
          <p:nvPr>
            <p:ph sz="half" idx="1"/>
          </p:nvPr>
        </p:nvSpPr>
        <p:spPr/>
        <p:txBody>
          <a:bodyPr/>
          <a:lstStyle/>
          <a:p>
            <a:r>
              <a:rPr lang="en-US" dirty="0"/>
              <a:t>The number of applicants has more than doubled in the past 4 years.</a:t>
            </a:r>
          </a:p>
          <a:p>
            <a:r>
              <a:rPr lang="en-US" dirty="0"/>
              <a:t>The acceptance ratio has dropped accordingly.</a:t>
            </a:r>
          </a:p>
        </p:txBody>
      </p:sp>
      <p:graphicFrame>
        <p:nvGraphicFramePr>
          <p:cNvPr id="7" name="Content Placeholder 6">
            <a:extLst>
              <a:ext uri="{FF2B5EF4-FFF2-40B4-BE49-F238E27FC236}">
                <a16:creationId xmlns:a16="http://schemas.microsoft.com/office/drawing/2014/main" id="{CE6B3142-D0E8-4469-83D8-6FAD600A7965}"/>
              </a:ext>
            </a:extLst>
          </p:cNvPr>
          <p:cNvGraphicFramePr>
            <a:graphicFrameLocks noGrp="1"/>
          </p:cNvGraphicFramePr>
          <p:nvPr>
            <p:ph sz="half" idx="2"/>
            <p:extLst>
              <p:ext uri="{D42A27DB-BD31-4B8C-83A1-F6EECF244321}">
                <p14:modId xmlns:p14="http://schemas.microsoft.com/office/powerpoint/2010/main" val="3036271999"/>
              </p:ext>
            </p:extLst>
          </p:nvPr>
        </p:nvGraphicFramePr>
        <p:xfrm>
          <a:off x="4459288" y="1600200"/>
          <a:ext cx="6659562" cy="4572000"/>
        </p:xfrm>
        <a:graphic>
          <a:graphicData uri="http://schemas.openxmlformats.org/drawingml/2006/chart">
            <c:chart xmlns:c="http://schemas.openxmlformats.org/drawingml/2006/chart" xmlns:r="http://schemas.openxmlformats.org/officeDocument/2006/relationships" r:id="rId5"/>
          </a:graphicData>
        </a:graphic>
      </p:graphicFrame>
      <p:pic>
        <p:nvPicPr>
          <p:cNvPr id="6" name="Audio 5">
            <a:hlinkClick r:id="" action="ppaction://media"/>
            <a:extLst>
              <a:ext uri="{FF2B5EF4-FFF2-40B4-BE49-F238E27FC236}">
                <a16:creationId xmlns:a16="http://schemas.microsoft.com/office/drawing/2014/main" id="{8E165873-85A6-A742-9B73-F875666314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5350338"/>
      </p:ext>
    </p:extLst>
  </p:cSld>
  <p:clrMapOvr>
    <a:masterClrMapping/>
  </p:clrMapOvr>
  <mc:AlternateContent xmlns:mc="http://schemas.openxmlformats.org/markup-compatibility/2006" xmlns:p14="http://schemas.microsoft.com/office/powerpoint/2010/main">
    <mc:Choice Requires="p14">
      <p:transition spd="slow" p14:dur="2000" advTm="30163"/>
    </mc:Choice>
    <mc:Fallback xmlns="">
      <p:transition spd="slow" advTm="30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house, table&#10;&#10;Description automatically generated">
            <a:extLst>
              <a:ext uri="{FF2B5EF4-FFF2-40B4-BE49-F238E27FC236}">
                <a16:creationId xmlns:a16="http://schemas.microsoft.com/office/drawing/2014/main" id="{F234A5D5-7BA5-5D4D-A521-49552A42CE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
          <a:stretch/>
        </p:blipFill>
        <p:spPr>
          <a:xfrm rot="5400000">
            <a:off x="2568099" y="582297"/>
            <a:ext cx="6858001" cy="5693410"/>
          </a:xfrm>
          <a:prstGeom prst="rect">
            <a:avLst/>
          </a:prstGeom>
          <a:noFill/>
        </p:spPr>
      </p:pic>
      <p:pic>
        <p:nvPicPr>
          <p:cNvPr id="4" name="Audio 3">
            <a:hlinkClick r:id="" action="ppaction://media"/>
            <a:extLst>
              <a:ext uri="{FF2B5EF4-FFF2-40B4-BE49-F238E27FC236}">
                <a16:creationId xmlns:a16="http://schemas.microsoft.com/office/drawing/2014/main" id="{5182D000-C0BF-A248-A46B-35F35EFF0F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889693"/>
      </p:ext>
    </p:extLst>
  </p:cSld>
  <p:clrMapOvr>
    <a:masterClrMapping/>
  </p:clrMapOvr>
  <mc:AlternateContent xmlns:mc="http://schemas.openxmlformats.org/markup-compatibility/2006" xmlns:p14="http://schemas.microsoft.com/office/powerpoint/2010/main">
    <mc:Choice Requires="p14">
      <p:transition spd="slow" p14:dur="2000" advTm="14585"/>
    </mc:Choice>
    <mc:Fallback xmlns="">
      <p:transition spd="slow" advTm="1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F83283-A93F-4842-B3CE-F1933137B8D2}"/>
              </a:ext>
            </a:extLst>
          </p:cNvPr>
          <p:cNvSpPr>
            <a:spLocks noGrp="1"/>
          </p:cNvSpPr>
          <p:nvPr>
            <p:ph type="title"/>
          </p:nvPr>
        </p:nvSpPr>
        <p:spPr/>
        <p:txBody>
          <a:bodyPr/>
          <a:lstStyle/>
          <a:p>
            <a:r>
              <a:rPr lang="en-US" dirty="0"/>
              <a:t>Welcome</a:t>
            </a:r>
          </a:p>
        </p:txBody>
      </p:sp>
      <p:sp>
        <p:nvSpPr>
          <p:cNvPr id="5" name="Content Placeholder 4">
            <a:extLst>
              <a:ext uri="{FF2B5EF4-FFF2-40B4-BE49-F238E27FC236}">
                <a16:creationId xmlns:a16="http://schemas.microsoft.com/office/drawing/2014/main" id="{016C2E34-4013-4FC8-A8DE-A3D96975521B}"/>
              </a:ext>
            </a:extLst>
          </p:cNvPr>
          <p:cNvSpPr>
            <a:spLocks noGrp="1"/>
          </p:cNvSpPr>
          <p:nvPr>
            <p:ph sz="half" idx="1"/>
          </p:nvPr>
        </p:nvSpPr>
        <p:spPr/>
        <p:txBody>
          <a:bodyPr/>
          <a:lstStyle/>
          <a:p>
            <a:r>
              <a:rPr lang="en-US" dirty="0"/>
              <a:t>Welcome to the School of Computer Science (SoCS) at University of Guelph.</a:t>
            </a:r>
          </a:p>
          <a:p>
            <a:r>
              <a:rPr lang="en-US" dirty="0"/>
              <a:t>Dr. Minglun Gong:</a:t>
            </a:r>
          </a:p>
          <a:p>
            <a:pPr lvl="1"/>
            <a:r>
              <a:rPr lang="en-US" dirty="0"/>
              <a:t>May 2019 – Pres.: Director of SoCS</a:t>
            </a:r>
          </a:p>
          <a:p>
            <a:pPr lvl="1"/>
            <a:r>
              <a:rPr lang="en-US" dirty="0"/>
              <a:t>2016 – 2019: Head, Dept. of CS, Memorial Univ.</a:t>
            </a:r>
          </a:p>
          <a:p>
            <a:pPr lvl="1"/>
            <a:r>
              <a:rPr lang="en-US" dirty="0"/>
              <a:t>2007 – 2019: Associate Prof./Prof., Memorial Univ.</a:t>
            </a:r>
          </a:p>
          <a:p>
            <a:pPr lvl="1"/>
            <a:r>
              <a:rPr lang="en-US" dirty="0"/>
              <a:t>2006 – 2018: Adjunct Prof., Univ. of Alberta</a:t>
            </a:r>
          </a:p>
          <a:p>
            <a:pPr lvl="1"/>
            <a:r>
              <a:rPr lang="en-US" dirty="0"/>
              <a:t>2004 – 2007: Assistant Prof., Laurentian Univ.</a:t>
            </a:r>
          </a:p>
          <a:p>
            <a:pPr lvl="1"/>
            <a:r>
              <a:rPr lang="en-US" dirty="0"/>
              <a:t>1999 – 2000: Sessional Lecturer, Univ. of Saskatchewan</a:t>
            </a:r>
          </a:p>
        </p:txBody>
      </p:sp>
      <p:pic>
        <p:nvPicPr>
          <p:cNvPr id="7" name="Content Placeholder 6" descr="A person wearing a suit and tie smiling and looking at the camera&#10;&#10;Description automatically generated">
            <a:extLst>
              <a:ext uri="{FF2B5EF4-FFF2-40B4-BE49-F238E27FC236}">
                <a16:creationId xmlns:a16="http://schemas.microsoft.com/office/drawing/2014/main" id="{466A8021-3505-475B-AFB9-92D9A6D4FDA3}"/>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8112122" y="1828796"/>
            <a:ext cx="2743205" cy="4114808"/>
          </a:xfrm>
        </p:spPr>
      </p:pic>
      <p:pic>
        <p:nvPicPr>
          <p:cNvPr id="8" name="Audio 7">
            <a:hlinkClick r:id="" action="ppaction://media"/>
            <a:extLst>
              <a:ext uri="{FF2B5EF4-FFF2-40B4-BE49-F238E27FC236}">
                <a16:creationId xmlns:a16="http://schemas.microsoft.com/office/drawing/2014/main" id="{25ED1C38-691E-D549-A8B4-EA1BCBB50B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09195233"/>
      </p:ext>
    </p:extLst>
  </p:cSld>
  <p:clrMapOvr>
    <a:masterClrMapping/>
  </p:clrMapOvr>
  <mc:AlternateContent xmlns:mc="http://schemas.openxmlformats.org/markup-compatibility/2006" xmlns:p14="http://schemas.microsoft.com/office/powerpoint/2010/main">
    <mc:Choice Requires="p14">
      <p:transition spd="slow" p14:dur="2000" advTm="26873"/>
    </mc:Choice>
    <mc:Fallback xmlns="">
      <p:transition spd="slow" advTm="2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755FD1-B5BD-4DF3-B95F-E5DF090F6A6B}"/>
              </a:ext>
            </a:extLst>
          </p:cNvPr>
          <p:cNvSpPr>
            <a:spLocks noGrp="1"/>
          </p:cNvSpPr>
          <p:nvPr>
            <p:ph type="title"/>
          </p:nvPr>
        </p:nvSpPr>
        <p:spPr/>
        <p:txBody>
          <a:bodyPr/>
          <a:lstStyle/>
          <a:p>
            <a:r>
              <a:rPr lang="en-US" dirty="0"/>
              <a:t>Long Tradition</a:t>
            </a:r>
          </a:p>
        </p:txBody>
      </p:sp>
      <p:sp>
        <p:nvSpPr>
          <p:cNvPr id="6" name="Content Placeholder 5">
            <a:extLst>
              <a:ext uri="{FF2B5EF4-FFF2-40B4-BE49-F238E27FC236}">
                <a16:creationId xmlns:a16="http://schemas.microsoft.com/office/drawing/2014/main" id="{396576BC-8F0C-4EEC-991B-655EB8352853}"/>
              </a:ext>
            </a:extLst>
          </p:cNvPr>
          <p:cNvSpPr>
            <a:spLocks noGrp="1"/>
          </p:cNvSpPr>
          <p:nvPr>
            <p:ph sz="half" idx="1"/>
          </p:nvPr>
        </p:nvSpPr>
        <p:spPr/>
        <p:txBody>
          <a:bodyPr/>
          <a:lstStyle/>
          <a:p>
            <a:r>
              <a:rPr lang="en-US" dirty="0"/>
              <a:t>Founded in 1971, SoCS will celebrate its 50</a:t>
            </a:r>
            <a:r>
              <a:rPr lang="en-US" baseline="30000" dirty="0"/>
              <a:t>th</a:t>
            </a:r>
            <a:r>
              <a:rPr lang="en-US" dirty="0"/>
              <a:t> anniversary next year.</a:t>
            </a:r>
          </a:p>
          <a:p>
            <a:r>
              <a:rPr lang="en-US" dirty="0"/>
              <a:t>Maintained its focus on undergraduate education:</a:t>
            </a:r>
          </a:p>
          <a:p>
            <a:pPr lvl="1"/>
            <a:r>
              <a:rPr lang="en-US" dirty="0"/>
              <a:t>To develop strong technical and analytical skills in our students using hands-on experience in leading edge technology.</a:t>
            </a:r>
          </a:p>
        </p:txBody>
      </p:sp>
      <p:pic>
        <p:nvPicPr>
          <p:cNvPr id="7" name="Content Placeholder 6" descr="A building next to a tree&#10;&#10;Description automatically generated">
            <a:extLst>
              <a:ext uri="{FF2B5EF4-FFF2-40B4-BE49-F238E27FC236}">
                <a16:creationId xmlns:a16="http://schemas.microsoft.com/office/drawing/2014/main" id="{115C92BE-B6CC-46D7-A9D3-5CE5AF2C537C}"/>
              </a:ext>
            </a:extLst>
          </p:cNvPr>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6172200" y="2027634"/>
            <a:ext cx="4956175" cy="3717131"/>
          </a:xfrm>
        </p:spPr>
      </p:pic>
      <p:pic>
        <p:nvPicPr>
          <p:cNvPr id="3" name="Audio 2">
            <a:hlinkClick r:id="" action="ppaction://media"/>
            <a:extLst>
              <a:ext uri="{FF2B5EF4-FFF2-40B4-BE49-F238E27FC236}">
                <a16:creationId xmlns:a16="http://schemas.microsoft.com/office/drawing/2014/main" id="{11BEC7F0-7983-B94D-AC7C-23DB8D32B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76818393"/>
      </p:ext>
    </p:extLst>
  </p:cSld>
  <p:clrMapOvr>
    <a:masterClrMapping/>
  </p:clrMapOvr>
  <mc:AlternateContent xmlns:mc="http://schemas.openxmlformats.org/markup-compatibility/2006" xmlns:p14="http://schemas.microsoft.com/office/powerpoint/2010/main">
    <mc:Choice Requires="p14">
      <p:transition spd="slow" p14:dur="2000" advTm="27742"/>
    </mc:Choice>
    <mc:Fallback xmlns="">
      <p:transition spd="slow" advTm="2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85633E4-BDC2-48BD-A385-73F90FB8FDEF}"/>
              </a:ext>
            </a:extLst>
          </p:cNvPr>
          <p:cNvSpPr>
            <a:spLocks noGrp="1"/>
          </p:cNvSpPr>
          <p:nvPr>
            <p:ph type="title"/>
          </p:nvPr>
        </p:nvSpPr>
        <p:spPr/>
        <p:txBody>
          <a:bodyPr/>
          <a:lstStyle/>
          <a:p>
            <a:r>
              <a:rPr lang="en-US" dirty="0"/>
              <a:t>Focus on Undergraduate Education</a:t>
            </a:r>
          </a:p>
        </p:txBody>
      </p:sp>
      <p:sp>
        <p:nvSpPr>
          <p:cNvPr id="11" name="Content Placeholder 10">
            <a:extLst>
              <a:ext uri="{FF2B5EF4-FFF2-40B4-BE49-F238E27FC236}">
                <a16:creationId xmlns:a16="http://schemas.microsoft.com/office/drawing/2014/main" id="{99B17C4D-249E-453F-9494-2C08DEC34B51}"/>
              </a:ext>
            </a:extLst>
          </p:cNvPr>
          <p:cNvSpPr>
            <a:spLocks noGrp="1"/>
          </p:cNvSpPr>
          <p:nvPr>
            <p:ph sz="half" idx="13"/>
          </p:nvPr>
        </p:nvSpPr>
        <p:spPr/>
        <p:txBody>
          <a:bodyPr/>
          <a:lstStyle/>
          <a:p>
            <a:r>
              <a:rPr lang="en-US" dirty="0"/>
              <a:t>Policies for ensuring undergrad learning experiences:</a:t>
            </a:r>
          </a:p>
          <a:p>
            <a:pPr lvl="1"/>
            <a:r>
              <a:rPr lang="en-US" dirty="0"/>
              <a:t>Candidates for our faculty positions are required to teach mock lectures during interviews.</a:t>
            </a:r>
          </a:p>
          <a:p>
            <a:pPr lvl="1"/>
            <a:r>
              <a:rPr lang="en-US" dirty="0"/>
              <a:t>Teacher Assistants are also interviewed before being hired.</a:t>
            </a:r>
          </a:p>
          <a:p>
            <a:r>
              <a:rPr lang="en-US" dirty="0"/>
              <a:t>Experienced academic counselors:</a:t>
            </a:r>
          </a:p>
          <a:p>
            <a:pPr lvl="1"/>
            <a:r>
              <a:rPr lang="en-US" dirty="0"/>
              <a:t>Dr. Greg Klotz &amp; April Nejedly</a:t>
            </a:r>
          </a:p>
        </p:txBody>
      </p:sp>
      <p:pic>
        <p:nvPicPr>
          <p:cNvPr id="9" name="Content Placeholder 8" descr="A person wearing glasses and smiling at the camera&#10;&#10;Description automatically generated">
            <a:extLst>
              <a:ext uri="{FF2B5EF4-FFF2-40B4-BE49-F238E27FC236}">
                <a16:creationId xmlns:a16="http://schemas.microsoft.com/office/drawing/2014/main" id="{5769B3A6-7302-4429-8CB1-48434EBB6795}"/>
              </a:ext>
            </a:extLst>
          </p:cNvPr>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6172200" y="2181118"/>
            <a:ext cx="2405063" cy="3410164"/>
          </a:xfrm>
        </p:spPr>
      </p:pic>
      <p:pic>
        <p:nvPicPr>
          <p:cNvPr id="25" name="Content Placeholder 24" descr="A person smiling for the camera&#10;&#10;Description automatically generated">
            <a:extLst>
              <a:ext uri="{FF2B5EF4-FFF2-40B4-BE49-F238E27FC236}">
                <a16:creationId xmlns:a16="http://schemas.microsoft.com/office/drawing/2014/main" id="{69B59708-1B91-4F1D-A6F7-1D8AC3A84AE0}"/>
              </a:ext>
            </a:extLst>
          </p:cNvPr>
          <p:cNvPicPr>
            <a:picLocks noGrp="1" noChangeAspect="1"/>
          </p:cNvPicPr>
          <p:nvPr>
            <p:ph sz="half" idx="2"/>
          </p:nvPr>
        </p:nvPicPr>
        <p:blipFill>
          <a:blip r:embed="rId6">
            <a:extLst>
              <a:ext uri="{28A0092B-C50C-407E-A947-70E740481C1C}">
                <a14:useLocalDpi xmlns:a14="http://schemas.microsoft.com/office/drawing/2010/main"/>
              </a:ext>
            </a:extLst>
          </a:blip>
          <a:stretch>
            <a:fillRect/>
          </a:stretch>
        </p:blipFill>
        <p:spPr>
          <a:xfrm>
            <a:off x="8720138" y="2182880"/>
            <a:ext cx="2405062" cy="3406640"/>
          </a:xfrm>
        </p:spPr>
      </p:pic>
      <p:pic>
        <p:nvPicPr>
          <p:cNvPr id="4" name="Audio 3">
            <a:hlinkClick r:id="" action="ppaction://media"/>
            <a:extLst>
              <a:ext uri="{FF2B5EF4-FFF2-40B4-BE49-F238E27FC236}">
                <a16:creationId xmlns:a16="http://schemas.microsoft.com/office/drawing/2014/main" id="{069EC326-DD0B-404D-9321-575EDDA18D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35283066"/>
      </p:ext>
    </p:extLst>
  </p:cSld>
  <p:clrMapOvr>
    <a:masterClrMapping/>
  </p:clrMapOvr>
  <mc:AlternateContent xmlns:mc="http://schemas.openxmlformats.org/markup-compatibility/2006" xmlns:p14="http://schemas.microsoft.com/office/powerpoint/2010/main">
    <mc:Choice Requires="p14">
      <p:transition spd="slow" p14:dur="2000" advTm="31465"/>
    </mc:Choice>
    <mc:Fallback xmlns="">
      <p:transition spd="slow" advTm="3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C0581-69D1-4F6C-B000-1430498F35F9}"/>
              </a:ext>
            </a:extLst>
          </p:cNvPr>
          <p:cNvSpPr>
            <a:spLocks noGrp="1"/>
          </p:cNvSpPr>
          <p:nvPr>
            <p:ph type="title"/>
          </p:nvPr>
        </p:nvSpPr>
        <p:spPr/>
        <p:txBody>
          <a:bodyPr/>
          <a:lstStyle/>
          <a:p>
            <a:r>
              <a:rPr lang="en-US" dirty="0"/>
              <a:t>Award-Winning Faculty Members</a:t>
            </a:r>
          </a:p>
        </p:txBody>
      </p:sp>
      <p:sp>
        <p:nvSpPr>
          <p:cNvPr id="4" name="Content Placeholder 3">
            <a:extLst>
              <a:ext uri="{FF2B5EF4-FFF2-40B4-BE49-F238E27FC236}">
                <a16:creationId xmlns:a16="http://schemas.microsoft.com/office/drawing/2014/main" id="{ABBE6ED3-75A0-4BE1-B8D8-9B1DBA70EE44}"/>
              </a:ext>
            </a:extLst>
          </p:cNvPr>
          <p:cNvSpPr>
            <a:spLocks noGrp="1"/>
          </p:cNvSpPr>
          <p:nvPr>
            <p:ph sz="half" idx="13"/>
          </p:nvPr>
        </p:nvSpPr>
        <p:spPr>
          <a:xfrm>
            <a:off x="1063626" y="1600201"/>
            <a:ext cx="5108574" cy="4571999"/>
          </a:xfrm>
        </p:spPr>
        <p:txBody>
          <a:bodyPr/>
          <a:lstStyle/>
          <a:p>
            <a:pPr marL="0" indent="0">
              <a:buNone/>
            </a:pPr>
            <a:r>
              <a:rPr lang="en-US" dirty="0"/>
              <a:t>Recent awards:</a:t>
            </a:r>
          </a:p>
          <a:p>
            <a:r>
              <a:rPr lang="en-US" dirty="0"/>
              <a:t>Dr. Dan Gillis:</a:t>
            </a:r>
          </a:p>
          <a:p>
            <a:pPr lvl="1"/>
            <a:r>
              <a:rPr lang="en-US" dirty="0"/>
              <a:t>2019 </a:t>
            </a:r>
            <a:r>
              <a:rPr lang="en-US" dirty="0">
                <a:hlinkClick r:id="rId5"/>
              </a:rPr>
              <a:t>OCUFA Teaching Award</a:t>
            </a:r>
            <a:endParaRPr lang="en-US" dirty="0"/>
          </a:p>
          <a:p>
            <a:pPr lvl="1"/>
            <a:r>
              <a:rPr lang="en-US" dirty="0"/>
              <a:t>Only 4 professors from all Ontario universities received this prestigious award in 2019.</a:t>
            </a:r>
          </a:p>
          <a:p>
            <a:r>
              <a:rPr lang="en-US" dirty="0"/>
              <a:t>Dr. Gary Grewal:</a:t>
            </a:r>
          </a:p>
          <a:p>
            <a:pPr lvl="1"/>
            <a:r>
              <a:rPr lang="en-US" dirty="0"/>
              <a:t>2018 </a:t>
            </a:r>
            <a:r>
              <a:rPr lang="en-US" dirty="0">
                <a:hlinkClick r:id="rId6"/>
              </a:rPr>
              <a:t>UgFA Distinguished Professor Award for Excellence in Teaching</a:t>
            </a:r>
            <a:endParaRPr lang="en-US" dirty="0"/>
          </a:p>
          <a:p>
            <a:pPr lvl="1"/>
            <a:r>
              <a:rPr lang="en-US" dirty="0"/>
              <a:t>Only 2 professors from all units in Univ. of Guelph were awarded in 2018.</a:t>
            </a:r>
          </a:p>
        </p:txBody>
      </p:sp>
      <p:pic>
        <p:nvPicPr>
          <p:cNvPr id="23" name="Content Placeholder 22" descr="A person wearing glasses and smiling at the camera&#10;&#10;Description automatically generated">
            <a:extLst>
              <a:ext uri="{FF2B5EF4-FFF2-40B4-BE49-F238E27FC236}">
                <a16:creationId xmlns:a16="http://schemas.microsoft.com/office/drawing/2014/main" id="{99ED338B-30EC-4930-8711-CCE458D9D32E}"/>
              </a:ext>
            </a:extLst>
          </p:cNvPr>
          <p:cNvPicPr>
            <a:picLocks noGrp="1" noChangeAspect="1"/>
          </p:cNvPicPr>
          <p:nvPr>
            <p:ph sz="half" idx="1"/>
          </p:nvPr>
        </p:nvPicPr>
        <p:blipFill>
          <a:blip r:embed="rId7" cstate="screen">
            <a:extLst>
              <a:ext uri="{28A0092B-C50C-407E-A947-70E740481C1C}">
                <a14:useLocalDpi xmlns:a14="http://schemas.microsoft.com/office/drawing/2010/main"/>
              </a:ext>
            </a:extLst>
          </a:blip>
          <a:stretch>
            <a:fillRect/>
          </a:stretch>
        </p:blipFill>
        <p:spPr>
          <a:xfrm>
            <a:off x="6172200" y="2172593"/>
            <a:ext cx="2405063" cy="3427214"/>
          </a:xfrm>
        </p:spPr>
      </p:pic>
      <p:pic>
        <p:nvPicPr>
          <p:cNvPr id="27" name="Content Placeholder 26" descr="A person wearing glasses and smiling at the camera&#10;&#10;Description automatically generated">
            <a:extLst>
              <a:ext uri="{FF2B5EF4-FFF2-40B4-BE49-F238E27FC236}">
                <a16:creationId xmlns:a16="http://schemas.microsoft.com/office/drawing/2014/main" id="{B5856B74-2353-4000-B7B1-03B2CBA7D77D}"/>
              </a:ext>
            </a:extLst>
          </p:cNvPr>
          <p:cNvPicPr>
            <a:picLocks noGrp="1" noChangeAspect="1"/>
          </p:cNvPicPr>
          <p:nvPr>
            <p:ph sz="half" idx="2"/>
          </p:nvPr>
        </p:nvPicPr>
        <p:blipFill>
          <a:blip r:embed="rId8" cstate="screen">
            <a:extLst>
              <a:ext uri="{28A0092B-C50C-407E-A947-70E740481C1C}">
                <a14:useLocalDpi xmlns:a14="http://schemas.microsoft.com/office/drawing/2010/main"/>
              </a:ext>
            </a:extLst>
          </a:blip>
          <a:stretch>
            <a:fillRect/>
          </a:stretch>
        </p:blipFill>
        <p:spPr>
          <a:xfrm>
            <a:off x="8720138" y="2181119"/>
            <a:ext cx="2405062" cy="3410162"/>
          </a:xfrm>
        </p:spPr>
      </p:pic>
      <p:pic>
        <p:nvPicPr>
          <p:cNvPr id="8" name="Audio 7">
            <a:hlinkClick r:id="" action="ppaction://media"/>
            <a:extLst>
              <a:ext uri="{FF2B5EF4-FFF2-40B4-BE49-F238E27FC236}">
                <a16:creationId xmlns:a16="http://schemas.microsoft.com/office/drawing/2014/main" id="{FEB1C241-7199-8349-8361-46B74019F1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4645641"/>
      </p:ext>
    </p:extLst>
  </p:cSld>
  <p:clrMapOvr>
    <a:masterClrMapping/>
  </p:clrMapOvr>
  <mc:AlternateContent xmlns:mc="http://schemas.openxmlformats.org/markup-compatibility/2006" xmlns:p14="http://schemas.microsoft.com/office/powerpoint/2010/main">
    <mc:Choice Requires="p14">
      <p:transition spd="slow" p14:dur="2000" advTm="40464"/>
    </mc:Choice>
    <mc:Fallback xmlns="">
      <p:transition spd="slow" advTm="4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079A-8206-4538-9D3C-17EF28EE579A}"/>
              </a:ext>
            </a:extLst>
          </p:cNvPr>
          <p:cNvSpPr>
            <a:spLocks noGrp="1"/>
          </p:cNvSpPr>
          <p:nvPr>
            <p:ph type="title"/>
          </p:nvPr>
        </p:nvSpPr>
        <p:spPr/>
        <p:txBody>
          <a:bodyPr/>
          <a:lstStyle/>
          <a:p>
            <a:r>
              <a:rPr lang="en-US" dirty="0"/>
              <a:t>Dedicated and Award-Winning Co-op Coordinators</a:t>
            </a:r>
          </a:p>
        </p:txBody>
      </p:sp>
      <p:sp>
        <p:nvSpPr>
          <p:cNvPr id="3" name="Content Placeholder 2">
            <a:extLst>
              <a:ext uri="{FF2B5EF4-FFF2-40B4-BE49-F238E27FC236}">
                <a16:creationId xmlns:a16="http://schemas.microsoft.com/office/drawing/2014/main" id="{710E9A9E-65BA-48DB-A1E2-EE0E7F36A148}"/>
              </a:ext>
            </a:extLst>
          </p:cNvPr>
          <p:cNvSpPr>
            <a:spLocks noGrp="1"/>
          </p:cNvSpPr>
          <p:nvPr>
            <p:ph sz="half" idx="1"/>
          </p:nvPr>
        </p:nvSpPr>
        <p:spPr/>
        <p:txBody>
          <a:bodyPr/>
          <a:lstStyle/>
          <a:p>
            <a:r>
              <a:rPr lang="en-US" dirty="0"/>
              <a:t>Students in our co-op programs are supported by Cooperative Education and Career Services.</a:t>
            </a:r>
          </a:p>
          <a:p>
            <a:pPr lvl="1"/>
            <a:r>
              <a:rPr lang="en-US" dirty="0"/>
              <a:t>Ms. Laura Gatto &amp; Ms. Kate McRoberts, Co-op Coordinators for BComp Programs</a:t>
            </a:r>
          </a:p>
          <a:p>
            <a:r>
              <a:rPr lang="en-US" dirty="0"/>
              <a:t>Ms. Laura Gatto: 2019 </a:t>
            </a:r>
            <a:r>
              <a:rPr lang="en-US" dirty="0">
                <a:hlinkClick r:id="rId5"/>
              </a:rPr>
              <a:t>Innovative Leadership Recognition Award</a:t>
            </a:r>
            <a:endParaRPr lang="en-US" dirty="0"/>
          </a:p>
          <a:p>
            <a:pPr lvl="1"/>
            <a:r>
              <a:rPr lang="en-US" dirty="0"/>
              <a:t>Recognized for the guidance and coaching she provided for SoCS students as a co-op coordinator.</a:t>
            </a:r>
          </a:p>
        </p:txBody>
      </p:sp>
      <p:pic>
        <p:nvPicPr>
          <p:cNvPr id="7" name="Content Placeholder 6" descr="A group of people posing for the camera&#10;&#10;Description automatically generated">
            <a:extLst>
              <a:ext uri="{FF2B5EF4-FFF2-40B4-BE49-F238E27FC236}">
                <a16:creationId xmlns:a16="http://schemas.microsoft.com/office/drawing/2014/main" id="{C964CFED-5B28-481D-AF0D-A1CCEC183AB7}"/>
              </a:ext>
            </a:extLst>
          </p:cNvPr>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172200" y="2027885"/>
            <a:ext cx="4956175" cy="3716630"/>
          </a:xfrm>
        </p:spPr>
      </p:pic>
      <p:pic>
        <p:nvPicPr>
          <p:cNvPr id="8" name="Audio 7">
            <a:hlinkClick r:id="" action="ppaction://media"/>
            <a:extLst>
              <a:ext uri="{FF2B5EF4-FFF2-40B4-BE49-F238E27FC236}">
                <a16:creationId xmlns:a16="http://schemas.microsoft.com/office/drawing/2014/main" id="{D3BC8448-B774-7247-8D6E-F0FA88D39C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40067263"/>
      </p:ext>
    </p:extLst>
  </p:cSld>
  <p:clrMapOvr>
    <a:masterClrMapping/>
  </p:clrMapOvr>
  <mc:AlternateContent xmlns:mc="http://schemas.openxmlformats.org/markup-compatibility/2006" xmlns:p14="http://schemas.microsoft.com/office/powerpoint/2010/main">
    <mc:Choice Requires="p14">
      <p:transition spd="slow" p14:dur="2000" advTm="30868"/>
    </mc:Choice>
    <mc:Fallback xmlns="">
      <p:transition spd="slow" advTm="3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DF7-E205-4996-A143-B873536504B7}"/>
              </a:ext>
            </a:extLst>
          </p:cNvPr>
          <p:cNvSpPr>
            <a:spLocks noGrp="1"/>
          </p:cNvSpPr>
          <p:nvPr>
            <p:ph type="title"/>
          </p:nvPr>
        </p:nvSpPr>
        <p:spPr/>
        <p:txBody>
          <a:bodyPr/>
          <a:lstStyle/>
          <a:p>
            <a:r>
              <a:rPr lang="en-US" dirty="0"/>
              <a:t>Active Student Society and Clubs</a:t>
            </a:r>
          </a:p>
        </p:txBody>
      </p:sp>
      <p:sp>
        <p:nvSpPr>
          <p:cNvPr id="3" name="Content Placeholder 2">
            <a:extLst>
              <a:ext uri="{FF2B5EF4-FFF2-40B4-BE49-F238E27FC236}">
                <a16:creationId xmlns:a16="http://schemas.microsoft.com/office/drawing/2014/main" id="{171A9A47-0E22-437C-A27B-3DCCBC3F814E}"/>
              </a:ext>
            </a:extLst>
          </p:cNvPr>
          <p:cNvSpPr>
            <a:spLocks noGrp="1"/>
          </p:cNvSpPr>
          <p:nvPr>
            <p:ph sz="half" idx="1"/>
          </p:nvPr>
        </p:nvSpPr>
        <p:spPr/>
        <p:txBody>
          <a:bodyPr/>
          <a:lstStyle/>
          <a:p>
            <a:r>
              <a:rPr lang="en-US" dirty="0" err="1"/>
              <a:t>SoCIS</a:t>
            </a:r>
            <a:r>
              <a:rPr lang="en-US" dirty="0"/>
              <a:t>, </a:t>
            </a:r>
            <a:r>
              <a:rPr lang="en-US" dirty="0" err="1"/>
              <a:t>GWiCS</a:t>
            </a:r>
            <a:r>
              <a:rPr lang="en-US" dirty="0"/>
              <a:t>, GCC, &amp; Google DSC:</a:t>
            </a:r>
          </a:p>
          <a:p>
            <a:pPr lvl="1"/>
            <a:r>
              <a:rPr lang="en-US" dirty="0"/>
              <a:t>Run community building events.</a:t>
            </a:r>
          </a:p>
          <a:p>
            <a:pPr lvl="1"/>
            <a:r>
              <a:rPr lang="en-US" dirty="0"/>
              <a:t>Host tech and industry talks.</a:t>
            </a:r>
          </a:p>
          <a:p>
            <a:pPr lvl="1"/>
            <a:r>
              <a:rPr lang="en-US" dirty="0"/>
              <a:t>Run study &amp; mentoring sessions.</a:t>
            </a:r>
          </a:p>
          <a:p>
            <a:pPr lvl="1"/>
            <a:r>
              <a:rPr lang="en-US" dirty="0"/>
              <a:t>Organize one of the largest College Royal events, </a:t>
            </a:r>
            <a:r>
              <a:rPr lang="en-US" dirty="0" err="1"/>
              <a:t>Roboticon</a:t>
            </a:r>
            <a:r>
              <a:rPr lang="en-US" dirty="0"/>
              <a:t>.</a:t>
            </a:r>
          </a:p>
        </p:txBody>
      </p:sp>
      <p:pic>
        <p:nvPicPr>
          <p:cNvPr id="10" name="Content Placeholder 9" descr="A group of people sitting at a picnic table&#10;&#10;Description automatically generated">
            <a:extLst>
              <a:ext uri="{FF2B5EF4-FFF2-40B4-BE49-F238E27FC236}">
                <a16:creationId xmlns:a16="http://schemas.microsoft.com/office/drawing/2014/main" id="{10A51373-48DF-419B-AA92-125E70EE5875}"/>
              </a:ext>
            </a:extLst>
          </p:cNvPr>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4459288" y="1617361"/>
            <a:ext cx="3263900" cy="2178653"/>
          </a:xfrm>
        </p:spPr>
      </p:pic>
      <p:pic>
        <p:nvPicPr>
          <p:cNvPr id="12" name="Content Placeholder 11" descr="A group of people standing in front of a crowd&#10;&#10;Description automatically generated">
            <a:extLst>
              <a:ext uri="{FF2B5EF4-FFF2-40B4-BE49-F238E27FC236}">
                <a16:creationId xmlns:a16="http://schemas.microsoft.com/office/drawing/2014/main" id="{B6E27F14-5215-492D-BF89-D0AB1B9FFED1}"/>
              </a:ext>
            </a:extLst>
          </p:cNvPr>
          <p:cNvPicPr>
            <a:picLocks noGrp="1" noChangeAspect="1"/>
          </p:cNvPicPr>
          <p:nvPr>
            <p:ph sz="half" idx="14"/>
          </p:nvPr>
        </p:nvPicPr>
        <p:blipFill>
          <a:blip r:embed="rId6">
            <a:extLst>
              <a:ext uri="{28A0092B-C50C-407E-A947-70E740481C1C}">
                <a14:useLocalDpi xmlns:a14="http://schemas.microsoft.com/office/drawing/2010/main"/>
              </a:ext>
            </a:extLst>
          </a:blip>
          <a:stretch>
            <a:fillRect/>
          </a:stretch>
        </p:blipFill>
        <p:spPr>
          <a:xfrm>
            <a:off x="4459288" y="3982736"/>
            <a:ext cx="3263900" cy="2178653"/>
          </a:xfrm>
        </p:spPr>
      </p:pic>
      <p:pic>
        <p:nvPicPr>
          <p:cNvPr id="16" name="Content Placeholder 15" descr="A group of people in a room&#10;&#10;Description automatically generated">
            <a:extLst>
              <a:ext uri="{FF2B5EF4-FFF2-40B4-BE49-F238E27FC236}">
                <a16:creationId xmlns:a16="http://schemas.microsoft.com/office/drawing/2014/main" id="{98E68D8E-D43E-41FC-B820-C718F969D941}"/>
              </a:ext>
            </a:extLst>
          </p:cNvPr>
          <p:cNvPicPr>
            <a:picLocks noGrp="1" noChangeAspect="1"/>
          </p:cNvPicPr>
          <p:nvPr>
            <p:ph sz="half" idx="15"/>
          </p:nvPr>
        </p:nvPicPr>
        <p:blipFill>
          <a:blip r:embed="rId7">
            <a:extLst>
              <a:ext uri="{28A0092B-C50C-407E-A947-70E740481C1C}">
                <a14:useLocalDpi xmlns:a14="http://schemas.microsoft.com/office/drawing/2010/main"/>
              </a:ext>
            </a:extLst>
          </a:blip>
          <a:stretch>
            <a:fillRect/>
          </a:stretch>
        </p:blipFill>
        <p:spPr>
          <a:xfrm>
            <a:off x="7853363" y="3982206"/>
            <a:ext cx="3265487" cy="2179712"/>
          </a:xfrm>
        </p:spPr>
      </p:pic>
      <p:pic>
        <p:nvPicPr>
          <p:cNvPr id="13" name="Content Placeholder 12" descr="A group of people sitting at a table&#10;&#10;Description automatically generated">
            <a:extLst>
              <a:ext uri="{FF2B5EF4-FFF2-40B4-BE49-F238E27FC236}">
                <a16:creationId xmlns:a16="http://schemas.microsoft.com/office/drawing/2014/main" id="{58FBB385-ADBA-4F88-8078-DC7815AB0BCC}"/>
              </a:ext>
            </a:extLst>
          </p:cNvPr>
          <p:cNvPicPr>
            <a:picLocks noGrp="1" noChangeAspect="1"/>
          </p:cNvPicPr>
          <p:nvPr>
            <p:ph sz="half" idx="13"/>
          </p:nvPr>
        </p:nvPicPr>
        <p:blipFill>
          <a:blip r:embed="rId8">
            <a:extLst>
              <a:ext uri="{28A0092B-C50C-407E-A947-70E740481C1C}">
                <a14:useLocalDpi xmlns:a14="http://schemas.microsoft.com/office/drawing/2010/main"/>
              </a:ext>
            </a:extLst>
          </a:blip>
          <a:stretch>
            <a:fillRect/>
          </a:stretch>
        </p:blipFill>
        <p:spPr>
          <a:xfrm>
            <a:off x="7853363" y="1616697"/>
            <a:ext cx="3265487" cy="2179981"/>
          </a:xfrm>
        </p:spPr>
      </p:pic>
      <p:pic>
        <p:nvPicPr>
          <p:cNvPr id="7" name="Audio 6">
            <a:hlinkClick r:id="" action="ppaction://media"/>
            <a:extLst>
              <a:ext uri="{FF2B5EF4-FFF2-40B4-BE49-F238E27FC236}">
                <a16:creationId xmlns:a16="http://schemas.microsoft.com/office/drawing/2014/main" id="{9852D081-24AA-AA4F-9190-3A42B5AD1C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304531"/>
      </p:ext>
    </p:extLst>
  </p:cSld>
  <p:clrMapOvr>
    <a:masterClrMapping/>
  </p:clrMapOvr>
  <mc:AlternateContent xmlns:mc="http://schemas.openxmlformats.org/markup-compatibility/2006" xmlns:p14="http://schemas.microsoft.com/office/powerpoint/2010/main">
    <mc:Choice Requires="p14">
      <p:transition spd="slow" p14:dur="2000" advTm="50650"/>
    </mc:Choice>
    <mc:Fallback xmlns="">
      <p:transition spd="slow" advTm="5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F541-EEE3-4AB6-9D68-F424F73D28ED}"/>
              </a:ext>
            </a:extLst>
          </p:cNvPr>
          <p:cNvSpPr>
            <a:spLocks noGrp="1"/>
          </p:cNvSpPr>
          <p:nvPr>
            <p:ph type="title"/>
          </p:nvPr>
        </p:nvSpPr>
        <p:spPr/>
        <p:txBody>
          <a:bodyPr>
            <a:normAutofit fontScale="90000"/>
          </a:bodyPr>
          <a:lstStyle/>
          <a:p>
            <a:r>
              <a:rPr lang="en-CA" dirty="0"/>
              <a:t>Award-Winning Students for Engagement &amp; Leadership</a:t>
            </a:r>
          </a:p>
        </p:txBody>
      </p:sp>
      <p:sp>
        <p:nvSpPr>
          <p:cNvPr id="3" name="Content Placeholder 2">
            <a:extLst>
              <a:ext uri="{FF2B5EF4-FFF2-40B4-BE49-F238E27FC236}">
                <a16:creationId xmlns:a16="http://schemas.microsoft.com/office/drawing/2014/main" id="{E24A8AD9-96A5-4399-A228-7E1B79B0784A}"/>
              </a:ext>
            </a:extLst>
          </p:cNvPr>
          <p:cNvSpPr>
            <a:spLocks noGrp="1"/>
          </p:cNvSpPr>
          <p:nvPr>
            <p:ph sz="half" idx="1"/>
          </p:nvPr>
        </p:nvSpPr>
        <p:spPr/>
        <p:txBody>
          <a:bodyPr/>
          <a:lstStyle/>
          <a:p>
            <a:r>
              <a:rPr lang="en-US" dirty="0"/>
              <a:t>M. Asch, L. Elliott, D. Miller, &amp; L. </a:t>
            </a:r>
            <a:r>
              <a:rPr lang="en-US" dirty="0" err="1"/>
              <a:t>Giancola</a:t>
            </a:r>
            <a:r>
              <a:rPr lang="en-US" dirty="0"/>
              <a:t>:</a:t>
            </a:r>
          </a:p>
          <a:p>
            <a:pPr lvl="1"/>
            <a:r>
              <a:rPr lang="en-US" dirty="0"/>
              <a:t>2019 </a:t>
            </a:r>
            <a:r>
              <a:rPr lang="en-US" dirty="0">
                <a:hlinkClick r:id="rId5"/>
              </a:rPr>
              <a:t>Transforming Tomorrow Challenge</a:t>
            </a:r>
            <a:endParaRPr lang="en-CA" dirty="0"/>
          </a:p>
          <a:p>
            <a:r>
              <a:rPr lang="en-US" dirty="0"/>
              <a:t>M. Gabriel &amp; K. Rourke:</a:t>
            </a:r>
          </a:p>
          <a:p>
            <a:pPr lvl="1"/>
            <a:r>
              <a:rPr lang="en-US" dirty="0"/>
              <a:t>2019 </a:t>
            </a:r>
            <a:r>
              <a:rPr lang="en-US" dirty="0">
                <a:hlinkClick r:id="rId6"/>
              </a:rPr>
              <a:t>Co-op Student Awards</a:t>
            </a:r>
            <a:endParaRPr lang="en-US" dirty="0"/>
          </a:p>
          <a:p>
            <a:r>
              <a:rPr lang="en-US" dirty="0"/>
              <a:t>M. Asch (GCC exec):</a:t>
            </a:r>
          </a:p>
          <a:p>
            <a:pPr lvl="1"/>
            <a:r>
              <a:rPr lang="en-US" dirty="0"/>
              <a:t>2019 </a:t>
            </a:r>
            <a:r>
              <a:rPr lang="en-US" dirty="0">
                <a:hlinkClick r:id="rId7"/>
              </a:rPr>
              <a:t>Student Experience Award</a:t>
            </a:r>
            <a:endParaRPr lang="en-US" dirty="0"/>
          </a:p>
        </p:txBody>
      </p:sp>
      <p:pic>
        <p:nvPicPr>
          <p:cNvPr id="35" name="Content Placeholder 10" descr="A dog sitting on a table&#10;&#10;Description automatically generated">
            <a:extLst>
              <a:ext uri="{FF2B5EF4-FFF2-40B4-BE49-F238E27FC236}">
                <a16:creationId xmlns:a16="http://schemas.microsoft.com/office/drawing/2014/main" id="{FD78C05A-7B30-4A9E-B1CD-11689C14F29A}"/>
              </a:ext>
            </a:extLst>
          </p:cNvPr>
          <p:cNvPicPr>
            <a:picLocks noGrp="1" noChangeAspect="1"/>
          </p:cNvPicPr>
          <p:nvPr>
            <p:ph sz="half" idx="2"/>
          </p:nvPr>
        </p:nvPicPr>
        <p:blipFill rotWithShape="1">
          <a:blip r:embed="rId8" cstate="screen">
            <a:extLst>
              <a:ext uri="{28A0092B-C50C-407E-A947-70E740481C1C}">
                <a14:useLocalDpi xmlns:a14="http://schemas.microsoft.com/office/drawing/2010/main"/>
              </a:ext>
            </a:extLst>
          </a:blip>
          <a:srcRect/>
          <a:stretch/>
        </p:blipFill>
        <p:spPr>
          <a:xfrm>
            <a:off x="4836997" y="3961507"/>
            <a:ext cx="1893542" cy="2151084"/>
          </a:xfrm>
        </p:spPr>
      </p:pic>
      <p:pic>
        <p:nvPicPr>
          <p:cNvPr id="36" name="Content Placeholder 12" descr="A group of people standing in front of a crowd&#10;&#10;Description automatically generated">
            <a:extLst>
              <a:ext uri="{FF2B5EF4-FFF2-40B4-BE49-F238E27FC236}">
                <a16:creationId xmlns:a16="http://schemas.microsoft.com/office/drawing/2014/main" id="{2F8FFAA5-3C6F-4AA1-AC1A-F375494BD5F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853860" y="1653003"/>
            <a:ext cx="6155863" cy="2103300"/>
          </a:xfrm>
          <a:prstGeom prst="rect">
            <a:avLst/>
          </a:prstGeom>
        </p:spPr>
      </p:pic>
      <p:pic>
        <p:nvPicPr>
          <p:cNvPr id="37" name="Content Placeholder 14" descr="A person sitting in front of a computer&#10;&#10;Description automatically generated">
            <a:extLst>
              <a:ext uri="{FF2B5EF4-FFF2-40B4-BE49-F238E27FC236}">
                <a16:creationId xmlns:a16="http://schemas.microsoft.com/office/drawing/2014/main" id="{84607F6B-E58D-443F-B959-70757E3D05D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85021" y="3961507"/>
            <a:ext cx="1893542" cy="2151084"/>
          </a:xfrm>
          <a:prstGeom prst="rect">
            <a:avLst/>
          </a:prstGeom>
        </p:spPr>
      </p:pic>
      <p:pic>
        <p:nvPicPr>
          <p:cNvPr id="38" name="Content Placeholder 22" descr="A person standing in front of a computer&#10;&#10;Description automatically generated">
            <a:extLst>
              <a:ext uri="{FF2B5EF4-FFF2-40B4-BE49-F238E27FC236}">
                <a16:creationId xmlns:a16="http://schemas.microsoft.com/office/drawing/2014/main" id="{3D80099B-DE90-4734-A5B8-D374DD632FD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133045" y="3961506"/>
            <a:ext cx="1893542" cy="2151084"/>
          </a:xfrm>
          <a:prstGeom prst="rect">
            <a:avLst/>
          </a:prstGeom>
        </p:spPr>
      </p:pic>
      <p:pic>
        <p:nvPicPr>
          <p:cNvPr id="8" name="Audio 7">
            <a:hlinkClick r:id="" action="ppaction://media"/>
            <a:extLst>
              <a:ext uri="{FF2B5EF4-FFF2-40B4-BE49-F238E27FC236}">
                <a16:creationId xmlns:a16="http://schemas.microsoft.com/office/drawing/2014/main" id="{9ABB6FD9-A104-D840-ACFC-BB4EFECDB0C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20470227"/>
      </p:ext>
    </p:extLst>
  </p:cSld>
  <p:clrMapOvr>
    <a:masterClrMapping/>
  </p:clrMapOvr>
  <mc:AlternateContent xmlns:mc="http://schemas.openxmlformats.org/markup-compatibility/2006" xmlns:p14="http://schemas.microsoft.com/office/powerpoint/2010/main">
    <mc:Choice Requires="p14">
      <p:transition spd="slow" p14:dur="2000" advTm="50684"/>
    </mc:Choice>
    <mc:Fallback xmlns="">
      <p:transition spd="slow" advTm="5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AB35E3-B59D-423A-BD14-2EB67CA1D517}"/>
              </a:ext>
            </a:extLst>
          </p:cNvPr>
          <p:cNvSpPr>
            <a:spLocks noGrp="1"/>
          </p:cNvSpPr>
          <p:nvPr>
            <p:ph type="title"/>
          </p:nvPr>
        </p:nvSpPr>
        <p:spPr/>
        <p:txBody>
          <a:bodyPr/>
          <a:lstStyle/>
          <a:p>
            <a:r>
              <a:rPr lang="en-US" dirty="0"/>
              <a:t>Exciting New Changes</a:t>
            </a:r>
          </a:p>
        </p:txBody>
      </p:sp>
      <p:sp>
        <p:nvSpPr>
          <p:cNvPr id="3" name="Content Placeholder 2">
            <a:extLst>
              <a:ext uri="{FF2B5EF4-FFF2-40B4-BE49-F238E27FC236}">
                <a16:creationId xmlns:a16="http://schemas.microsoft.com/office/drawing/2014/main" id="{B83573E1-26FE-4970-BD4C-03B45C8C0729}"/>
              </a:ext>
            </a:extLst>
          </p:cNvPr>
          <p:cNvSpPr>
            <a:spLocks noGrp="1"/>
          </p:cNvSpPr>
          <p:nvPr>
            <p:ph sz="half" idx="1"/>
          </p:nvPr>
        </p:nvSpPr>
        <p:spPr/>
        <p:txBody>
          <a:bodyPr/>
          <a:lstStyle/>
          <a:p>
            <a:r>
              <a:rPr lang="en-US" dirty="0"/>
              <a:t>SoCS also embraced exciting changes in recent years.</a:t>
            </a:r>
          </a:p>
          <a:p>
            <a:r>
              <a:rPr lang="en-US" dirty="0"/>
              <a:t>Its historical home (Reynolds Building) received major renovation and reopened in August 2018.</a:t>
            </a:r>
          </a:p>
        </p:txBody>
      </p:sp>
      <p:pic>
        <p:nvPicPr>
          <p:cNvPr id="8" name="Content Placeholder 7" descr="A group of people standing in a room&#10;&#10;Description automatically generated">
            <a:extLst>
              <a:ext uri="{FF2B5EF4-FFF2-40B4-BE49-F238E27FC236}">
                <a16:creationId xmlns:a16="http://schemas.microsoft.com/office/drawing/2014/main" id="{62649AB6-0B4E-492D-AA9B-2EF0D5BF1CF2}"/>
              </a:ext>
            </a:extLst>
          </p:cNvPr>
          <p:cNvPicPr>
            <a:picLocks noGrp="1" noChangeAspect="1"/>
          </p:cNvPicPr>
          <p:nvPr>
            <p:ph sz="half" idx="14"/>
          </p:nvPr>
        </p:nvPicPr>
        <p:blipFill>
          <a:blip r:embed="rId5" cstate="screen">
            <a:extLst>
              <a:ext uri="{28A0092B-C50C-407E-A947-70E740481C1C}">
                <a14:useLocalDpi xmlns:a14="http://schemas.microsoft.com/office/drawing/2010/main"/>
              </a:ext>
            </a:extLst>
          </a:blip>
          <a:stretch>
            <a:fillRect/>
          </a:stretch>
        </p:blipFill>
        <p:spPr>
          <a:xfrm>
            <a:off x="4459288" y="3984202"/>
            <a:ext cx="3263900" cy="2175720"/>
          </a:xfrm>
        </p:spPr>
      </p:pic>
      <p:pic>
        <p:nvPicPr>
          <p:cNvPr id="13" name="Content Placeholder 12" descr="A room filled with furniture and a tv&#10;&#10;Description automatically generated">
            <a:extLst>
              <a:ext uri="{FF2B5EF4-FFF2-40B4-BE49-F238E27FC236}">
                <a16:creationId xmlns:a16="http://schemas.microsoft.com/office/drawing/2014/main" id="{499E2E32-C08A-4019-9692-96AAF8D4E736}"/>
              </a:ext>
            </a:extLst>
          </p:cNvPr>
          <p:cNvPicPr>
            <a:picLocks noGrp="1" noChangeAspect="1"/>
          </p:cNvPicPr>
          <p:nvPr>
            <p:ph sz="half" idx="15"/>
          </p:nvPr>
        </p:nvPicPr>
        <p:blipFill>
          <a:blip r:embed="rId6" cstate="screen">
            <a:extLst>
              <a:ext uri="{28A0092B-C50C-407E-A947-70E740481C1C}">
                <a14:useLocalDpi xmlns:a14="http://schemas.microsoft.com/office/drawing/2010/main"/>
              </a:ext>
            </a:extLst>
          </a:blip>
          <a:stretch>
            <a:fillRect/>
          </a:stretch>
        </p:blipFill>
        <p:spPr>
          <a:xfrm>
            <a:off x="7853363" y="3983673"/>
            <a:ext cx="3265487" cy="2176778"/>
          </a:xfrm>
        </p:spPr>
      </p:pic>
      <p:pic>
        <p:nvPicPr>
          <p:cNvPr id="7" name="Content Placeholder 6" descr="A commercial kitchen&#10;&#10;Description automatically generated">
            <a:extLst>
              <a:ext uri="{FF2B5EF4-FFF2-40B4-BE49-F238E27FC236}">
                <a16:creationId xmlns:a16="http://schemas.microsoft.com/office/drawing/2014/main" id="{6F51A0B2-BC1F-487D-91DC-A41F19974FDA}"/>
              </a:ext>
            </a:extLst>
          </p:cNvPr>
          <p:cNvPicPr>
            <a:picLocks noGrp="1" noChangeAspect="1"/>
          </p:cNvPicPr>
          <p:nvPr>
            <p:ph sz="half" idx="2"/>
          </p:nvPr>
        </p:nvPicPr>
        <p:blipFill>
          <a:blip r:embed="rId7">
            <a:extLst>
              <a:ext uri="{28A0092B-C50C-407E-A947-70E740481C1C}">
                <a14:useLocalDpi xmlns:a14="http://schemas.microsoft.com/office/drawing/2010/main"/>
              </a:ext>
            </a:extLst>
          </a:blip>
          <a:stretch>
            <a:fillRect/>
          </a:stretch>
        </p:blipFill>
        <p:spPr>
          <a:xfrm>
            <a:off x="4459288" y="1617175"/>
            <a:ext cx="3263900" cy="2179024"/>
          </a:xfrm>
        </p:spPr>
      </p:pic>
      <p:pic>
        <p:nvPicPr>
          <p:cNvPr id="12" name="Content Placeholder 11" descr="A room filled with furniture and a large window&#10;&#10;Description automatically generated">
            <a:extLst>
              <a:ext uri="{FF2B5EF4-FFF2-40B4-BE49-F238E27FC236}">
                <a16:creationId xmlns:a16="http://schemas.microsoft.com/office/drawing/2014/main" id="{3642C9F2-8924-4AF9-B94D-2A4B42E2EA76}"/>
              </a:ext>
            </a:extLst>
          </p:cNvPr>
          <p:cNvPicPr>
            <a:picLocks noGrp="1" noChangeAspect="1"/>
          </p:cNvPicPr>
          <p:nvPr>
            <p:ph sz="half" idx="13"/>
          </p:nvPr>
        </p:nvPicPr>
        <p:blipFill>
          <a:blip r:embed="rId8">
            <a:extLst>
              <a:ext uri="{28A0092B-C50C-407E-A947-70E740481C1C}">
                <a14:useLocalDpi xmlns:a14="http://schemas.microsoft.com/office/drawing/2010/main"/>
              </a:ext>
            </a:extLst>
          </a:blip>
          <a:stretch>
            <a:fillRect/>
          </a:stretch>
        </p:blipFill>
        <p:spPr>
          <a:xfrm>
            <a:off x="7853363" y="1616646"/>
            <a:ext cx="3265487" cy="2180083"/>
          </a:xfrm>
        </p:spPr>
      </p:pic>
      <p:pic>
        <p:nvPicPr>
          <p:cNvPr id="10" name="Audio 9">
            <a:hlinkClick r:id="" action="ppaction://media"/>
            <a:extLst>
              <a:ext uri="{FF2B5EF4-FFF2-40B4-BE49-F238E27FC236}">
                <a16:creationId xmlns:a16="http://schemas.microsoft.com/office/drawing/2014/main" id="{40BB5182-FD9D-5C4D-9A56-614DA75F10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4546694"/>
      </p:ext>
    </p:extLst>
  </p:cSld>
  <p:clrMapOvr>
    <a:masterClrMapping/>
  </p:clrMapOvr>
  <mc:AlternateContent xmlns:mc="http://schemas.openxmlformats.org/markup-compatibility/2006" xmlns:p14="http://schemas.microsoft.com/office/powerpoint/2010/main">
    <mc:Choice Requires="p14">
      <p:transition spd="slow" p14:dur="2000" advTm="33843"/>
    </mc:Choice>
    <mc:Fallback xmlns="">
      <p:transition spd="slow" advTm="33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lnDef>
      <a:spPr>
        <a:ln w="254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Widescreen_Circuit" id="{4D344D8D-4388-434E-BDF8-1FBAF79216F5}" vid="{CB074025-CD0E-4CBC-ABA2-280176BF64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5E8C0DF2E61241B9AD840E0B4F2456" ma:contentTypeVersion="13" ma:contentTypeDescription="Create a new document." ma:contentTypeScope="" ma:versionID="26383e6bb244bf4606fbc6496771aa3f">
  <xsd:schema xmlns:xsd="http://www.w3.org/2001/XMLSchema" xmlns:xs="http://www.w3.org/2001/XMLSchema" xmlns:p="http://schemas.microsoft.com/office/2006/metadata/properties" xmlns:ns3="2240841e-7d06-461d-9b9f-443a87551497" xmlns:ns4="4478d732-d233-447b-9e5e-5950ebe88577" targetNamespace="http://schemas.microsoft.com/office/2006/metadata/properties" ma:root="true" ma:fieldsID="da2911c83517f332105ec67b26f33c21" ns3:_="" ns4:_="">
    <xsd:import namespace="2240841e-7d06-461d-9b9f-443a87551497"/>
    <xsd:import namespace="4478d732-d233-447b-9e5e-5950ebe8857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0841e-7d06-461d-9b9f-443a875514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78d732-d233-447b-9e5e-5950ebe8857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F0C88D-96D6-46E8-838D-7BCBB8B80E31}">
  <ds:schemaRefs>
    <ds:schemaRef ds:uri="http://schemas.microsoft.com/sharepoint/v3/contenttype/forms"/>
  </ds:schemaRefs>
</ds:datastoreItem>
</file>

<file path=customXml/itemProps2.xml><?xml version="1.0" encoding="utf-8"?>
<ds:datastoreItem xmlns:ds="http://schemas.openxmlformats.org/officeDocument/2006/customXml" ds:itemID="{A8DC53C2-F9BF-4215-8CD2-32B32485BD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0841e-7d06-461d-9b9f-443a87551497"/>
    <ds:schemaRef ds:uri="4478d732-d233-447b-9e5e-5950ebe885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A3E235-DA9E-46DA-9F29-A54D056FB419}">
  <ds:schemaRefs>
    <ds:schemaRef ds:uri="http://purl.org/dc/dcmitype/"/>
    <ds:schemaRef ds:uri="http://www.w3.org/XML/1998/namespace"/>
    <ds:schemaRef ds:uri="2240841e-7d06-461d-9b9f-443a87551497"/>
    <ds:schemaRef ds:uri="http://purl.org/dc/elements/1.1/"/>
    <ds:schemaRef ds:uri="http://purl.org/dc/terms/"/>
    <ds:schemaRef ds:uri="http://schemas.microsoft.com/office/2006/documentManagement/types"/>
    <ds:schemaRef ds:uri="4478d732-d233-447b-9e5e-5950ebe88577"/>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1788</TotalTime>
  <Words>1858</Words>
  <Application>Microsoft Macintosh PowerPoint</Application>
  <PresentationFormat>Widescreen</PresentationFormat>
  <Paragraphs>159</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Tw Cen MT</vt:lpstr>
      <vt:lpstr>Circuit</vt:lpstr>
      <vt:lpstr>Spring Academic Open House</vt:lpstr>
      <vt:lpstr>Welcome</vt:lpstr>
      <vt:lpstr>Long Tradition</vt:lpstr>
      <vt:lpstr>Focus on Undergraduate Education</vt:lpstr>
      <vt:lpstr>Award-Winning Faculty Members</vt:lpstr>
      <vt:lpstr>Dedicated and Award-Winning Co-op Coordinators</vt:lpstr>
      <vt:lpstr>Active Student Society and Clubs</vt:lpstr>
      <vt:lpstr>Award-Winning Students for Engagement &amp; Leadership</vt:lpstr>
      <vt:lpstr>Exciting New Changes</vt:lpstr>
      <vt:lpstr>New Faculty Members</vt:lpstr>
      <vt:lpstr>Increasing Strong Research Profiles</vt:lpstr>
      <vt:lpstr>Ranking in Selected Areas</vt:lpstr>
      <vt:lpstr>Master of Cybersecurity and Threat Intelligence</vt:lpstr>
      <vt:lpstr>Attracts More &amp; Stronger Students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Academic Open Houses</dc:title>
  <dc:creator>Cathie Hosker</dc:creator>
  <cp:lastModifiedBy>Cathie Hosker</cp:lastModifiedBy>
  <cp:revision>12</cp:revision>
  <cp:lastPrinted>2020-04-25T01:54:38Z</cp:lastPrinted>
  <dcterms:created xsi:type="dcterms:W3CDTF">2020-04-24T21:25:28Z</dcterms:created>
  <dcterms:modified xsi:type="dcterms:W3CDTF">2020-05-08T14:27:17Z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0x010100785E8C0DF2E61241B9AD840E0B4F2456</vt:lpwstr>
  </property>
</Properties>
</file>