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6" r:id="rId2"/>
    <p:sldId id="279" r:id="rId3"/>
    <p:sldId id="328" r:id="rId4"/>
    <p:sldId id="296" r:id="rId5"/>
    <p:sldId id="325" r:id="rId6"/>
    <p:sldId id="327" r:id="rId7"/>
    <p:sldId id="320" r:id="rId8"/>
    <p:sldId id="330" r:id="rId9"/>
    <p:sldId id="310" r:id="rId10"/>
    <p:sldId id="319" r:id="rId11"/>
    <p:sldId id="318" r:id="rId12"/>
    <p:sldId id="281" r:id="rId13"/>
    <p:sldId id="329" r:id="rId14"/>
    <p:sldId id="311" r:id="rId15"/>
    <p:sldId id="312" r:id="rId16"/>
    <p:sldId id="306" r:id="rId17"/>
    <p:sldId id="294" r:id="rId18"/>
    <p:sldId id="314" r:id="rId19"/>
    <p:sldId id="315" r:id="rId20"/>
    <p:sldId id="295" r:id="rId21"/>
    <p:sldId id="291" r:id="rId22"/>
    <p:sldId id="299" r:id="rId23"/>
    <p:sldId id="301" r:id="rId24"/>
    <p:sldId id="302" r:id="rId25"/>
    <p:sldId id="30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9ACC"/>
    <a:srgbClr val="FEB824"/>
    <a:srgbClr val="CE0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73" autoAdjust="0"/>
    <p:restoredTop sz="65588" autoAdjust="0"/>
  </p:normalViewPr>
  <p:slideViewPr>
    <p:cSldViewPr showGuides="1">
      <p:cViewPr varScale="1">
        <p:scale>
          <a:sx n="59" d="100"/>
          <a:sy n="59" d="100"/>
        </p:scale>
        <p:origin x="1776" y="222"/>
      </p:cViewPr>
      <p:guideLst>
        <p:guide orient="horz" pos="225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E181C-E5E0-4AAC-85DE-CC2B315B3A86}" type="datetimeFigureOut">
              <a:rPr lang="en-US" smtClean="0"/>
              <a:t>12/4/2017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973F0-360F-4272-8F35-72DE6DB3FFC3}" type="slidenum">
              <a:rPr lang="en-US" smtClean="0"/>
              <a:t>‹#›</a:t>
            </a:fld>
            <a:endParaRPr lang="en-US" dirty="0"/>
          </a:p>
        </p:txBody>
      </p:sp>
    </p:spTree>
    <p:extLst>
      <p:ext uri="{BB962C8B-B14F-4D97-AF65-F5344CB8AC3E}">
        <p14:creationId xmlns:p14="http://schemas.microsoft.com/office/powerpoint/2010/main" val="1089585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2</a:t>
            </a:fld>
            <a:endParaRPr lang="en-US" dirty="0"/>
          </a:p>
        </p:txBody>
      </p:sp>
    </p:spTree>
    <p:extLst>
      <p:ext uri="{BB962C8B-B14F-4D97-AF65-F5344CB8AC3E}">
        <p14:creationId xmlns:p14="http://schemas.microsoft.com/office/powerpoint/2010/main" val="8437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15</a:t>
            </a:fld>
            <a:endParaRPr lang="en-US" dirty="0"/>
          </a:p>
        </p:txBody>
      </p:sp>
    </p:spTree>
    <p:extLst>
      <p:ext uri="{BB962C8B-B14F-4D97-AF65-F5344CB8AC3E}">
        <p14:creationId xmlns:p14="http://schemas.microsoft.com/office/powerpoint/2010/main" val="273403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Supplier Verification of Compliance (SVC) form</a:t>
            </a:r>
          </a:p>
          <a:p>
            <a:r>
              <a:rPr lang="en-US" dirty="0" smtClean="0"/>
              <a:t>Effective November 1, 2016, the University of Guelph will require all suppliers fulfilling the University’s purchase orders for apparel products to complete a compliance verification process by completing the Supplier Verification of Compliance Form in accordance with the Code. </a:t>
            </a:r>
          </a:p>
          <a:p>
            <a:endParaRPr lang="en-US" dirty="0" smtClean="0"/>
          </a:p>
        </p:txBody>
      </p:sp>
      <p:sp>
        <p:nvSpPr>
          <p:cNvPr id="4" name="Slide Number Placeholder 3"/>
          <p:cNvSpPr>
            <a:spLocks noGrp="1"/>
          </p:cNvSpPr>
          <p:nvPr>
            <p:ph type="sldNum" sz="quarter" idx="10"/>
          </p:nvPr>
        </p:nvSpPr>
        <p:spPr/>
        <p:txBody>
          <a:bodyPr/>
          <a:lstStyle/>
          <a:p>
            <a:fld id="{963973F0-360F-4272-8F35-72DE6DB3FFC3}" type="slidenum">
              <a:rPr lang="en-US" smtClean="0"/>
              <a:t>18</a:t>
            </a:fld>
            <a:endParaRPr lang="en-US" dirty="0"/>
          </a:p>
        </p:txBody>
      </p:sp>
    </p:spTree>
    <p:extLst>
      <p:ext uri="{BB962C8B-B14F-4D97-AF65-F5344CB8AC3E}">
        <p14:creationId xmlns:p14="http://schemas.microsoft.com/office/powerpoint/2010/main" val="254747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of Diversity and Human Rights (DHR) publishes and maintains a list of apparel product suppliers that have completed the compliance verification process.</a:t>
            </a:r>
          </a:p>
          <a:p>
            <a:endParaRPr lang="en-US" dirty="0" smtClean="0"/>
          </a:p>
          <a:p>
            <a:r>
              <a:rPr lang="en-US" dirty="0" smtClean="0"/>
              <a:t>All departments are encouraged to source their apparel products from this supplier list. If your preferred supplier does not appear on this list, departments are required to ask the supplier to complete the Supplier Verification of Compliance Form prior to issuing the purchase order.</a:t>
            </a:r>
          </a:p>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19</a:t>
            </a:fld>
            <a:endParaRPr lang="en-US" dirty="0"/>
          </a:p>
        </p:txBody>
      </p:sp>
    </p:spTree>
    <p:extLst>
      <p:ext uri="{BB962C8B-B14F-4D97-AF65-F5344CB8AC3E}">
        <p14:creationId xmlns:p14="http://schemas.microsoft.com/office/powerpoint/2010/main" val="132975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President is responsible for striking the Advisory Committee on the Code of</a:t>
            </a:r>
          </a:p>
          <a:p>
            <a:r>
              <a:rPr lang="en-US" dirty="0"/>
              <a:t>Ethical Conduct on an annual basis in accordance with the Procedures. Management is by AVP Student Affairs</a:t>
            </a:r>
          </a:p>
          <a:p>
            <a:endParaRPr lang="en-US" dirty="0"/>
          </a:p>
          <a:p>
            <a:r>
              <a:rPr lang="en-US" dirty="0"/>
              <a:t>1. The Committee will be broadly representative of the campus community and organizations.</a:t>
            </a:r>
          </a:p>
          <a:p>
            <a:r>
              <a:rPr lang="en-US" dirty="0"/>
              <a:t>Representatives will be appointed from the list of organizations outlined in the</a:t>
            </a:r>
          </a:p>
          <a:p>
            <a:r>
              <a:rPr lang="en-US" dirty="0"/>
              <a:t>Procedures. University of Guelph Code of Conduct</a:t>
            </a:r>
          </a:p>
          <a:p>
            <a:r>
              <a:rPr lang="en-US" dirty="0"/>
              <a:t>2. The Committee may, at its own behest, make recommendations to the Vice-President</a:t>
            </a:r>
          </a:p>
          <a:p>
            <a:r>
              <a:rPr lang="en-US" dirty="0"/>
              <a:t>Finance and Administration with respect to the implementation and application of the</a:t>
            </a:r>
          </a:p>
          <a:p>
            <a:r>
              <a:rPr lang="en-US" dirty="0"/>
              <a:t>Code, including proposing changes to the Code and its scope. The Committee's detailed</a:t>
            </a:r>
          </a:p>
          <a:p>
            <a:r>
              <a:rPr lang="en-US" dirty="0"/>
              <a:t>mandate will be as outlined in the Procedures.</a:t>
            </a:r>
          </a:p>
          <a:p>
            <a:r>
              <a:rPr lang="en-US" dirty="0"/>
              <a:t>3. The Committee Chair will be elected annually by and from among the members.</a:t>
            </a:r>
          </a:p>
          <a:p>
            <a:r>
              <a:rPr lang="en-US" dirty="0"/>
              <a:t>4. The Committee will develop its own modus operandi and rules of order. However, the</a:t>
            </a:r>
          </a:p>
          <a:p>
            <a:r>
              <a:rPr lang="en-US" dirty="0"/>
              <a:t>procedures and rules must be such as to allow for the expeditious consideration of</a:t>
            </a:r>
          </a:p>
          <a:p>
            <a:r>
              <a:rPr lang="en-US" dirty="0"/>
              <a:t>matters brought to the Committee by the Vice-President Finance and Administration.</a:t>
            </a:r>
          </a:p>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21</a:t>
            </a:fld>
            <a:endParaRPr lang="en-US" dirty="0"/>
          </a:p>
        </p:txBody>
      </p:sp>
    </p:spTree>
    <p:extLst>
      <p:ext uri="{BB962C8B-B14F-4D97-AF65-F5344CB8AC3E}">
        <p14:creationId xmlns:p14="http://schemas.microsoft.com/office/powerpoint/2010/main" val="416057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Educate yourself - Who manufactures the things you buy</a:t>
            </a:r>
          </a:p>
          <a:p>
            <a:r>
              <a:rPr lang="en-US" dirty="0"/>
              <a:t>Avoid and tell your friends about, unethical companies</a:t>
            </a:r>
          </a:p>
          <a:p>
            <a:r>
              <a:rPr lang="en-US" dirty="0"/>
              <a:t>Evaluate more than Price in your buying decisions </a:t>
            </a:r>
          </a:p>
          <a:p>
            <a:r>
              <a:rPr lang="en-US" dirty="0"/>
              <a:t>Be an empowered consumer  - vote with your wallet</a:t>
            </a:r>
          </a:p>
          <a:p>
            <a:r>
              <a:rPr lang="en-US" dirty="0"/>
              <a:t>Buy Fairtrade and other ethically produced goods </a:t>
            </a:r>
          </a:p>
          <a:p>
            <a:r>
              <a:rPr lang="en-US" dirty="0"/>
              <a:t>Support ethical companies – even at higher prices</a:t>
            </a:r>
          </a:p>
          <a:p>
            <a:r>
              <a:rPr lang="en-US" dirty="0"/>
              <a:t>Support change locally and abroad to maximize equality, human rights and ethical working conditions </a:t>
            </a:r>
          </a:p>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22</a:t>
            </a:fld>
            <a:endParaRPr lang="en-US" dirty="0"/>
          </a:p>
        </p:txBody>
      </p:sp>
    </p:spTree>
    <p:extLst>
      <p:ext uri="{BB962C8B-B14F-4D97-AF65-F5344CB8AC3E}">
        <p14:creationId xmlns:p14="http://schemas.microsoft.com/office/powerpoint/2010/main" val="156591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3</a:t>
            </a:fld>
            <a:endParaRPr lang="en-US" dirty="0"/>
          </a:p>
        </p:txBody>
      </p:sp>
    </p:spTree>
    <p:extLst>
      <p:ext uri="{BB962C8B-B14F-4D97-AF65-F5344CB8AC3E}">
        <p14:creationId xmlns:p14="http://schemas.microsoft.com/office/powerpoint/2010/main" val="199649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4</a:t>
            </a:fld>
            <a:endParaRPr lang="en-US" dirty="0"/>
          </a:p>
        </p:txBody>
      </p:sp>
    </p:spTree>
    <p:extLst>
      <p:ext uri="{BB962C8B-B14F-4D97-AF65-F5344CB8AC3E}">
        <p14:creationId xmlns:p14="http://schemas.microsoft.com/office/powerpoint/2010/main" val="314711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7</a:t>
            </a:fld>
            <a:endParaRPr lang="en-US" dirty="0"/>
          </a:p>
        </p:txBody>
      </p:sp>
    </p:spTree>
    <p:extLst>
      <p:ext uri="{BB962C8B-B14F-4D97-AF65-F5344CB8AC3E}">
        <p14:creationId xmlns:p14="http://schemas.microsoft.com/office/powerpoint/2010/main" val="64730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9</a:t>
            </a:fld>
            <a:endParaRPr lang="en-US" dirty="0"/>
          </a:p>
        </p:txBody>
      </p:sp>
    </p:spTree>
    <p:extLst>
      <p:ext uri="{BB962C8B-B14F-4D97-AF65-F5344CB8AC3E}">
        <p14:creationId xmlns:p14="http://schemas.microsoft.com/office/powerpoint/2010/main" val="1097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10</a:t>
            </a:fld>
            <a:endParaRPr lang="en-US" dirty="0"/>
          </a:p>
        </p:txBody>
      </p:sp>
    </p:spTree>
    <p:extLst>
      <p:ext uri="{BB962C8B-B14F-4D97-AF65-F5344CB8AC3E}">
        <p14:creationId xmlns:p14="http://schemas.microsoft.com/office/powerpoint/2010/main" val="205616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11</a:t>
            </a:fld>
            <a:endParaRPr lang="en-US" dirty="0"/>
          </a:p>
        </p:txBody>
      </p:sp>
    </p:spTree>
    <p:extLst>
      <p:ext uri="{BB962C8B-B14F-4D97-AF65-F5344CB8AC3E}">
        <p14:creationId xmlns:p14="http://schemas.microsoft.com/office/powerpoint/2010/main" val="194750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12</a:t>
            </a:fld>
            <a:endParaRPr lang="en-US" dirty="0"/>
          </a:p>
        </p:txBody>
      </p:sp>
    </p:spTree>
    <p:extLst>
      <p:ext uri="{BB962C8B-B14F-4D97-AF65-F5344CB8AC3E}">
        <p14:creationId xmlns:p14="http://schemas.microsoft.com/office/powerpoint/2010/main" val="3136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73F0-360F-4272-8F35-72DE6DB3FFC3}" type="slidenum">
              <a:rPr lang="en-US" smtClean="0"/>
              <a:t>13</a:t>
            </a:fld>
            <a:endParaRPr lang="en-US" dirty="0"/>
          </a:p>
        </p:txBody>
      </p:sp>
    </p:spTree>
    <p:extLst>
      <p:ext uri="{BB962C8B-B14F-4D97-AF65-F5344CB8AC3E}">
        <p14:creationId xmlns:p14="http://schemas.microsoft.com/office/powerpoint/2010/main" val="6884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299259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13001255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28893968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71600" y="6934200"/>
            <a:ext cx="2133600" cy="365125"/>
          </a:xfrm>
        </p:spPr>
        <p:txBody>
          <a:bodyPr/>
          <a:lstStyle/>
          <a:p>
            <a:fld id="{BA3FE2F5-1209-441B-91FB-2BF28CDB1581}"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905000" y="5649119"/>
            <a:ext cx="2133600" cy="365125"/>
          </a:xfrm>
        </p:spPr>
        <p:txBody>
          <a:bodyPr/>
          <a:lstStyle/>
          <a:p>
            <a:fld id="{2DE7E3F5-D8BD-4876-B01E-16CD9F5B796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74638"/>
            <a:ext cx="1143000" cy="1150938"/>
          </a:xfrm>
          <a:prstGeom prst="rect">
            <a:avLst/>
          </a:prstGeom>
        </p:spPr>
      </p:pic>
    </p:spTree>
    <p:extLst>
      <p:ext uri="{BB962C8B-B14F-4D97-AF65-F5344CB8AC3E}">
        <p14:creationId xmlns:p14="http://schemas.microsoft.com/office/powerpoint/2010/main" val="2620178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16330101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26410740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5486400"/>
            <a:ext cx="2133600" cy="365125"/>
          </a:xfrm>
        </p:spPr>
        <p:txBody>
          <a:bodyPr/>
          <a:lstStyle/>
          <a:p>
            <a:fld id="{BA3FE2F5-1209-441B-91FB-2BF28CDB1581}" type="datetimeFigureOut">
              <a:rPr lang="en-US" smtClean="0"/>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42194657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516385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1795116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5640901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FE2F5-1209-441B-91FB-2BF28CDB1581}" type="datetimeFigureOut">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7E3F5-D8BD-4876-B01E-16CD9F5B796B}" type="slidenum">
              <a:rPr lang="en-US" smtClean="0"/>
              <a:t>‹#›</a:t>
            </a:fld>
            <a:endParaRPr lang="en-US" dirty="0"/>
          </a:p>
        </p:txBody>
      </p:sp>
    </p:spTree>
    <p:extLst>
      <p:ext uri="{BB962C8B-B14F-4D97-AF65-F5344CB8AC3E}">
        <p14:creationId xmlns:p14="http://schemas.microsoft.com/office/powerpoint/2010/main" val="30213084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1"/>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FE2F5-1209-441B-91FB-2BF28CDB1581}" type="datetimeFigureOut">
              <a:rPr lang="en-US" smtClean="0"/>
              <a:t>12/4/2017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7E3F5-D8BD-4876-B01E-16CD9F5B796B}" type="slidenum">
              <a:rPr lang="en-US" smtClean="0"/>
              <a:t>‹#›</a:t>
            </a:fld>
            <a:endParaRPr lang="en-US"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285030"/>
            <a:ext cx="1143000" cy="1150938"/>
          </a:xfrm>
          <a:prstGeom prst="rect">
            <a:avLst/>
          </a:prstGeom>
        </p:spPr>
      </p:pic>
    </p:spTree>
    <p:extLst>
      <p:ext uri="{BB962C8B-B14F-4D97-AF65-F5344CB8AC3E}">
        <p14:creationId xmlns:p14="http://schemas.microsoft.com/office/powerpoint/2010/main" val="394314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914400" rtl="0" eaLnBrk="1" latinLnBrk="0" hangingPunct="1">
        <a:spcBef>
          <a:spcPct val="0"/>
        </a:spcBef>
        <a:buNone/>
        <a:defRPr sz="4800" b="1" kern="1200">
          <a:solidFill>
            <a:schemeClr val="bg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36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36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36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36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versity of Guelph Cornerstone with IMPROVE LIFE. tagline to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4"/>
            <a:ext cx="8915399" cy="471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20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onsu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34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57" y="653732"/>
            <a:ext cx="7603914" cy="5702936"/>
          </a:xfrm>
          <a:prstGeom prst="rect">
            <a:avLst/>
          </a:prstGeom>
        </p:spPr>
      </p:pic>
    </p:spTree>
    <p:extLst>
      <p:ext uri="{BB962C8B-B14F-4D97-AF65-F5344CB8AC3E}">
        <p14:creationId xmlns:p14="http://schemas.microsoft.com/office/powerpoint/2010/main" val="36156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withEffect">
                                  <p:stCondLst>
                                    <p:cond delay="0"/>
                                  </p:stCondLst>
                                  <p:childTnLst>
                                    <p:animEffect transition="out" filter="circle(out)">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ternational workers"/>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211734" cy="6858000"/>
          </a:xfrm>
          <a:prstGeom prst="rect">
            <a:avLst/>
          </a:prstGeom>
          <a:noFill/>
          <a:effectLst>
            <a:outerShdw blurRad="50800" dist="508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90525"/>
            <a:ext cx="8102600" cy="6076950"/>
          </a:xfrm>
          <a:prstGeom prst="rect">
            <a:avLst/>
          </a:prstGeom>
        </p:spPr>
      </p:pic>
    </p:spTree>
    <p:extLst>
      <p:ext uri="{BB962C8B-B14F-4D97-AF65-F5344CB8AC3E}">
        <p14:creationId xmlns:p14="http://schemas.microsoft.com/office/powerpoint/2010/main" val="23710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withEffect">
                                  <p:stCondLst>
                                    <p:cond delay="0"/>
                                  </p:stCondLst>
                                  <p:childTnLst>
                                    <p:animEffect transition="out" filter="circle(out)">
                                      <p:cBhvr>
                                        <p:cTn id="6" dur="4000"/>
                                        <p:tgtEl>
                                          <p:spTgt spid="2"/>
                                        </p:tgtEl>
                                      </p:cBhvr>
                                    </p:animEffect>
                                    <p:set>
                                      <p:cBhvr>
                                        <p:cTn id="7" dur="1" fill="hold">
                                          <p:stCondLst>
                                            <p:cond delay="3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Have A Code?</a:t>
            </a: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We are a large purchaser</a:t>
            </a:r>
          </a:p>
          <a:p>
            <a:r>
              <a:rPr lang="en-US" dirty="0" smtClean="0"/>
              <a:t>We have strong </a:t>
            </a:r>
            <a:r>
              <a:rPr lang="en-US" dirty="0"/>
              <a:t>ethical </a:t>
            </a:r>
            <a:r>
              <a:rPr lang="en-US" dirty="0" smtClean="0"/>
              <a:t>values</a:t>
            </a:r>
          </a:p>
          <a:p>
            <a:r>
              <a:rPr lang="en-US" dirty="0" smtClean="0"/>
              <a:t>We are committed to building and improving upon existing laws and regulations</a:t>
            </a:r>
          </a:p>
          <a:p>
            <a:endParaRPr lang="en-US" dirty="0"/>
          </a:p>
        </p:txBody>
      </p:sp>
    </p:spTree>
    <p:extLst>
      <p:ext uri="{BB962C8B-B14F-4D97-AF65-F5344CB8AC3E}">
        <p14:creationId xmlns:p14="http://schemas.microsoft.com/office/powerpoint/2010/main" val="243190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Partners</a:t>
            </a:r>
            <a:endParaRPr lang="en-US" dirty="0"/>
          </a:p>
        </p:txBody>
      </p:sp>
      <p:pic>
        <p:nvPicPr>
          <p:cNvPr id="2050" name="Picture 2" descr="Image result for workers rights consort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86" y="1638300"/>
            <a:ext cx="359138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ir labor association log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50734" y="1962150"/>
            <a:ext cx="4336066"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3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Standards</a:t>
            </a:r>
            <a:endParaRPr lang="en-US" dirty="0"/>
          </a:p>
        </p:txBody>
      </p:sp>
      <p:sp>
        <p:nvSpPr>
          <p:cNvPr id="3" name="Content Placeholder 2"/>
          <p:cNvSpPr>
            <a:spLocks noGrp="1"/>
          </p:cNvSpPr>
          <p:nvPr>
            <p:ph sz="half" idx="1"/>
          </p:nvPr>
        </p:nvSpPr>
        <p:spPr/>
        <p:txBody>
          <a:bodyPr/>
          <a:lstStyle/>
          <a:p>
            <a:r>
              <a:rPr lang="en-US" sz="3600" dirty="0" smtClean="0"/>
              <a:t>Wages and benefits</a:t>
            </a:r>
          </a:p>
          <a:p>
            <a:r>
              <a:rPr lang="en-US" sz="3600" dirty="0" err="1" smtClean="0"/>
              <a:t>Labour</a:t>
            </a:r>
            <a:r>
              <a:rPr lang="en-US" sz="3600" dirty="0" smtClean="0"/>
              <a:t> Rights</a:t>
            </a:r>
          </a:p>
          <a:p>
            <a:r>
              <a:rPr lang="en-US" sz="3600" dirty="0" smtClean="0"/>
              <a:t>Employment Standards</a:t>
            </a:r>
          </a:p>
          <a:p>
            <a:r>
              <a:rPr lang="en-US" sz="3600" dirty="0" smtClean="0"/>
              <a:t>Health and Safety</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61114" y="2110581"/>
            <a:ext cx="4038600" cy="3505200"/>
          </a:xfrm>
        </p:spPr>
      </p:pic>
    </p:spTree>
    <p:extLst>
      <p:ext uri="{BB962C8B-B14F-4D97-AF65-F5344CB8AC3E}">
        <p14:creationId xmlns:p14="http://schemas.microsoft.com/office/powerpoint/2010/main" val="3280373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Standards</a:t>
            </a:r>
            <a:endParaRPr lang="en-US" dirty="0"/>
          </a:p>
        </p:txBody>
      </p:sp>
      <p:sp>
        <p:nvSpPr>
          <p:cNvPr id="3" name="Content Placeholder 2"/>
          <p:cNvSpPr>
            <a:spLocks noGrp="1"/>
          </p:cNvSpPr>
          <p:nvPr>
            <p:ph sz="half" idx="1"/>
          </p:nvPr>
        </p:nvSpPr>
        <p:spPr/>
        <p:txBody>
          <a:bodyPr/>
          <a:lstStyle/>
          <a:p>
            <a:r>
              <a:rPr lang="en-US" sz="3600" dirty="0"/>
              <a:t>Child </a:t>
            </a:r>
            <a:r>
              <a:rPr lang="en-US" sz="3600" dirty="0" err="1"/>
              <a:t>labour</a:t>
            </a:r>
            <a:r>
              <a:rPr lang="en-US" sz="3600" dirty="0"/>
              <a:t> laws</a:t>
            </a:r>
          </a:p>
          <a:p>
            <a:r>
              <a:rPr lang="en-US" sz="3600" dirty="0"/>
              <a:t>Hours of work</a:t>
            </a:r>
          </a:p>
          <a:p>
            <a:r>
              <a:rPr lang="en-US" sz="3600" dirty="0"/>
              <a:t>Overtime</a:t>
            </a:r>
          </a:p>
          <a:p>
            <a:r>
              <a:rPr lang="en-US" sz="3600" dirty="0"/>
              <a:t>Human Rights</a:t>
            </a:r>
          </a:p>
          <a:p>
            <a:endParaRPr lang="en-US" dirty="0" smtClean="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70390" y="1905000"/>
            <a:ext cx="4021666" cy="2667000"/>
          </a:xfrm>
        </p:spPr>
      </p:pic>
    </p:spTree>
    <p:extLst>
      <p:ext uri="{BB962C8B-B14F-4D97-AF65-F5344CB8AC3E}">
        <p14:creationId xmlns:p14="http://schemas.microsoft.com/office/powerpoint/2010/main" val="4192763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66"/>
            <a:ext cx="8229600" cy="1143000"/>
          </a:xfrm>
        </p:spPr>
        <p:txBody>
          <a:bodyPr/>
          <a:lstStyle/>
          <a:p>
            <a:r>
              <a:rPr lang="en-US" dirty="0" smtClean="0"/>
              <a:t>In Order to Do Business…</a:t>
            </a:r>
            <a:endParaRPr lang="en-US" dirty="0"/>
          </a:p>
        </p:txBody>
      </p:sp>
      <p:sp>
        <p:nvSpPr>
          <p:cNvPr id="3" name="Content Placeholder 2"/>
          <p:cNvSpPr>
            <a:spLocks noGrp="1"/>
          </p:cNvSpPr>
          <p:nvPr>
            <p:ph idx="1"/>
          </p:nvPr>
        </p:nvSpPr>
        <p:spPr>
          <a:xfrm>
            <a:off x="457200" y="1600200"/>
            <a:ext cx="5372100" cy="4525963"/>
          </a:xfrm>
        </p:spPr>
        <p:txBody>
          <a:bodyPr/>
          <a:lstStyle/>
          <a:p>
            <a:r>
              <a:rPr lang="en-US" dirty="0"/>
              <a:t>Ensure suppliers meet minimum standards</a:t>
            </a:r>
          </a:p>
          <a:p>
            <a:r>
              <a:rPr lang="en-US" dirty="0"/>
              <a:t>Encourage suppliers meet minimum standards in order to do business with us</a:t>
            </a:r>
          </a:p>
          <a:p>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20764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86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Supplier Responsibility</a:t>
            </a:r>
          </a:p>
        </p:txBody>
      </p:sp>
      <p:sp>
        <p:nvSpPr>
          <p:cNvPr id="3" name="Content Placeholder 2"/>
          <p:cNvSpPr>
            <a:spLocks noGrp="1"/>
          </p:cNvSpPr>
          <p:nvPr>
            <p:ph idx="1"/>
          </p:nvPr>
        </p:nvSpPr>
        <p:spPr/>
        <p:txBody>
          <a:bodyPr/>
          <a:lstStyle/>
          <a:p>
            <a:r>
              <a:rPr lang="en-US" dirty="0"/>
              <a:t>Follow and comply with the Code</a:t>
            </a:r>
          </a:p>
          <a:p>
            <a:r>
              <a:rPr lang="en-US" dirty="0"/>
              <a:t>Ensure compliance </a:t>
            </a:r>
          </a:p>
          <a:p>
            <a:r>
              <a:rPr lang="en-US" dirty="0"/>
              <a:t>Allow unannounced inspection of their manufacturing facilities</a:t>
            </a:r>
          </a:p>
          <a:p>
            <a:r>
              <a:rPr lang="en-US" dirty="0"/>
              <a:t>Provide written certification of compliance to Code</a:t>
            </a:r>
          </a:p>
          <a:p>
            <a:endParaRPr lang="en-US" dirty="0"/>
          </a:p>
        </p:txBody>
      </p:sp>
    </p:spTree>
    <p:extLst>
      <p:ext uri="{BB962C8B-B14F-4D97-AF65-F5344CB8AC3E}">
        <p14:creationId xmlns:p14="http://schemas.microsoft.com/office/powerpoint/2010/main" val="2224426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Supplier Verification </a:t>
            </a:r>
            <a:br>
              <a:rPr lang="en-US" dirty="0" smtClean="0"/>
            </a:br>
            <a:r>
              <a:rPr lang="en-US" dirty="0" smtClean="0"/>
              <a:t>of Compliance</a:t>
            </a:r>
            <a:endParaRPr lang="en-US" dirty="0"/>
          </a:p>
        </p:txBody>
      </p:sp>
      <p:sp>
        <p:nvSpPr>
          <p:cNvPr id="3" name="Content Placeholder 2"/>
          <p:cNvSpPr>
            <a:spLocks noGrp="1"/>
          </p:cNvSpPr>
          <p:nvPr>
            <p:ph idx="1"/>
          </p:nvPr>
        </p:nvSpPr>
        <p:spPr/>
        <p:txBody>
          <a:bodyPr/>
          <a:lstStyle/>
          <a:p>
            <a:r>
              <a:rPr lang="en-US" dirty="0" smtClean="0"/>
              <a:t>All suppliers for apparel products must complete a compliance verification process</a:t>
            </a:r>
          </a:p>
        </p:txBody>
      </p:sp>
      <p:pic>
        <p:nvPicPr>
          <p:cNvPr id="1026" name="Picture 2"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819400"/>
            <a:ext cx="4648200" cy="309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849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 y="5693358"/>
            <a:ext cx="8382701" cy="400110"/>
          </a:xfrm>
          <a:prstGeom prst="rect">
            <a:avLst/>
          </a:prstGeom>
        </p:spPr>
        <p:txBody>
          <a:bodyPr wrap="square">
            <a:spAutoFit/>
          </a:bodyPr>
          <a:lstStyle/>
          <a:p>
            <a:pPr algn="ctr"/>
            <a:r>
              <a:rPr lang="en-US" sz="2000" b="1" u="sng" dirty="0" smtClean="0"/>
              <a:t>www.uoguelph.ca/finance/departments-services/purchasing-services</a:t>
            </a:r>
            <a:endParaRPr lang="en-US" sz="2000" b="1" u="sng"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86" y="-18849"/>
            <a:ext cx="9753600" cy="6796307"/>
          </a:xfrm>
        </p:spPr>
      </p:pic>
    </p:spTree>
    <p:extLst>
      <p:ext uri="{BB962C8B-B14F-4D97-AF65-F5344CB8AC3E}">
        <p14:creationId xmlns:p14="http://schemas.microsoft.com/office/powerpoint/2010/main" val="119603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Why have one?</a:t>
            </a:r>
          </a:p>
          <a:p>
            <a:r>
              <a:rPr lang="en-US" dirty="0"/>
              <a:t>What does it say?</a:t>
            </a:r>
          </a:p>
          <a:p>
            <a:r>
              <a:rPr lang="en-US" dirty="0"/>
              <a:t>How do we use it?</a:t>
            </a:r>
          </a:p>
          <a:p>
            <a:r>
              <a:rPr lang="en-US" dirty="0"/>
              <a:t>Monitoring</a:t>
            </a:r>
          </a:p>
          <a:p>
            <a:r>
              <a:rPr lang="en-US" dirty="0"/>
              <a:t>What’s my role?</a:t>
            </a:r>
          </a:p>
          <a:p>
            <a:r>
              <a:rPr lang="en-US" dirty="0"/>
              <a:t>Contacts and assistance </a:t>
            </a:r>
          </a:p>
          <a:p>
            <a:endParaRPr lang="en-US" dirty="0"/>
          </a:p>
        </p:txBody>
      </p:sp>
      <p:pic>
        <p:nvPicPr>
          <p:cNvPr id="1032" name="Picture 8" descr="Image result for purcha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53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University Responsibility</a:t>
            </a:r>
          </a:p>
        </p:txBody>
      </p:sp>
      <p:sp>
        <p:nvSpPr>
          <p:cNvPr id="3" name="Content Placeholder 2"/>
          <p:cNvSpPr>
            <a:spLocks noGrp="1"/>
          </p:cNvSpPr>
          <p:nvPr>
            <p:ph idx="1"/>
          </p:nvPr>
        </p:nvSpPr>
        <p:spPr/>
        <p:txBody>
          <a:bodyPr>
            <a:normAutofit lnSpcReduction="10000"/>
          </a:bodyPr>
          <a:lstStyle/>
          <a:p>
            <a:r>
              <a:rPr lang="en-US" dirty="0"/>
              <a:t>Request compliance </a:t>
            </a:r>
            <a:r>
              <a:rPr lang="en-US" dirty="0" smtClean="0"/>
              <a:t>forms from purchasers</a:t>
            </a:r>
            <a:endParaRPr lang="en-US" dirty="0"/>
          </a:p>
          <a:p>
            <a:r>
              <a:rPr lang="en-US" dirty="0"/>
              <a:t>Oversee compliance (Vice-President Finance and Administration)</a:t>
            </a:r>
          </a:p>
          <a:p>
            <a:r>
              <a:rPr lang="en-US" dirty="0"/>
              <a:t>Advise on related policies and procedures (Advisory Committee on the Code of Ethical Conduct for Suppliers and Subcontractors)</a:t>
            </a:r>
          </a:p>
        </p:txBody>
      </p:sp>
    </p:spTree>
    <p:extLst>
      <p:ext uri="{BB962C8B-B14F-4D97-AF65-F5344CB8AC3E}">
        <p14:creationId xmlns:p14="http://schemas.microsoft.com/office/powerpoint/2010/main" val="3213337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Advisory Committee</a:t>
            </a:r>
          </a:p>
        </p:txBody>
      </p:sp>
      <p:sp>
        <p:nvSpPr>
          <p:cNvPr id="3" name="Content Placeholder 2"/>
          <p:cNvSpPr>
            <a:spLocks noGrp="1"/>
          </p:cNvSpPr>
          <p:nvPr>
            <p:ph idx="1"/>
          </p:nvPr>
        </p:nvSpPr>
        <p:spPr/>
        <p:txBody>
          <a:bodyPr>
            <a:normAutofit/>
          </a:bodyPr>
          <a:lstStyle/>
          <a:p>
            <a:r>
              <a:rPr lang="en-US" dirty="0"/>
              <a:t>Advises the VP-Finance/Administration</a:t>
            </a:r>
          </a:p>
          <a:p>
            <a:r>
              <a:rPr lang="en-US" dirty="0"/>
              <a:t>Broadly representative</a:t>
            </a:r>
          </a:p>
          <a:p>
            <a:pPr lvl="1"/>
            <a:r>
              <a:rPr lang="en-US" dirty="0"/>
              <a:t>All employee groups</a:t>
            </a:r>
          </a:p>
          <a:p>
            <a:pPr lvl="1"/>
            <a:r>
              <a:rPr lang="en-US" dirty="0"/>
              <a:t>Purchasing department</a:t>
            </a:r>
          </a:p>
          <a:p>
            <a:pPr lvl="1"/>
            <a:r>
              <a:rPr lang="en-US" dirty="0"/>
              <a:t>Major purchasing areas (hospitality, athletics, bookstore)</a:t>
            </a:r>
          </a:p>
          <a:p>
            <a:pPr lvl="1"/>
            <a:r>
              <a:rPr lang="en-US" dirty="0"/>
              <a:t>Students, Staff, Sr. Administration</a:t>
            </a:r>
          </a:p>
          <a:p>
            <a:endParaRPr lang="en-US" dirty="0"/>
          </a:p>
        </p:txBody>
      </p:sp>
    </p:spTree>
    <p:extLst>
      <p:ext uri="{BB962C8B-B14F-4D97-AF65-F5344CB8AC3E}">
        <p14:creationId xmlns:p14="http://schemas.microsoft.com/office/powerpoint/2010/main" val="4032044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Role</a:t>
            </a:r>
          </a:p>
        </p:txBody>
      </p:sp>
      <p:sp>
        <p:nvSpPr>
          <p:cNvPr id="3" name="Content Placeholder 2"/>
          <p:cNvSpPr>
            <a:spLocks noGrp="1"/>
          </p:cNvSpPr>
          <p:nvPr>
            <p:ph idx="1"/>
          </p:nvPr>
        </p:nvSpPr>
        <p:spPr/>
        <p:txBody>
          <a:bodyPr>
            <a:normAutofit lnSpcReduction="10000"/>
          </a:bodyPr>
          <a:lstStyle/>
          <a:p>
            <a:r>
              <a:rPr lang="en-US" dirty="0"/>
              <a:t>Educate Yourself</a:t>
            </a:r>
          </a:p>
          <a:p>
            <a:r>
              <a:rPr lang="en-US" dirty="0"/>
              <a:t>Avoid unethical companies</a:t>
            </a:r>
          </a:p>
          <a:p>
            <a:r>
              <a:rPr lang="en-US" dirty="0"/>
              <a:t>Evaluate more than price</a:t>
            </a:r>
          </a:p>
          <a:p>
            <a:r>
              <a:rPr lang="en-US" dirty="0"/>
              <a:t>Be an empowered consumer</a:t>
            </a:r>
          </a:p>
          <a:p>
            <a:r>
              <a:rPr lang="en-US" dirty="0"/>
              <a:t>Buy fair-trade – other ethical goods</a:t>
            </a:r>
          </a:p>
          <a:p>
            <a:r>
              <a:rPr lang="en-US" dirty="0"/>
              <a:t>Support ethical companies</a:t>
            </a:r>
          </a:p>
          <a:p>
            <a:r>
              <a:rPr lang="en-US" dirty="0"/>
              <a:t>Support change</a:t>
            </a:r>
          </a:p>
          <a:p>
            <a:pPr lvl="1"/>
            <a:endParaRPr lang="en-US" dirty="0"/>
          </a:p>
          <a:p>
            <a:endParaRPr lang="en-US" dirty="0"/>
          </a:p>
        </p:txBody>
      </p:sp>
    </p:spTree>
    <p:extLst>
      <p:ext uri="{BB962C8B-B14F-4D97-AF65-F5344CB8AC3E}">
        <p14:creationId xmlns:p14="http://schemas.microsoft.com/office/powerpoint/2010/main" val="3542981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Contacts</a:t>
            </a:r>
          </a:p>
        </p:txBody>
      </p:sp>
      <p:sp>
        <p:nvSpPr>
          <p:cNvPr id="3" name="Content Placeholder 2"/>
          <p:cNvSpPr>
            <a:spLocks noGrp="1"/>
          </p:cNvSpPr>
          <p:nvPr>
            <p:ph idx="1"/>
          </p:nvPr>
        </p:nvSpPr>
        <p:spPr/>
        <p:txBody>
          <a:bodyPr>
            <a:normAutofit fontScale="55000" lnSpcReduction="20000"/>
          </a:bodyPr>
          <a:lstStyle/>
          <a:p>
            <a:r>
              <a:rPr lang="en-US" dirty="0"/>
              <a:t>Lisa Li</a:t>
            </a:r>
          </a:p>
          <a:p>
            <a:r>
              <a:rPr lang="en-US" dirty="0"/>
              <a:t>Chair, Advisory Committee on Ethical Purchasing</a:t>
            </a:r>
          </a:p>
          <a:p>
            <a:r>
              <a:rPr lang="en-US" dirty="0"/>
              <a:t>Manager, Purchasing</a:t>
            </a:r>
          </a:p>
          <a:p>
            <a:r>
              <a:rPr lang="en-US" dirty="0"/>
              <a:t>lisali@uoguelph.ca</a:t>
            </a:r>
          </a:p>
          <a:p>
            <a:endParaRPr lang="en-US" dirty="0"/>
          </a:p>
          <a:p>
            <a:r>
              <a:rPr lang="en-US" dirty="0"/>
              <a:t>Sharon Duby</a:t>
            </a:r>
          </a:p>
          <a:p>
            <a:r>
              <a:rPr lang="en-US" dirty="0"/>
              <a:t>Secretary - Advisory Committee on Ethical Purchasing</a:t>
            </a:r>
          </a:p>
          <a:p>
            <a:r>
              <a:rPr lang="en-US" dirty="0"/>
              <a:t>Executive Assistant to VP Finance</a:t>
            </a:r>
          </a:p>
          <a:p>
            <a:r>
              <a:rPr lang="en-US" dirty="0"/>
              <a:t>s.duby@exec.uoguelph.ca</a:t>
            </a:r>
          </a:p>
          <a:p>
            <a:endParaRPr lang="en-US" dirty="0"/>
          </a:p>
          <a:p>
            <a:r>
              <a:rPr lang="en-US" dirty="0"/>
              <a:t>Jane Ngobia</a:t>
            </a:r>
          </a:p>
          <a:p>
            <a:r>
              <a:rPr lang="en-US" dirty="0"/>
              <a:t>Advisory Committee Member</a:t>
            </a:r>
          </a:p>
          <a:p>
            <a:r>
              <a:rPr lang="en-US" dirty="0"/>
              <a:t>Assistant VP - Office of Diversity and Human Rights</a:t>
            </a:r>
          </a:p>
          <a:p>
            <a:r>
              <a:rPr lang="en-US" dirty="0"/>
              <a:t>jngobia@uoguelph.ca</a:t>
            </a:r>
          </a:p>
          <a:p>
            <a:endParaRPr lang="en-US" dirty="0"/>
          </a:p>
        </p:txBody>
      </p:sp>
    </p:spTree>
    <p:extLst>
      <p:ext uri="{BB962C8B-B14F-4D97-AF65-F5344CB8AC3E}">
        <p14:creationId xmlns:p14="http://schemas.microsoft.com/office/powerpoint/2010/main" val="335989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a:t>
            </a:r>
          </a:p>
        </p:txBody>
      </p:sp>
      <p:sp>
        <p:nvSpPr>
          <p:cNvPr id="4" name="Text Placeholder 2"/>
          <p:cNvSpPr>
            <a:spLocks noGrp="1"/>
          </p:cNvSpPr>
          <p:nvPr>
            <p:ph idx="1"/>
          </p:nvPr>
        </p:nvSpPr>
        <p:spPr/>
        <p:txBody>
          <a:bodyPr numCol="2"/>
          <a:lstStyle/>
          <a:p>
            <a:pPr marL="0" indent="0">
              <a:buNone/>
            </a:pPr>
            <a:r>
              <a:rPr lang="en-US" sz="1800" b="1" dirty="0"/>
              <a:t>Lisa Li  - Chair - (Purchasing Services)</a:t>
            </a:r>
          </a:p>
          <a:p>
            <a:pPr marL="0" indent="0">
              <a:buNone/>
            </a:pPr>
            <a:r>
              <a:rPr lang="en-US" sz="1800" b="1" dirty="0"/>
              <a:t>Sharon Duby – Secretary - (OVPF)</a:t>
            </a:r>
          </a:p>
          <a:p>
            <a:pPr marL="0" indent="0">
              <a:buNone/>
            </a:pPr>
            <a:r>
              <a:rPr lang="en-US" sz="1800" dirty="0"/>
              <a:t>Lezlie Cunningham (CARG)</a:t>
            </a:r>
          </a:p>
          <a:p>
            <a:pPr marL="0" indent="0">
              <a:buNone/>
            </a:pPr>
            <a:r>
              <a:rPr lang="en-US" sz="1800" dirty="0"/>
              <a:t>Janice Folk-Dawson (CUPE1334)</a:t>
            </a:r>
          </a:p>
          <a:p>
            <a:pPr marL="0" indent="0">
              <a:buNone/>
            </a:pPr>
            <a:r>
              <a:rPr lang="en-US" sz="1800" dirty="0"/>
              <a:t>Laura Maclure (CUPE1334)</a:t>
            </a:r>
          </a:p>
          <a:p>
            <a:pPr marL="0" indent="0">
              <a:buNone/>
            </a:pPr>
            <a:r>
              <a:rPr lang="en-US" sz="1800" dirty="0"/>
              <a:t>David Gibson (DHR)</a:t>
            </a:r>
          </a:p>
          <a:p>
            <a:pPr marL="0" indent="0">
              <a:buNone/>
            </a:pPr>
            <a:r>
              <a:rPr lang="en-US" sz="1800" dirty="0"/>
              <a:t>David Hobson (PSA)</a:t>
            </a:r>
          </a:p>
          <a:p>
            <a:pPr marL="0" indent="0">
              <a:buNone/>
            </a:pPr>
            <a:r>
              <a:rPr lang="en-US" sz="1800" dirty="0"/>
              <a:t>Christina Hollingbury (Exempt Group)</a:t>
            </a:r>
          </a:p>
          <a:p>
            <a:pPr marL="0" indent="0">
              <a:buNone/>
            </a:pPr>
            <a:r>
              <a:rPr lang="en-US" sz="1800" dirty="0"/>
              <a:t>Julie Hutchins (OSSTF/TARA)</a:t>
            </a:r>
          </a:p>
          <a:p>
            <a:pPr marL="0" indent="0">
              <a:buNone/>
            </a:pPr>
            <a:r>
              <a:rPr lang="en-US" sz="1800" dirty="0"/>
              <a:t>Leah Levac (Faculty Association)</a:t>
            </a:r>
          </a:p>
          <a:p>
            <a:pPr marL="0" indent="0">
              <a:buNone/>
            </a:pPr>
            <a:r>
              <a:rPr lang="en-US" sz="1800" dirty="0"/>
              <a:t>Sarah Mau (Athletics)</a:t>
            </a:r>
          </a:p>
          <a:p>
            <a:pPr marL="0" indent="0">
              <a:buNone/>
            </a:pPr>
            <a:r>
              <a:rPr lang="en-US" sz="1800" dirty="0"/>
              <a:t>Bertilla Moroni (USWA 4120)</a:t>
            </a:r>
          </a:p>
          <a:p>
            <a:pPr marL="0" indent="0">
              <a:buNone/>
            </a:pPr>
            <a:r>
              <a:rPr lang="en-US" sz="1800" dirty="0"/>
              <a:t>Jane Ngobia (DHR)</a:t>
            </a:r>
          </a:p>
          <a:p>
            <a:pPr marL="0" indent="0">
              <a:buNone/>
            </a:pPr>
            <a:r>
              <a:rPr lang="en-US" sz="1800" dirty="0"/>
              <a:t>Sharri Norton (UGFSEA) </a:t>
            </a:r>
          </a:p>
          <a:p>
            <a:pPr marL="0" indent="0">
              <a:buNone/>
            </a:pPr>
            <a:r>
              <a:rPr lang="en-US" sz="1800" dirty="0"/>
              <a:t>Jess Notwell (CUPE 3913)</a:t>
            </a:r>
          </a:p>
          <a:p>
            <a:pPr marL="0" indent="0">
              <a:buNone/>
            </a:pPr>
            <a:r>
              <a:rPr lang="en-US" sz="1800" dirty="0"/>
              <a:t>Haoran Qi (Intl Student Org)</a:t>
            </a:r>
          </a:p>
          <a:p>
            <a:pPr marL="0" indent="0">
              <a:buNone/>
            </a:pPr>
            <a:r>
              <a:rPr lang="en-US" sz="1800" dirty="0"/>
              <a:t>Scarlet Raczycki (CSA)</a:t>
            </a:r>
          </a:p>
          <a:p>
            <a:pPr marL="0" indent="0">
              <a:buNone/>
            </a:pPr>
            <a:r>
              <a:rPr lang="en-US" sz="1800" dirty="0"/>
              <a:t>John Schnuck (UNIFOR)</a:t>
            </a:r>
          </a:p>
          <a:p>
            <a:pPr marL="0" indent="0">
              <a:buNone/>
            </a:pPr>
            <a:r>
              <a:rPr lang="en-US" sz="1800" dirty="0"/>
              <a:t>Ed Townsley (Hospitality)</a:t>
            </a:r>
          </a:p>
          <a:p>
            <a:pPr marL="0" indent="0">
              <a:buNone/>
            </a:pPr>
            <a:r>
              <a:rPr lang="en-US" sz="1800" dirty="0"/>
              <a:t>Brenda Whiteside (Student Affairs) </a:t>
            </a:r>
          </a:p>
          <a:p>
            <a:pPr marL="0" indent="0">
              <a:buNone/>
            </a:pPr>
            <a:r>
              <a:rPr lang="en-US" sz="1800" dirty="0"/>
              <a:t>Jayden Wlasichuk (Inter-hall) </a:t>
            </a:r>
          </a:p>
          <a:p>
            <a:pPr marL="0" indent="0">
              <a:buNone/>
            </a:pPr>
            <a:r>
              <a:rPr lang="en-US" sz="1800" dirty="0"/>
              <a:t>TBD (GSA)</a:t>
            </a:r>
          </a:p>
        </p:txBody>
      </p:sp>
    </p:spTree>
    <p:extLst>
      <p:ext uri="{BB962C8B-B14F-4D97-AF65-F5344CB8AC3E}">
        <p14:creationId xmlns:p14="http://schemas.microsoft.com/office/powerpoint/2010/main" val="1790790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87949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CODE of </a:t>
            </a:r>
            <a:r>
              <a:rPr lang="en-US" dirty="0" smtClean="0">
                <a:solidFill>
                  <a:srgbClr val="FFFF00"/>
                </a:solidFill>
              </a:rPr>
              <a:t>ETHICAL CONDUCT</a:t>
            </a:r>
            <a:endParaRPr lang="en-US" dirty="0">
              <a:solidFill>
                <a:srgbClr val="FFFF00"/>
              </a:solidFill>
            </a:endParaRPr>
          </a:p>
        </p:txBody>
      </p:sp>
      <p:sp>
        <p:nvSpPr>
          <p:cNvPr id="3" name="Subtitle 2"/>
          <p:cNvSpPr>
            <a:spLocks noGrp="1"/>
          </p:cNvSpPr>
          <p:nvPr>
            <p:ph type="subTitle" idx="1"/>
          </p:nvPr>
        </p:nvSpPr>
        <p:spPr>
          <a:xfrm>
            <a:off x="838200" y="3962400"/>
            <a:ext cx="7620000" cy="1752600"/>
          </a:xfrm>
        </p:spPr>
        <p:txBody>
          <a:bodyPr>
            <a:normAutofit/>
          </a:bodyPr>
          <a:lstStyle/>
          <a:p>
            <a:r>
              <a:rPr lang="en-US" b="1" i="1" dirty="0"/>
              <a:t> </a:t>
            </a:r>
            <a:r>
              <a:rPr lang="en-US" b="1" i="1" dirty="0">
                <a:solidFill>
                  <a:schemeClr val="tx1"/>
                </a:solidFill>
              </a:rPr>
              <a:t>for </a:t>
            </a:r>
            <a:r>
              <a:rPr lang="en-US" dirty="0">
                <a:solidFill>
                  <a:schemeClr val="tx1"/>
                </a:solidFill>
              </a:rPr>
              <a:t>Suppliers and Subcontractors in Relation to Working Conditions and Employment Standards </a:t>
            </a:r>
          </a:p>
        </p:txBody>
      </p:sp>
    </p:spTree>
    <p:extLst>
      <p:ext uri="{BB962C8B-B14F-4D97-AF65-F5344CB8AC3E}">
        <p14:creationId xmlns:p14="http://schemas.microsoft.com/office/powerpoint/2010/main" val="278517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ü"/>
            </a:pPr>
            <a:r>
              <a:rPr lang="en-US" dirty="0"/>
              <a:t>Check to see if materials apply to the Code</a:t>
            </a:r>
          </a:p>
          <a:p>
            <a:pPr>
              <a:buFont typeface="Wingdings" panose="05000000000000000000" pitchFamily="2" charset="2"/>
              <a:buChar char="ü"/>
            </a:pPr>
            <a:r>
              <a:rPr lang="en-US" dirty="0"/>
              <a:t>Check list of suppliers agreeing to meet the Code</a:t>
            </a:r>
          </a:p>
          <a:p>
            <a:pPr>
              <a:buFont typeface="Wingdings" panose="05000000000000000000" pitchFamily="2" charset="2"/>
              <a:buChar char="ü"/>
            </a:pPr>
            <a:r>
              <a:rPr lang="en-US" dirty="0"/>
              <a:t>If not – ask purchasing to see if they meet the Code</a:t>
            </a:r>
          </a:p>
          <a:p>
            <a:pPr>
              <a:buFont typeface="Wingdings" panose="05000000000000000000" pitchFamily="2" charset="2"/>
              <a:buChar char="ü"/>
            </a:pPr>
            <a:r>
              <a:rPr lang="en-US" dirty="0"/>
              <a:t>Work with supplier to complete confirmatory compliance form</a:t>
            </a:r>
          </a:p>
          <a:p>
            <a:pPr>
              <a:buFont typeface="Wingdings" panose="05000000000000000000" pitchFamily="2" charset="2"/>
              <a:buChar char="ü"/>
            </a:pPr>
            <a:r>
              <a:rPr lang="en-US" dirty="0"/>
              <a:t>Purchase </a:t>
            </a:r>
            <a:r>
              <a:rPr lang="en-US" dirty="0" smtClean="0"/>
              <a:t>materials</a:t>
            </a:r>
          </a:p>
          <a:p>
            <a:pPr>
              <a:buFont typeface="Wingdings" panose="05000000000000000000" pitchFamily="2" charset="2"/>
              <a:buChar char="ü"/>
            </a:pPr>
            <a:r>
              <a:rPr lang="en-US" dirty="0" smtClean="0"/>
              <a:t>List </a:t>
            </a:r>
            <a:r>
              <a:rPr lang="en-US" dirty="0"/>
              <a:t>supplier on PO </a:t>
            </a:r>
            <a:r>
              <a:rPr lang="en-US" dirty="0" smtClean="0"/>
              <a:t>as having completed form</a:t>
            </a:r>
            <a:endParaRPr lang="en-US" dirty="0"/>
          </a:p>
        </p:txBody>
      </p:sp>
    </p:spTree>
    <p:extLst>
      <p:ext uri="{BB962C8B-B14F-4D97-AF65-F5344CB8AC3E}">
        <p14:creationId xmlns:p14="http://schemas.microsoft.com/office/powerpoint/2010/main" val="3378501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 Ask Purchasing!</a:t>
            </a:r>
            <a:endParaRPr lang="en-US" dirty="0"/>
          </a:p>
        </p:txBody>
      </p:sp>
      <p:pic>
        <p:nvPicPr>
          <p:cNvPr id="4" name="Picture 3"/>
          <p:cNvPicPr>
            <a:picLocks noChangeAspect="1"/>
          </p:cNvPicPr>
          <p:nvPr/>
        </p:nvPicPr>
        <p:blipFill>
          <a:blip r:embed="rId2"/>
          <a:stretch>
            <a:fillRect/>
          </a:stretch>
        </p:blipFill>
        <p:spPr>
          <a:xfrm>
            <a:off x="457200" y="1627414"/>
            <a:ext cx="8229600" cy="2872232"/>
          </a:xfrm>
          <a:prstGeom prst="rect">
            <a:avLst/>
          </a:prstGeom>
        </p:spPr>
      </p:pic>
      <p:sp>
        <p:nvSpPr>
          <p:cNvPr id="5" name="Rectangle 4"/>
          <p:cNvSpPr/>
          <p:nvPr/>
        </p:nvSpPr>
        <p:spPr>
          <a:xfrm>
            <a:off x="489856" y="4714865"/>
            <a:ext cx="8196943" cy="523220"/>
          </a:xfrm>
          <a:prstGeom prst="rect">
            <a:avLst/>
          </a:prstGeom>
        </p:spPr>
        <p:txBody>
          <a:bodyPr wrap="square">
            <a:spAutoFit/>
          </a:bodyPr>
          <a:lstStyle/>
          <a:p>
            <a:pPr algn="ctr"/>
            <a:r>
              <a:rPr lang="en-US" sz="2800" b="1" dirty="0"/>
              <a:t>purchasing.helpdesk@uoguelph.ca (email address)</a:t>
            </a:r>
          </a:p>
        </p:txBody>
      </p:sp>
      <p:sp>
        <p:nvSpPr>
          <p:cNvPr id="6" name="Rectangle 5"/>
          <p:cNvSpPr/>
          <p:nvPr/>
        </p:nvSpPr>
        <p:spPr>
          <a:xfrm>
            <a:off x="495299" y="5453304"/>
            <a:ext cx="8191500" cy="830997"/>
          </a:xfrm>
          <a:prstGeom prst="rect">
            <a:avLst/>
          </a:prstGeom>
        </p:spPr>
        <p:txBody>
          <a:bodyPr wrap="square">
            <a:spAutoFit/>
          </a:bodyPr>
          <a:lstStyle/>
          <a:p>
            <a:pPr algn="ctr"/>
            <a:r>
              <a:rPr lang="en-US" sz="4800" dirty="0"/>
              <a:t>x56412</a:t>
            </a:r>
          </a:p>
        </p:txBody>
      </p:sp>
    </p:spTree>
    <p:extLst>
      <p:ext uri="{BB962C8B-B14F-4D97-AF65-F5344CB8AC3E}">
        <p14:creationId xmlns:p14="http://schemas.microsoft.com/office/powerpoint/2010/main" val="3564646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Partners</a:t>
            </a:r>
            <a:endParaRPr lang="en-US" dirty="0"/>
          </a:p>
        </p:txBody>
      </p:sp>
      <p:sp>
        <p:nvSpPr>
          <p:cNvPr id="3" name="Content Placeholder 2"/>
          <p:cNvSpPr>
            <a:spLocks noGrp="1"/>
          </p:cNvSpPr>
          <p:nvPr>
            <p:ph idx="1"/>
          </p:nvPr>
        </p:nvSpPr>
        <p:spPr/>
        <p:txBody>
          <a:bodyPr/>
          <a:lstStyle/>
          <a:p>
            <a:r>
              <a:rPr lang="en-US" dirty="0" smtClean="0"/>
              <a:t>Financial Services</a:t>
            </a:r>
            <a:endParaRPr lang="en-US" dirty="0"/>
          </a:p>
          <a:p>
            <a:r>
              <a:rPr lang="en-US" dirty="0" smtClean="0"/>
              <a:t>Student Affairs </a:t>
            </a:r>
          </a:p>
          <a:p>
            <a:pPr lvl="1"/>
            <a:r>
              <a:rPr lang="en-US" dirty="0" smtClean="0"/>
              <a:t>Athletics</a:t>
            </a:r>
          </a:p>
          <a:p>
            <a:r>
              <a:rPr lang="en-US" dirty="0" smtClean="0"/>
              <a:t>Hospitality</a:t>
            </a:r>
          </a:p>
          <a:p>
            <a:r>
              <a:rPr lang="en-US" dirty="0" smtClean="0"/>
              <a:t>Diversity and Human Rights</a:t>
            </a:r>
          </a:p>
        </p:txBody>
      </p:sp>
    </p:spTree>
    <p:extLst>
      <p:ext uri="{BB962C8B-B14F-4D97-AF65-F5344CB8AC3E}">
        <p14:creationId xmlns:p14="http://schemas.microsoft.com/office/powerpoint/2010/main" val="364778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guelph university book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6" y="-46236"/>
            <a:ext cx="2458484" cy="245848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1023042">
            <a:off x="213952" y="-2143097"/>
            <a:ext cx="8320035" cy="7904036"/>
          </a:xfrm>
        </p:spPr>
      </p:pic>
      <p:sp>
        <p:nvSpPr>
          <p:cNvPr id="4" name="AutoShape 2" descr="https://outlook.office.com/owa/service.svc/s/GetAttachmentThumbnail?id=AAMkADUxNjQzNGQ1LTQ0NjAtNDgxNC05ODg2LWVkMWViNDI3YTM3MQBGAAAAAACqm%2BQaboHJSoj9L1JIAlbcBwBiSzHlEifaTa67GRyltpSiAAAAAAEMAABiSzHlEifaTa67GRyltpSiAAC4gST6AAABEgAQANXfMLtJvEZHgkC6YO%2Fukv8%3D&amp;thumbnailType=2&amp;X-OWA-CANARY=Ito0kLjRyk6MY7N9WOH6l7AWd-tEpNQYwLT5OOWgZWFljPw1BCqxpYu1Qh70b0RNyzgZOPTHDnw."/>
          <p:cNvSpPr>
            <a:spLocks noChangeAspect="1" noChangeArrowheads="1"/>
          </p:cNvSpPr>
          <p:nvPr/>
        </p:nvSpPr>
        <p:spPr bwMode="auto">
          <a:xfrm>
            <a:off x="1219200" y="345621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231" y="-1823990"/>
            <a:ext cx="7423967" cy="10560407"/>
          </a:xfrm>
          <a:prstGeom prst="rect">
            <a:avLst/>
          </a:prstGeom>
        </p:spPr>
      </p:pic>
      <p:pic>
        <p:nvPicPr>
          <p:cNvPr id="9" name="Picture 8"/>
          <p:cNvPicPr>
            <a:picLocks noChangeAspect="1"/>
          </p:cNvPicPr>
          <p:nvPr/>
        </p:nvPicPr>
        <p:blipFill>
          <a:blip r:embed="rId6"/>
          <a:stretch>
            <a:fillRect/>
          </a:stretch>
        </p:blipFill>
        <p:spPr>
          <a:xfrm>
            <a:off x="371577" y="4762466"/>
            <a:ext cx="4184094" cy="1957471"/>
          </a:xfrm>
          <a:prstGeom prst="rect">
            <a:avLst/>
          </a:prstGeom>
        </p:spPr>
      </p:pic>
    </p:spTree>
    <p:extLst>
      <p:ext uri="{BB962C8B-B14F-4D97-AF65-F5344CB8AC3E}">
        <p14:creationId xmlns:p14="http://schemas.microsoft.com/office/powerpoint/2010/main" val="3385251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0" y="0"/>
            <a:ext cx="8875639" cy="6858000"/>
          </a:xfrm>
          <a:prstGeom prst="rect">
            <a:avLst/>
          </a:prstGeom>
        </p:spPr>
      </p:pic>
    </p:spTree>
    <p:extLst>
      <p:ext uri="{BB962C8B-B14F-4D97-AF65-F5344CB8AC3E}">
        <p14:creationId xmlns:p14="http://schemas.microsoft.com/office/powerpoint/2010/main" val="8802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ln>
            <a:solidFill>
              <a:schemeClr val="bg1"/>
            </a:solidFill>
          </a:ln>
        </p:spPr>
        <p:txBody>
          <a:bodyPr>
            <a:noAutofit/>
          </a:bodyPr>
          <a:lstStyle/>
          <a:p>
            <a:pPr algn="ctr"/>
            <a:r>
              <a:rPr lang="en-US" sz="9600" i="1" dirty="0" smtClean="0">
                <a:solidFill>
                  <a:srgbClr val="FFFF00"/>
                </a:solidFill>
              </a:rPr>
              <a:t>Why</a:t>
            </a:r>
            <a:r>
              <a:rPr lang="en-US" sz="9600" dirty="0" smtClean="0"/>
              <a:t> Do  We Have a Code?</a:t>
            </a:r>
            <a:r>
              <a:rPr lang="en-US" sz="7200" dirty="0" smtClean="0"/>
              <a:t/>
            </a:r>
            <a:br>
              <a:rPr lang="en-US" sz="7200" dirty="0" smtClean="0"/>
            </a:br>
            <a:endParaRPr lang="en-US" sz="7200" dirty="0"/>
          </a:p>
        </p:txBody>
      </p:sp>
    </p:spTree>
    <p:extLst>
      <p:ext uri="{BB962C8B-B14F-4D97-AF65-F5344CB8AC3E}">
        <p14:creationId xmlns:p14="http://schemas.microsoft.com/office/powerpoint/2010/main" val="1433782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875</Words>
  <Application>Microsoft Office PowerPoint</Application>
  <PresentationFormat>On-screen Show (4:3)</PresentationFormat>
  <Paragraphs>150</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Corbel</vt:lpstr>
      <vt:lpstr>Wingdings</vt:lpstr>
      <vt:lpstr>Office Theme</vt:lpstr>
      <vt:lpstr>PowerPoint Presentation</vt:lpstr>
      <vt:lpstr>Overview</vt:lpstr>
      <vt:lpstr>CODE of ETHICAL CONDUCT</vt:lpstr>
      <vt:lpstr>Best Practices</vt:lpstr>
      <vt:lpstr>Or Ask Purchasing!</vt:lpstr>
      <vt:lpstr>Campus Partners</vt:lpstr>
      <vt:lpstr>PowerPoint Presentation</vt:lpstr>
      <vt:lpstr>PowerPoint Presentation</vt:lpstr>
      <vt:lpstr>Why Do  We Have a Code? </vt:lpstr>
      <vt:lpstr>PowerPoint Presentation</vt:lpstr>
      <vt:lpstr>PowerPoint Presentation</vt:lpstr>
      <vt:lpstr>Why Have A Code?</vt:lpstr>
      <vt:lpstr>International Partners</vt:lpstr>
      <vt:lpstr>International Standards</vt:lpstr>
      <vt:lpstr>International Standards</vt:lpstr>
      <vt:lpstr>In Order to Do Business…</vt:lpstr>
      <vt:lpstr>Supplier Responsibility</vt:lpstr>
      <vt:lpstr>Supplier Verification  of Compliance</vt:lpstr>
      <vt:lpstr>PowerPoint Presentation</vt:lpstr>
      <vt:lpstr>University Responsibility</vt:lpstr>
      <vt:lpstr>Advisory Committee</vt:lpstr>
      <vt:lpstr>Your Role</vt:lpstr>
      <vt:lpstr>Key Contacts</vt:lpstr>
      <vt:lpstr>Members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 Ethical Guidelines</dc:title>
  <dc:creator>David Gibson</dc:creator>
  <cp:lastModifiedBy>David Gibson</cp:lastModifiedBy>
  <cp:revision>37</cp:revision>
  <dcterms:created xsi:type="dcterms:W3CDTF">2016-09-19T13:11:20Z</dcterms:created>
  <dcterms:modified xsi:type="dcterms:W3CDTF">2017-12-04T14:02:45Z</dcterms:modified>
</cp:coreProperties>
</file>